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93A286-B210-4EBB-BC16-FF7DD8BCBC80}">
  <a:tblStyle styleId="{7193A286-B210-4EBB-BC16-FF7DD8BCBC8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/>
            </a:lvl1pPr>
            <a:lvl2pPr marL="457200" marR="0" lvl="1" indent="0" algn="l" rtl="0">
              <a:spcBef>
                <a:spcPts val="0"/>
              </a:spcBef>
              <a:buChar char="○"/>
              <a:defRPr/>
            </a:lvl2pPr>
            <a:lvl3pPr marL="914400" marR="0" lvl="2" indent="0" algn="l" rtl="0">
              <a:spcBef>
                <a:spcPts val="0"/>
              </a:spcBef>
              <a:buChar char="■"/>
              <a:defRPr/>
            </a:lvl3pPr>
            <a:lvl4pPr marL="1371600" marR="0" lvl="3" indent="0" algn="l" rtl="0">
              <a:spcBef>
                <a:spcPts val="0"/>
              </a:spcBef>
              <a:buChar char="●"/>
              <a:defRPr/>
            </a:lvl4pPr>
            <a:lvl5pPr marL="1828800" marR="0" lvl="4" indent="0" algn="l" rtl="0">
              <a:spcBef>
                <a:spcPts val="0"/>
              </a:spcBef>
              <a:buChar char="○"/>
              <a:defRPr/>
            </a:lvl5pPr>
            <a:lvl6pPr marL="2286000" marR="0" lvl="5" indent="0" algn="l" rtl="0">
              <a:spcBef>
                <a:spcPts val="0"/>
              </a:spcBef>
              <a:buChar char="■"/>
              <a:defRPr/>
            </a:lvl6pPr>
            <a:lvl7pPr marL="2743200" marR="0" lvl="6" indent="0" algn="l" rtl="0">
              <a:spcBef>
                <a:spcPts val="0"/>
              </a:spcBef>
              <a:buChar char="●"/>
              <a:defRPr/>
            </a:lvl7pPr>
            <a:lvl8pPr marL="3200400" marR="0" lvl="7" indent="0" algn="l" rtl="0">
              <a:spcBef>
                <a:spcPts val="0"/>
              </a:spcBef>
              <a:buChar char="○"/>
              <a:defRPr/>
            </a:lvl8pPr>
            <a:lvl9pPr marL="3657600" marR="0" lvl="8" indent="0" algn="l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Analogy of talking on the phone and having a lag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create new transactions from someone else’s address, or modify them.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Suppressing tx’s is only a minor annoyance.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Alice has 100x more computing power than Bob it doesn’t mean she always wins the race. It means she has about a 99% chance of wining. In the long run Bob will create 1% of the blocks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time b/w blocks is too low or too high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1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/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/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840052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50800" algn="l" rtl="0">
              <a:spcBef>
                <a:spcPts val="640"/>
              </a:spcBef>
              <a:buNone/>
              <a:defRPr/>
            </a:lvl1pPr>
            <a:lvl2pPr marL="742950" lvl="1" indent="44450" algn="l" rtl="0">
              <a:spcBef>
                <a:spcPts val="560"/>
              </a:spcBef>
              <a:buNone/>
              <a:defRPr/>
            </a:lvl2pPr>
            <a:lvl3pPr marL="1143000" lvl="2" indent="76200" algn="l" rtl="0">
              <a:spcBef>
                <a:spcPts val="480"/>
              </a:spcBef>
              <a:buNone/>
              <a:defRPr/>
            </a:lvl3pPr>
            <a:lvl4pPr marL="1600200" lvl="3" indent="12700" algn="l" rtl="0">
              <a:spcBef>
                <a:spcPts val="400"/>
              </a:spcBef>
              <a:buNone/>
              <a:defRPr/>
            </a:lvl4pPr>
            <a:lvl5pPr marL="2057400" lvl="4" indent="12700" algn="l" rtl="0">
              <a:spcBef>
                <a:spcPts val="400"/>
              </a:spcBef>
              <a:buNone/>
              <a:defRPr/>
            </a:lvl5pPr>
            <a:lvl6pPr marL="2514600" lvl="5" indent="12700" algn="l" rtl="0">
              <a:spcBef>
                <a:spcPts val="400"/>
              </a:spcBef>
              <a:buNone/>
              <a:defRPr/>
            </a:lvl6pPr>
            <a:lvl7pPr marL="2971800" lvl="6" indent="12700" algn="l" rtl="0">
              <a:spcBef>
                <a:spcPts val="400"/>
              </a:spcBef>
              <a:buNone/>
              <a:defRPr/>
            </a:lvl7pPr>
            <a:lvl8pPr marL="3429000" lvl="7" indent="12700" algn="l" rtl="0">
              <a:spcBef>
                <a:spcPts val="400"/>
              </a:spcBef>
              <a:buNone/>
              <a:defRPr/>
            </a:lvl8pPr>
            <a:lvl9pPr marL="3886200" lvl="8" indent="12700" algn="l" rtl="0">
              <a:spcBef>
                <a:spcPts val="40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4406308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Font typeface="Trebuchet MS"/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/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●"/>
              <a:defRPr/>
            </a:lvl1pPr>
            <a:lvl2pPr marL="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○"/>
              <a:defRPr/>
            </a:lvl2pPr>
            <a:lvl3pPr marL="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■"/>
              <a:defRPr/>
            </a:lvl3pPr>
            <a:lvl4pPr marL="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●"/>
              <a:defRPr/>
            </a:lvl4pPr>
            <a:lvl5pPr marL="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○"/>
              <a:defRPr/>
            </a:lvl5pPr>
            <a:lvl6pPr marL="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■"/>
              <a:defRPr/>
            </a:lvl6pPr>
            <a:lvl7pPr marL="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●"/>
              <a:defRPr/>
            </a:lvl7pPr>
            <a:lvl8pPr marL="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○"/>
              <a:defRPr/>
            </a:lvl8pPr>
            <a:lvl9pPr marL="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■"/>
              <a:defRPr/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9124900" y="-2575"/>
            <a:ext cx="95400" cy="51434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9029500" y="0"/>
            <a:ext cx="954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583341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2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2840052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How Bitcoin Achieves Decentralization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Defining distributed consensus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protocol terminates and all correct nodes decide on the same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value must have been proposed by some correct node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 descr="http://graphstream-project.org/media/other/CSSS2012/media/polbooks_f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190750"/>
            <a:ext cx="3535141" cy="173131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is a peer-to-peer system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Alice wants to pay Bob: </a:t>
            </a:r>
            <a:b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she </a:t>
            </a:r>
            <a:r>
              <a:rPr lang="en" sz="24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broadcasts the transaction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all Bitcoin nodes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1600200" y="2724149"/>
            <a:ext cx="1904999" cy="582142"/>
            <a:chOff x="1600200" y="3050236"/>
            <a:chExt cx="1904999" cy="582142"/>
          </a:xfrm>
        </p:grpSpPr>
        <p:sp>
          <p:nvSpPr>
            <p:cNvPr id="99" name="Shape 99"/>
            <p:cNvSpPr/>
            <p:nvPr/>
          </p:nvSpPr>
          <p:spPr>
            <a:xfrm>
              <a:off x="1600200" y="3332535"/>
              <a:ext cx="1904999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Bob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600203" y="3050236"/>
              <a:ext cx="1904996" cy="282298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Alice</a:t>
              </a:r>
            </a:p>
          </p:txBody>
        </p:sp>
      </p:grp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90324" y="2492750"/>
            <a:ext cx="981275" cy="1063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Shape 102"/>
          <p:cNvCxnSpPr>
            <a:stCxn id="100" idx="3"/>
          </p:cNvCxnSpPr>
          <p:nvPr/>
        </p:nvCxnSpPr>
        <p:spPr>
          <a:xfrm rot="10800000" flipH="1">
            <a:off x="3505199" y="2648099"/>
            <a:ext cx="1143000" cy="21720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3505200" y="3006449"/>
            <a:ext cx="1066799" cy="18124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4" name="Shape 104"/>
          <p:cNvCxnSpPr>
            <a:stCxn id="99" idx="3"/>
          </p:cNvCxnSpPr>
          <p:nvPr/>
        </p:nvCxnSpPr>
        <p:spPr>
          <a:xfrm>
            <a:off x="3505199" y="3156370"/>
            <a:ext cx="1143000" cy="25349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" name="Shape 105"/>
          <p:cNvSpPr/>
          <p:nvPr/>
        </p:nvSpPr>
        <p:spPr>
          <a:xfrm>
            <a:off x="1452707" y="4167485"/>
            <a:ext cx="6048452" cy="461664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Note: Bob’s computer is not in the picture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consensus </a:t>
            </a:r>
            <a:r>
              <a:rPr lang="en" sz="3600" b="1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could</a:t>
            </a: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work in Bitcoin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 any given time: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nodes have a sequence of </a:t>
            </a:r>
            <a:r>
              <a:rPr lang="en" sz="24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blocks of transactions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they’ve reached consensus on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node has a set of outstanding transactions it’s heard about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consensus </a:t>
            </a:r>
            <a:r>
              <a:rPr lang="en" sz="3600" b="1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could</a:t>
            </a: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work in Bitcoin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x="2819400" y="2021096"/>
            <a:ext cx="762000" cy="905775"/>
            <a:chOff x="2895600" y="2199375"/>
            <a:chExt cx="762000" cy="905775"/>
          </a:xfrm>
        </p:grpSpPr>
        <p:sp>
          <p:nvSpPr>
            <p:cNvPr id="118" name="Shape 11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5334000" y="1119635"/>
            <a:ext cx="762000" cy="905774"/>
            <a:chOff x="5334000" y="1284975"/>
            <a:chExt cx="762000" cy="905774"/>
          </a:xfrm>
        </p:grpSpPr>
        <p:sp>
          <p:nvSpPr>
            <p:cNvPr id="123" name="Shape 123"/>
            <p:cNvSpPr/>
            <p:nvPr/>
          </p:nvSpPr>
          <p:spPr>
            <a:xfrm>
              <a:off x="5334000" y="1284975"/>
              <a:ext cx="762000" cy="228720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5334000" y="1513575"/>
              <a:ext cx="762000" cy="223642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5334000" y="1733549"/>
              <a:ext cx="762000" cy="216762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5334000" y="1950311"/>
              <a:ext cx="762000" cy="240437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6400800" y="3266175"/>
            <a:ext cx="762000" cy="905775"/>
            <a:chOff x="685800" y="2199375"/>
            <a:chExt cx="762000" cy="905775"/>
          </a:xfrm>
        </p:grpSpPr>
        <p:sp>
          <p:nvSpPr>
            <p:cNvPr id="128" name="Shape 128"/>
            <p:cNvSpPr/>
            <p:nvPr/>
          </p:nvSpPr>
          <p:spPr>
            <a:xfrm>
              <a:off x="685800" y="2199375"/>
              <a:ext cx="762000" cy="228720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685800" y="2427975"/>
              <a:ext cx="762000" cy="223642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685800" y="2647950"/>
              <a:ext cx="762000" cy="216762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687689" y="2864713"/>
              <a:ext cx="760109" cy="240437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4038600" y="3266175"/>
            <a:ext cx="762000" cy="905775"/>
            <a:chOff x="685800" y="2199375"/>
            <a:chExt cx="762000" cy="905775"/>
          </a:xfrm>
        </p:grpSpPr>
        <p:sp>
          <p:nvSpPr>
            <p:cNvPr id="133" name="Shape 133"/>
            <p:cNvSpPr/>
            <p:nvPr/>
          </p:nvSpPr>
          <p:spPr>
            <a:xfrm>
              <a:off x="685800" y="2199375"/>
              <a:ext cx="762000" cy="228720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685800" y="2427975"/>
              <a:ext cx="762000" cy="22364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6858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685800" y="2864713"/>
              <a:ext cx="762000" cy="240437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pic>
        <p:nvPicPr>
          <p:cNvPr id="137" name="Shape 137" descr="User 1 by cyberscooty -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629" y="3333750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User 2 by cyberscooty -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9162" y="1194124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User 3 by cyberscooty - User #3 - special remix for a deman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6800" y="3333750"/>
            <a:ext cx="562140" cy="6983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Shape 140"/>
          <p:cNvGrpSpPr/>
          <p:nvPr/>
        </p:nvGrpSpPr>
        <p:grpSpPr>
          <a:xfrm>
            <a:off x="1676400" y="2021096"/>
            <a:ext cx="762000" cy="905775"/>
            <a:chOff x="2895600" y="2199375"/>
            <a:chExt cx="762000" cy="905775"/>
          </a:xfrm>
        </p:grpSpPr>
        <p:sp>
          <p:nvSpPr>
            <p:cNvPr id="141" name="Shape 141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533400" y="2021096"/>
            <a:ext cx="762000" cy="905775"/>
            <a:chOff x="2895600" y="2199375"/>
            <a:chExt cx="762000" cy="905775"/>
          </a:xfrm>
        </p:grpSpPr>
        <p:sp>
          <p:nvSpPr>
            <p:cNvPr id="146" name="Shape 146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cxnSp>
        <p:nvCxnSpPr>
          <p:cNvPr id="150" name="Shape 150"/>
          <p:cNvCxnSpPr/>
          <p:nvPr/>
        </p:nvCxnSpPr>
        <p:spPr>
          <a:xfrm flipH="1">
            <a:off x="4953000" y="2135457"/>
            <a:ext cx="533399" cy="791415"/>
          </a:xfrm>
          <a:prstGeom prst="straightConnector1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1" name="Shape 151"/>
          <p:cNvCxnSpPr/>
          <p:nvPr/>
        </p:nvCxnSpPr>
        <p:spPr>
          <a:xfrm>
            <a:off x="5860437" y="2142650"/>
            <a:ext cx="540361" cy="784222"/>
          </a:xfrm>
          <a:prstGeom prst="straightConnector1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2" name="Shape 152"/>
          <p:cNvCxnSpPr/>
          <p:nvPr/>
        </p:nvCxnSpPr>
        <p:spPr>
          <a:xfrm rot="10800000">
            <a:off x="5179209" y="3168410"/>
            <a:ext cx="990599" cy="0"/>
          </a:xfrm>
          <a:prstGeom prst="straightConnector1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3" name="Shape 153"/>
          <p:cNvSpPr txBox="1"/>
          <p:nvPr/>
        </p:nvSpPr>
        <p:spPr>
          <a:xfrm>
            <a:off x="5181600" y="2568991"/>
            <a:ext cx="99578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Consensus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protocol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035500" y="4488417"/>
            <a:ext cx="67681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OK to select any valid block, even if proposed by only one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consensus is hard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 may crash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 may be malicious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 is imperfect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 all pairs of nodes connected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Faults in network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Latency</a:t>
            </a:r>
          </a:p>
        </p:txBody>
      </p:sp>
      <p:sp>
        <p:nvSpPr>
          <p:cNvPr id="161" name="Shape 161"/>
          <p:cNvSpPr/>
          <p:nvPr/>
        </p:nvSpPr>
        <p:spPr>
          <a:xfrm>
            <a:off x="2286000" y="4167485"/>
            <a:ext cx="3542958" cy="461664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 notion of global time</a:t>
            </a:r>
          </a:p>
        </p:txBody>
      </p:sp>
      <p:sp>
        <p:nvSpPr>
          <p:cNvPr id="162" name="Shape 162"/>
          <p:cNvSpPr/>
          <p:nvPr/>
        </p:nvSpPr>
        <p:spPr>
          <a:xfrm rot="5400000">
            <a:off x="1503831" y="3846985"/>
            <a:ext cx="573735" cy="685799"/>
          </a:xfrm>
          <a:prstGeom prst="bentUpArrow">
            <a:avLst>
              <a:gd name="adj1" fmla="val 17680"/>
              <a:gd name="adj2" fmla="val 14803"/>
              <a:gd name="adj3" fmla="val 25000"/>
            </a:avLst>
          </a:prstGeom>
          <a:solidFill>
            <a:srgbClr val="EFD7AE"/>
          </a:solidFill>
          <a:ln w="2540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Many impossibility results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Byzantine generals problem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Fischer-Lynch-Paterson (deterministic nodes): consensus impossible with a </a:t>
            </a:r>
            <a:r>
              <a:rPr lang="en" sz="28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single</a:t>
            </a: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faulty node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well-known protocols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Paxos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Never produces inconsistent result, but can (rarely) get stuck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Understanding impossibility results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results say more about the model than about the problem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models were developed to study systems like distributed databases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consensus: theory &amp; practice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consensus works better in practice than in theory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Theory is still catching up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</a:t>
            </a: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theory is important, can help predict unforeseen attacks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things Bitcoin does differently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1999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Introduces incentives</a:t>
            </a: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Possible only because it’s a currency!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Embraces randomness</a:t>
            </a: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Does away with the notion of a specific end-point</a:t>
            </a: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Consensus happens over long time scales — about 1 hour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2.1: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Centralization vs. decentralization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2.3: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Consensus without identity: the block chain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identity?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Pragmatic: some protocols need node IDs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Security: assume less than 50% malicious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don’t Bitcoin nodes have identities?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Identity is hard in a P2P system — </a:t>
            </a:r>
            <a:r>
              <a:rPr lang="en" sz="30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Sybil attack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1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Pseudonymity is a goal of Bitcoin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Weaker assumption: select random node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Analogy: lottery or raffle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tracking &amp; verifying identities is hard, we give people tokens, tickets,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Now we can pick a random ID &amp; select that node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idea: implicit consensus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each round, random node is picked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node proposes the next block in the chain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nodes implicitly accept/reject this block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 either extending it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 ignoring it and extending chain from earlier block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 block contains hash of the block it extends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Consensus algorithm (simplified)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New transactions are broadcast to all nodes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node collects new transactions into a block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each round a </a:t>
            </a:r>
            <a:r>
              <a:rPr lang="en" sz="24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random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node gets to broadcast its block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nodes accept the block only if all transactions in it are valid (unspent, valid signatures)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 express their acceptance of the block by including its hash in the next block they create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can a malicious node do?</a:t>
            </a:r>
          </a:p>
        </p:txBody>
      </p:sp>
      <p:grpSp>
        <p:nvGrpSpPr>
          <p:cNvPr id="234" name="Shape 234"/>
          <p:cNvGrpSpPr/>
          <p:nvPr/>
        </p:nvGrpSpPr>
        <p:grpSpPr>
          <a:xfrm>
            <a:off x="1828800" y="1665328"/>
            <a:ext cx="762000" cy="905775"/>
            <a:chOff x="2895600" y="2199375"/>
            <a:chExt cx="762000" cy="905775"/>
          </a:xfrm>
        </p:grpSpPr>
        <p:sp>
          <p:nvSpPr>
            <p:cNvPr id="235" name="Shape 235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533400" y="1665973"/>
            <a:ext cx="762000" cy="905775"/>
            <a:chOff x="2895600" y="2199375"/>
            <a:chExt cx="762000" cy="905775"/>
          </a:xfrm>
        </p:grpSpPr>
        <p:sp>
          <p:nvSpPr>
            <p:cNvPr id="240" name="Shape 240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3124200" y="1669225"/>
            <a:ext cx="762000" cy="905775"/>
            <a:chOff x="2895600" y="2199375"/>
            <a:chExt cx="762000" cy="905775"/>
          </a:xfrm>
        </p:grpSpPr>
        <p:sp>
          <p:nvSpPr>
            <p:cNvPr id="245" name="Shape 245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B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3124200" y="3028949"/>
            <a:ext cx="762000" cy="905775"/>
            <a:chOff x="2895600" y="2199375"/>
            <a:chExt cx="762000" cy="905775"/>
          </a:xfrm>
        </p:grpSpPr>
        <p:sp>
          <p:nvSpPr>
            <p:cNvPr id="250" name="Shape 250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A’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54" name="Shape 254"/>
          <p:cNvCxnSpPr/>
          <p:nvPr/>
        </p:nvCxnSpPr>
        <p:spPr>
          <a:xfrm rot="10800000">
            <a:off x="1295400" y="2114009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5" name="Shape 255"/>
          <p:cNvCxnSpPr/>
          <p:nvPr/>
        </p:nvCxnSpPr>
        <p:spPr>
          <a:xfrm rot="10800000">
            <a:off x="2590801" y="2111492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>
            <a:stCxn id="251" idx="1"/>
            <a:endCxn id="237" idx="3"/>
          </p:cNvCxnSpPr>
          <p:nvPr/>
        </p:nvCxnSpPr>
        <p:spPr>
          <a:xfrm rot="10800000">
            <a:off x="2590800" y="2222170"/>
            <a:ext cx="533400" cy="114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57" name="Shape 257"/>
          <p:cNvGrpSpPr/>
          <p:nvPr/>
        </p:nvGrpSpPr>
        <p:grpSpPr>
          <a:xfrm>
            <a:off x="4419600" y="3036509"/>
            <a:ext cx="762000" cy="905775"/>
            <a:chOff x="2895600" y="2199375"/>
            <a:chExt cx="762000" cy="905775"/>
          </a:xfrm>
        </p:grpSpPr>
        <p:sp>
          <p:nvSpPr>
            <p:cNvPr id="258" name="Shape 25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62" name="Shape 262"/>
          <p:cNvCxnSpPr/>
          <p:nvPr/>
        </p:nvCxnSpPr>
        <p:spPr>
          <a:xfrm rot="10800000">
            <a:off x="3886199" y="3485191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63" name="Shape 263"/>
          <p:cNvGrpSpPr/>
          <p:nvPr/>
        </p:nvGrpSpPr>
        <p:grpSpPr>
          <a:xfrm>
            <a:off x="5715000" y="3036509"/>
            <a:ext cx="762000" cy="905775"/>
            <a:chOff x="2895600" y="2199375"/>
            <a:chExt cx="762000" cy="905775"/>
          </a:xfrm>
        </p:grpSpPr>
        <p:sp>
          <p:nvSpPr>
            <p:cNvPr id="264" name="Shape 264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68" name="Shape 268"/>
          <p:cNvCxnSpPr/>
          <p:nvPr/>
        </p:nvCxnSpPr>
        <p:spPr>
          <a:xfrm rot="10800000">
            <a:off x="5181599" y="3485191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69" name="Shape 269"/>
          <p:cNvGrpSpPr/>
          <p:nvPr/>
        </p:nvGrpSpPr>
        <p:grpSpPr>
          <a:xfrm>
            <a:off x="4572000" y="1669225"/>
            <a:ext cx="1905000" cy="582142"/>
            <a:chOff x="4572000" y="1669225"/>
            <a:chExt cx="1905000" cy="582142"/>
          </a:xfrm>
        </p:grpSpPr>
        <p:sp>
          <p:nvSpPr>
            <p:cNvPr id="270" name="Shape 270"/>
            <p:cNvSpPr/>
            <p:nvPr/>
          </p:nvSpPr>
          <p:spPr>
            <a:xfrm>
              <a:off x="4572000" y="1951524"/>
              <a:ext cx="1904999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4572003" y="1669225"/>
              <a:ext cx="1904996" cy="282298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</a:p>
          </p:txBody>
        </p:sp>
      </p:grpSp>
      <p:cxnSp>
        <p:nvCxnSpPr>
          <p:cNvPr id="272" name="Shape 272"/>
          <p:cNvCxnSpPr/>
          <p:nvPr/>
        </p:nvCxnSpPr>
        <p:spPr>
          <a:xfrm flipH="1">
            <a:off x="902525" y="1276350"/>
            <a:ext cx="5257799" cy="1558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>
            <a:off x="914400" y="1276350"/>
            <a:ext cx="0" cy="50398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4" name="Shape 274"/>
          <p:cNvCxnSpPr/>
          <p:nvPr/>
        </p:nvCxnSpPr>
        <p:spPr>
          <a:xfrm rot="10800000">
            <a:off x="6160325" y="1276350"/>
            <a:ext cx="0" cy="82509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5" name="Shape 275"/>
          <p:cNvGrpSpPr/>
          <p:nvPr/>
        </p:nvGrpSpPr>
        <p:grpSpPr>
          <a:xfrm>
            <a:off x="533400" y="3336373"/>
            <a:ext cx="1904999" cy="582141"/>
            <a:chOff x="533400" y="3336373"/>
            <a:chExt cx="1904999" cy="582141"/>
          </a:xfrm>
        </p:grpSpPr>
        <p:sp>
          <p:nvSpPr>
            <p:cNvPr id="276" name="Shape 276"/>
            <p:cNvSpPr/>
            <p:nvPr/>
          </p:nvSpPr>
          <p:spPr>
            <a:xfrm>
              <a:off x="533400" y="3618671"/>
              <a:ext cx="1904999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A’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533402" y="3336373"/>
              <a:ext cx="1904996" cy="282298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</a:p>
          </p:txBody>
        </p:sp>
      </p:grpSp>
      <p:cxnSp>
        <p:nvCxnSpPr>
          <p:cNvPr id="278" name="Shape 278"/>
          <p:cNvCxnSpPr/>
          <p:nvPr/>
        </p:nvCxnSpPr>
        <p:spPr>
          <a:xfrm rot="10800000" flipH="1">
            <a:off x="3886200" y="1669225"/>
            <a:ext cx="685802" cy="22470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>
            <a:off x="3886200" y="2113902"/>
            <a:ext cx="685802" cy="11227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2438400" y="3336373"/>
            <a:ext cx="685799" cy="12476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2438400" y="3694285"/>
            <a:ext cx="685799" cy="22531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 flipH="1">
            <a:off x="902525" y="1833500"/>
            <a:ext cx="11873" cy="104304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3" name="Shape 283"/>
          <p:cNvCxnSpPr/>
          <p:nvPr/>
        </p:nvCxnSpPr>
        <p:spPr>
          <a:xfrm flipH="1">
            <a:off x="902525" y="2876550"/>
            <a:ext cx="1231074" cy="371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2133600" y="2876549"/>
            <a:ext cx="0" cy="91292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Shape 285"/>
          <p:cNvSpPr/>
          <p:nvPr/>
        </p:nvSpPr>
        <p:spPr>
          <a:xfrm>
            <a:off x="7086600" y="1291937"/>
            <a:ext cx="1447800" cy="959430"/>
          </a:xfrm>
          <a:prstGeom prst="roundRect">
            <a:avLst>
              <a:gd name="adj" fmla="val 16667"/>
            </a:avLst>
          </a:prstGeom>
          <a:solidFill>
            <a:srgbClr val="FFA7A7"/>
          </a:solidFill>
          <a:ln w="9525" cap="flat" cmpd="sng">
            <a:solidFill>
              <a:srgbClr val="952F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Double-spending attack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441095" y="4476750"/>
            <a:ext cx="535595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Honest nodes will extend the </a:t>
            </a:r>
            <a:r>
              <a:rPr lang="en" sz="1800" b="0" i="0" u="sng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longest valid branch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Bob the merchant’s point of view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1828800" y="1665328"/>
            <a:ext cx="762000" cy="905775"/>
            <a:chOff x="2895600" y="2199375"/>
            <a:chExt cx="762000" cy="905775"/>
          </a:xfrm>
        </p:grpSpPr>
        <p:sp>
          <p:nvSpPr>
            <p:cNvPr id="293" name="Shape 293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533400" y="1665973"/>
            <a:ext cx="762000" cy="905775"/>
            <a:chOff x="2895600" y="2199375"/>
            <a:chExt cx="762000" cy="905775"/>
          </a:xfrm>
        </p:grpSpPr>
        <p:sp>
          <p:nvSpPr>
            <p:cNvPr id="298" name="Shape 29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3124200" y="1669225"/>
            <a:ext cx="762000" cy="905775"/>
            <a:chOff x="2895600" y="2199375"/>
            <a:chExt cx="762000" cy="905775"/>
          </a:xfrm>
        </p:grpSpPr>
        <p:sp>
          <p:nvSpPr>
            <p:cNvPr id="303" name="Shape 303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B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3124200" y="3028949"/>
            <a:ext cx="762000" cy="905775"/>
            <a:chOff x="2895600" y="2199375"/>
            <a:chExt cx="762000" cy="905775"/>
          </a:xfrm>
        </p:grpSpPr>
        <p:sp>
          <p:nvSpPr>
            <p:cNvPr id="308" name="Shape 30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A’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12" name="Shape 312"/>
          <p:cNvCxnSpPr/>
          <p:nvPr/>
        </p:nvCxnSpPr>
        <p:spPr>
          <a:xfrm rot="10800000">
            <a:off x="1295400" y="2114009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2590801" y="2111492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14" name="Shape 314"/>
          <p:cNvCxnSpPr>
            <a:stCxn id="309" idx="1"/>
            <a:endCxn id="295" idx="3"/>
          </p:cNvCxnSpPr>
          <p:nvPr/>
        </p:nvCxnSpPr>
        <p:spPr>
          <a:xfrm rot="10800000">
            <a:off x="2590800" y="2222170"/>
            <a:ext cx="533400" cy="114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315" name="Shape 315"/>
          <p:cNvGrpSpPr/>
          <p:nvPr/>
        </p:nvGrpSpPr>
        <p:grpSpPr>
          <a:xfrm>
            <a:off x="4419600" y="1665975"/>
            <a:ext cx="762000" cy="905775"/>
            <a:chOff x="2895600" y="2199375"/>
            <a:chExt cx="762000" cy="905775"/>
          </a:xfrm>
        </p:grpSpPr>
        <p:sp>
          <p:nvSpPr>
            <p:cNvPr id="316" name="Shape 316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20" name="Shape 320"/>
          <p:cNvCxnSpPr/>
          <p:nvPr/>
        </p:nvCxnSpPr>
        <p:spPr>
          <a:xfrm rot="10800000">
            <a:off x="3886199" y="2114656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321" name="Shape 321"/>
          <p:cNvGrpSpPr/>
          <p:nvPr/>
        </p:nvGrpSpPr>
        <p:grpSpPr>
          <a:xfrm>
            <a:off x="5715000" y="1665975"/>
            <a:ext cx="762000" cy="905775"/>
            <a:chOff x="2895600" y="2199375"/>
            <a:chExt cx="762000" cy="905775"/>
          </a:xfrm>
        </p:grpSpPr>
        <p:sp>
          <p:nvSpPr>
            <p:cNvPr id="322" name="Shape 322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26" name="Shape 326"/>
          <p:cNvCxnSpPr/>
          <p:nvPr/>
        </p:nvCxnSpPr>
        <p:spPr>
          <a:xfrm rot="10800000">
            <a:off x="5181599" y="2114656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7" name="Shape 327"/>
          <p:cNvCxnSpPr/>
          <p:nvPr/>
        </p:nvCxnSpPr>
        <p:spPr>
          <a:xfrm>
            <a:off x="2851563" y="1665328"/>
            <a:ext cx="5936" cy="250662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195413" y="4207575"/>
            <a:ext cx="336021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Hear about C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→ B transaction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 confirmations</a:t>
            </a:r>
          </a:p>
        </p:txBody>
      </p:sp>
      <p:cxnSp>
        <p:nvCxnSpPr>
          <p:cNvPr id="329" name="Shape 329"/>
          <p:cNvCxnSpPr>
            <a:endCxn id="304" idx="0"/>
          </p:cNvCxnSpPr>
          <p:nvPr/>
        </p:nvCxnSpPr>
        <p:spPr>
          <a:xfrm>
            <a:off x="3502800" y="1417225"/>
            <a:ext cx="2400" cy="480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0" name="Shape 330"/>
          <p:cNvSpPr txBox="1"/>
          <p:nvPr/>
        </p:nvSpPr>
        <p:spPr>
          <a:xfrm>
            <a:off x="2652206" y="1047750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 confirmation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986150" y="3385094"/>
            <a:ext cx="158248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</a:t>
            </a:r>
            <a:b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attempt</a:t>
            </a:r>
          </a:p>
        </p:txBody>
      </p:sp>
      <p:cxnSp>
        <p:nvCxnSpPr>
          <p:cNvPr id="332" name="Shape 332"/>
          <p:cNvCxnSpPr>
            <a:endCxn id="322" idx="0"/>
          </p:cNvCxnSpPr>
          <p:nvPr/>
        </p:nvCxnSpPr>
        <p:spPr>
          <a:xfrm>
            <a:off x="6093600" y="1416975"/>
            <a:ext cx="2400" cy="249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3" name="Shape 333"/>
          <p:cNvSpPr txBox="1"/>
          <p:nvPr/>
        </p:nvSpPr>
        <p:spPr>
          <a:xfrm>
            <a:off x="5196517" y="1047750"/>
            <a:ext cx="179408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 confirmations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5715000" y="3115299"/>
            <a:ext cx="2819400" cy="1754325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 probability </a:t>
            </a:r>
            <a:r>
              <a:rPr lang="en" sz="1800" b="0" i="0" u="sng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decreases exponentially</a:t>
            </a: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with # of confirmations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Most common heuristic: </a:t>
            </a:r>
            <a:b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6 confirmations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Recap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399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Protection against invalid transactions is cryptographic, </a:t>
            </a:r>
            <a:b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enforced by consensus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Protection against double-spending is purely by consensus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You’re never 100% sure a transaction is in consensus branch. Guarantee is probabilistic</a:t>
            </a: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340592"/>
            <a:ext cx="4010797" cy="162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subTitle" idx="1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2.4: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Incentives and proof of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Centralization vs. decentralization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Competing paradigms that underlie many digital technologies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give nodes </a:t>
            </a:r>
            <a:r>
              <a:rPr lang="en" sz="24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incentives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for behaving honestly?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Everything so far is just a distributed consensus protocol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now we utilize the fact that the currency has value</a:t>
            </a: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002" y="1879307"/>
            <a:ext cx="4695569" cy="189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Assumption of honesty is problematic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3484617" y="2876550"/>
            <a:ext cx="29161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penalize the node </a:t>
            </a:r>
            <a:b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that created this block?</a:t>
            </a:r>
          </a:p>
        </p:txBody>
      </p:sp>
      <p:cxnSp>
        <p:nvCxnSpPr>
          <p:cNvPr id="355" name="Shape 355"/>
          <p:cNvCxnSpPr>
            <a:stCxn id="354" idx="1"/>
          </p:cNvCxnSpPr>
          <p:nvPr/>
        </p:nvCxnSpPr>
        <p:spPr>
          <a:xfrm flipH="1">
            <a:off x="3124317" y="3199715"/>
            <a:ext cx="360300" cy="1341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6" name="Shape 356"/>
          <p:cNvSpPr txBox="1"/>
          <p:nvPr/>
        </p:nvSpPr>
        <p:spPr>
          <a:xfrm>
            <a:off x="5465817" y="1809750"/>
            <a:ext cx="291297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reward nodes </a:t>
            </a:r>
            <a:b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that created these blocks?</a:t>
            </a:r>
          </a:p>
        </p:txBody>
      </p:sp>
      <p:cxnSp>
        <p:nvCxnSpPr>
          <p:cNvPr id="357" name="Shape 357"/>
          <p:cNvCxnSpPr>
            <a:stCxn id="356" idx="1"/>
          </p:cNvCxnSpPr>
          <p:nvPr/>
        </p:nvCxnSpPr>
        <p:spPr>
          <a:xfrm flipH="1">
            <a:off x="5105517" y="2132915"/>
            <a:ext cx="360300" cy="1494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8" name="Shape 358"/>
          <p:cNvSpPr/>
          <p:nvPr/>
        </p:nvSpPr>
        <p:spPr>
          <a:xfrm>
            <a:off x="4375298" y="2876550"/>
            <a:ext cx="806300" cy="646331"/>
          </a:xfrm>
          <a:prstGeom prst="mathMultiply">
            <a:avLst>
              <a:gd name="adj1" fmla="val 23520"/>
            </a:avLst>
          </a:prstGeom>
          <a:gradFill>
            <a:gsLst>
              <a:gs pos="0">
                <a:srgbClr val="A42425"/>
              </a:gs>
              <a:gs pos="100000">
                <a:srgbClr val="FFAEAE"/>
              </a:gs>
            </a:gsLst>
            <a:lin ang="16200000" scaled="0"/>
          </a:gradFill>
          <a:ln w="9525" cap="flat" cmpd="sng">
            <a:solidFill>
              <a:srgbClr val="952F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Incentive 1: block reward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Creator of block gets to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 </a:t>
            </a:r>
            <a:r>
              <a:rPr lang="en" sz="24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 coin-creation transaction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 the block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choose recipient address of this transaction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Value is fixed: currently 25 BTC, halves every 4 years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Block creator gets to “collect” the reward only if the block ends up on long-term consensus branch!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There’s a finite supply of bitcoins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800600" y="1276350"/>
            <a:ext cx="4038599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Block reward is how </a:t>
            </a:r>
            <a:b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new bitcoins are created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Runs out in 2040. No new bitcoins unless rules change</a:t>
            </a:r>
          </a:p>
        </p:txBody>
      </p:sp>
      <p:grpSp>
        <p:nvGrpSpPr>
          <p:cNvPr id="371" name="Shape 371"/>
          <p:cNvGrpSpPr/>
          <p:nvPr/>
        </p:nvGrpSpPr>
        <p:grpSpPr>
          <a:xfrm>
            <a:off x="457200" y="1428750"/>
            <a:ext cx="4232077" cy="3265844"/>
            <a:chOff x="533400" y="1428750"/>
            <a:chExt cx="4232077" cy="3265844"/>
          </a:xfrm>
        </p:grpSpPr>
        <p:grpSp>
          <p:nvGrpSpPr>
            <p:cNvPr id="372" name="Shape 372"/>
            <p:cNvGrpSpPr/>
            <p:nvPr/>
          </p:nvGrpSpPr>
          <p:grpSpPr>
            <a:xfrm>
              <a:off x="533400" y="1428750"/>
              <a:ext cx="4232077" cy="3265844"/>
              <a:chOff x="378022" y="1616148"/>
              <a:chExt cx="4232077" cy="3265844"/>
            </a:xfrm>
          </p:grpSpPr>
          <p:pic>
            <p:nvPicPr>
              <p:cNvPr id="373" name="Shape 373" descr="https://upload.wikimedia.org/wikipedia/commons/thumb/5/54/Total_bitcoins_over_time.png/740px-Total_bitcoins_over_time.png"/>
              <p:cNvPicPr preferRelativeResize="0"/>
              <p:nvPr/>
            </p:nvPicPr>
            <p:blipFill rotWithShape="1">
              <a:blip r:embed="rId3">
                <a:alphaModFix/>
              </a:blip>
              <a:srcRect l="3868" t="5679" b="3137"/>
              <a:stretch/>
            </p:blipFill>
            <p:spPr>
              <a:xfrm>
                <a:off x="691116" y="1616148"/>
                <a:ext cx="3918984" cy="30090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4" name="Shape 374"/>
              <p:cNvSpPr txBox="1"/>
              <p:nvPr/>
            </p:nvSpPr>
            <p:spPr>
              <a:xfrm>
                <a:off x="2369119" y="4574216"/>
                <a:ext cx="5629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Year</a:t>
                </a:r>
              </a:p>
            </p:txBody>
          </p:sp>
          <p:sp>
            <p:nvSpPr>
              <p:cNvPr id="375" name="Shape 375"/>
              <p:cNvSpPr txBox="1"/>
              <p:nvPr/>
            </p:nvSpPr>
            <p:spPr>
              <a:xfrm rot="-5400000">
                <a:off x="-668898" y="2966766"/>
                <a:ext cx="240161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Total bitcoins in circulation</a:t>
                </a:r>
              </a:p>
            </p:txBody>
          </p:sp>
        </p:grpSp>
        <p:sp>
          <p:nvSpPr>
            <p:cNvPr id="376" name="Shape 376"/>
            <p:cNvSpPr txBox="1"/>
            <p:nvPr/>
          </p:nvSpPr>
          <p:spPr>
            <a:xfrm>
              <a:off x="2007044" y="2702883"/>
              <a:ext cx="267733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First inflection point:</a:t>
              </a:r>
              <a:b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reward halved from 50BTC to 25BTC</a:t>
              </a:r>
            </a:p>
          </p:txBody>
        </p:sp>
        <p:cxnSp>
          <p:nvCxnSpPr>
            <p:cNvPr id="377" name="Shape 377"/>
            <p:cNvCxnSpPr>
              <a:stCxn id="376" idx="1"/>
            </p:cNvCxnSpPr>
            <p:nvPr/>
          </p:nvCxnSpPr>
          <p:spPr>
            <a:xfrm rot="10800000">
              <a:off x="1600244" y="2876416"/>
              <a:ext cx="406800" cy="573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cxnSp>
        <p:nvCxnSpPr>
          <p:cNvPr id="378" name="Shape 378"/>
          <p:cNvCxnSpPr/>
          <p:nvPr/>
        </p:nvCxnSpPr>
        <p:spPr>
          <a:xfrm>
            <a:off x="4608180" y="1504950"/>
            <a:ext cx="64961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9" name="Shape 379"/>
          <p:cNvSpPr/>
          <p:nvPr/>
        </p:nvSpPr>
        <p:spPr>
          <a:xfrm>
            <a:off x="5257800" y="1274117"/>
            <a:ext cx="344677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Total supply: 21 million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Incentive 2: transaction fees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Creator of transaction can choose to make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value less than input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Remainder is a transaction fee and goes to block creator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Purely voluntary, like a tip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Remaining problems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pick a random node?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avoid a free-for-all due to rewards?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prevent Sybil attacks?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Proof of work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399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approximate selecting a random node: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select nodes in proportion to a resource </a:t>
            </a:r>
            <a:b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that no one can monopolize (we hope)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proportion to computing power: proof-of-work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proportion to ownership: proof-of-stake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Equivalent views of proof of work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Select nodes in proportion to computing power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Let nodes compete for right to create block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Make it moderately hard to create new identities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Hash puzzles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create block, find nonce s.t.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H(nonce ‖ prev_hash ‖ tx ‖ … ‖ tx) is very small</a:t>
            </a:r>
          </a:p>
        </p:txBody>
      </p:sp>
      <p:graphicFrame>
        <p:nvGraphicFramePr>
          <p:cNvPr id="410" name="Shape 410"/>
          <p:cNvGraphicFramePr/>
          <p:nvPr/>
        </p:nvGraphicFramePr>
        <p:xfrm>
          <a:off x="533400" y="29576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{7193A286-B210-4EBB-BC16-FF7DD8BCBC80}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1" name="Shape 411"/>
          <p:cNvCxnSpPr/>
          <p:nvPr/>
        </p:nvCxnSpPr>
        <p:spPr>
          <a:xfrm>
            <a:off x="533400" y="2805223"/>
            <a:ext cx="8001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412" name="Shape 412"/>
          <p:cNvSpPr txBox="1"/>
          <p:nvPr/>
        </p:nvSpPr>
        <p:spPr>
          <a:xfrm>
            <a:off x="3429000" y="2419350"/>
            <a:ext cx="237116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space of hash</a:t>
            </a:r>
          </a:p>
        </p:txBody>
      </p:sp>
      <p:cxnSp>
        <p:nvCxnSpPr>
          <p:cNvPr id="413" name="Shape 413"/>
          <p:cNvCxnSpPr/>
          <p:nvPr/>
        </p:nvCxnSpPr>
        <p:spPr>
          <a:xfrm>
            <a:off x="533400" y="3409950"/>
            <a:ext cx="9144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414" name="Shape 414"/>
          <p:cNvSpPr txBox="1"/>
          <p:nvPr/>
        </p:nvSpPr>
        <p:spPr>
          <a:xfrm>
            <a:off x="514531" y="3486150"/>
            <a:ext cx="93326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Target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space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803068" y="3769683"/>
            <a:ext cx="6731331" cy="646331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hash function is secure: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only way to succeed is to try enough nonces until you get lucky</a:t>
            </a:r>
          </a:p>
        </p:txBody>
      </p:sp>
      <p:grpSp>
        <p:nvGrpSpPr>
          <p:cNvPr id="416" name="Shape 416"/>
          <p:cNvGrpSpPr/>
          <p:nvPr/>
        </p:nvGrpSpPr>
        <p:grpSpPr>
          <a:xfrm>
            <a:off x="7272668" y="1056375"/>
            <a:ext cx="1199709" cy="905775"/>
            <a:chOff x="6191690" y="361950"/>
            <a:chExt cx="1199709" cy="905775"/>
          </a:xfrm>
        </p:grpSpPr>
        <p:grpSp>
          <p:nvGrpSpPr>
            <p:cNvPr id="417" name="Shape 417"/>
            <p:cNvGrpSpPr/>
            <p:nvPr/>
          </p:nvGrpSpPr>
          <p:grpSpPr>
            <a:xfrm>
              <a:off x="6629400" y="361950"/>
              <a:ext cx="762000" cy="905775"/>
              <a:chOff x="2895600" y="2199375"/>
              <a:chExt cx="762000" cy="905775"/>
            </a:xfrm>
          </p:grpSpPr>
          <p:sp>
            <p:nvSpPr>
              <p:cNvPr id="418" name="Shape 418"/>
              <p:cNvSpPr/>
              <p:nvPr/>
            </p:nvSpPr>
            <p:spPr>
              <a:xfrm>
                <a:off x="2895600" y="2199375"/>
                <a:ext cx="762000" cy="228720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nonce</a:t>
                </a: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2895600" y="2427975"/>
                <a:ext cx="762000" cy="223642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prev_h</a:t>
                </a: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2895600" y="2647950"/>
                <a:ext cx="762000" cy="216762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Tx</a:t>
                </a:r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2895600" y="2864713"/>
                <a:ext cx="762000" cy="240437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Tx</a:t>
                </a:r>
              </a:p>
            </p:txBody>
          </p:sp>
        </p:grpSp>
        <p:cxnSp>
          <p:nvCxnSpPr>
            <p:cNvPr id="422" name="Shape 422"/>
            <p:cNvCxnSpPr/>
            <p:nvPr/>
          </p:nvCxnSpPr>
          <p:spPr>
            <a:xfrm rot="10800000">
              <a:off x="6191690" y="713004"/>
              <a:ext cx="52152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PoW property 1: difficult to compute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 of Aug 2014: about 10</a:t>
            </a:r>
            <a:r>
              <a:rPr lang="en" sz="3000" b="0" i="0" u="none" strike="noStrike" cap="none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hashes/block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Only some nodes bother to compete — miners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PoW property 2: parameterizable cost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 automatically re-calculate the target every two 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Goal: </a:t>
            </a:r>
            <a:r>
              <a:rPr lang="en" sz="28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</a:t>
            </a: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time between blocks = 10 minutes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533400" y="3638550"/>
            <a:ext cx="8001000" cy="954106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 (Alice wins next block) =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fraction of global hash power she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Decentralization is not all-or-nothing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E-mail: </a:t>
            </a:r>
            <a:b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decentralized protocol, but dominated by </a:t>
            </a:r>
            <a:b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centralized webmail services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security assumption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Attacks infeasible if majority of miners </a:t>
            </a:r>
            <a:r>
              <a:rPr lang="en" sz="30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weighted by hash power</a:t>
            </a: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follow the protocol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Solving hash puzzles is probabilistic</a:t>
            </a:r>
          </a:p>
        </p:txBody>
      </p:sp>
      <p:grpSp>
        <p:nvGrpSpPr>
          <p:cNvPr id="447" name="Shape 447"/>
          <p:cNvGrpSpPr/>
          <p:nvPr/>
        </p:nvGrpSpPr>
        <p:grpSpPr>
          <a:xfrm>
            <a:off x="533399" y="1352550"/>
            <a:ext cx="5398533" cy="3417332"/>
            <a:chOff x="1078467" y="1352550"/>
            <a:chExt cx="5398533" cy="3417332"/>
          </a:xfrm>
        </p:grpSpPr>
        <p:pic>
          <p:nvPicPr>
            <p:cNvPr id="448" name="Shape 4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24000" y="1352550"/>
              <a:ext cx="4953001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Shape 449"/>
            <p:cNvSpPr txBox="1"/>
            <p:nvPr/>
          </p:nvSpPr>
          <p:spPr>
            <a:xfrm>
              <a:off x="2042271" y="4400550"/>
              <a:ext cx="3916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Time to next block (entire network)</a:t>
              </a:r>
            </a:p>
          </p:txBody>
        </p:sp>
        <p:sp>
          <p:nvSpPr>
            <p:cNvPr id="450" name="Shape 450"/>
            <p:cNvSpPr txBox="1"/>
            <p:nvPr/>
          </p:nvSpPr>
          <p:spPr>
            <a:xfrm rot="-5400000">
              <a:off x="201784" y="2691883"/>
              <a:ext cx="21226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Probability density</a:t>
              </a:r>
            </a:p>
          </p:txBody>
        </p:sp>
        <p:cxnSp>
          <p:nvCxnSpPr>
            <p:cNvPr id="451" name="Shape 451"/>
            <p:cNvCxnSpPr/>
            <p:nvPr/>
          </p:nvCxnSpPr>
          <p:spPr>
            <a:xfrm>
              <a:off x="2438400" y="2038350"/>
              <a:ext cx="0" cy="23622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52" name="Shape 452"/>
            <p:cNvSpPr txBox="1"/>
            <p:nvPr/>
          </p:nvSpPr>
          <p:spPr>
            <a:xfrm>
              <a:off x="1910171" y="1352550"/>
              <a:ext cx="10070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minutes</a:t>
              </a:r>
            </a:p>
          </p:txBody>
        </p:sp>
      </p:grpSp>
      <p:sp>
        <p:nvSpPr>
          <p:cNvPr id="453" name="Shape 453"/>
          <p:cNvSpPr txBox="1"/>
          <p:nvPr/>
        </p:nvSpPr>
        <p:spPr>
          <a:xfrm>
            <a:off x="3124200" y="1629266"/>
            <a:ext cx="5157180" cy="8237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42" t="-3622" b="-2173"/>
            </a:stretch>
          </a:blip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PoW property 3: trivial to verify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Nonce must be published as part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miners simply verify that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H(nonce ‖ prev_hash ‖ tx ‖ … ‖ tx) &lt; target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Mining economics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Complications:	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fixed vs. variable costs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reward depends on global hash rate</a:t>
            </a:r>
          </a:p>
        </p:txBody>
      </p:sp>
      <p:graphicFrame>
        <p:nvGraphicFramePr>
          <p:cNvPr id="466" name="Shape 466"/>
          <p:cNvGraphicFramePr/>
          <p:nvPr/>
        </p:nvGraphicFramePr>
        <p:xfrm>
          <a:off x="554666" y="16573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{7193A286-B210-4EBB-BC16-FF7DD8BCBC80}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If mining reward </a:t>
                      </a:r>
                      <a:b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(block reward + Tx fees)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</a:t>
                      </a: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hardware + electricity cost</a:t>
                      </a: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→</a:t>
                      </a: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Profit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7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subTitle" idx="1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2.5: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Putting it all together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Recap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Transactions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P2P network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Block chain &amp; consensus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Hash puzzles &amp; mining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has three types of consensus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Value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Rules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is bootstrapped</a:t>
            </a:r>
          </a:p>
        </p:txBody>
      </p:sp>
      <p:grpSp>
        <p:nvGrpSpPr>
          <p:cNvPr id="490" name="Shape 490"/>
          <p:cNvGrpSpPr/>
          <p:nvPr/>
        </p:nvGrpSpPr>
        <p:grpSpPr>
          <a:xfrm>
            <a:off x="2631399" y="1276546"/>
            <a:ext cx="3576399" cy="2944236"/>
            <a:chOff x="2021799" y="196"/>
            <a:chExt cx="3576399" cy="2944236"/>
          </a:xfrm>
        </p:grpSpPr>
        <p:sp>
          <p:nvSpPr>
            <p:cNvPr id="491" name="Shape 491"/>
            <p:cNvSpPr/>
            <p:nvPr/>
          </p:nvSpPr>
          <p:spPr>
            <a:xfrm>
              <a:off x="3095624" y="196"/>
              <a:ext cx="1428748" cy="928686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3140958" y="45530"/>
              <a:ext cx="1338078" cy="838016"/>
            </a:xfrm>
            <a:prstGeom prst="rect">
              <a:avLst/>
            </a:prstGeom>
            <a:noFill/>
            <a:ln>
              <a:noFill/>
            </a:ln>
          </p:spPr>
          <p:txBody>
            <a:bodyPr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security of block chain</a:t>
              </a:r>
            </a:p>
          </p:txBody>
        </p:sp>
        <p:sp>
          <p:nvSpPr>
            <p:cNvPr id="493" name="Shape 493"/>
            <p:cNvSpPr/>
            <p:nvPr/>
          </p:nvSpPr>
          <p:spPr>
            <a:xfrm>
              <a:off x="2570052" y="464539"/>
              <a:ext cx="2479892" cy="2479892"/>
            </a:xfrm>
            <a:custGeom>
              <a:avLst/>
              <a:gdLst/>
              <a:ahLst/>
              <a:cxnLst/>
              <a:rect l="0" t="0" r="0" b="0"/>
              <a:pathLst>
                <a:path w="2479893" h="2479893" extrusionOk="0">
                  <a:moveTo>
                    <a:pt x="2146612" y="394118"/>
                  </a:moveTo>
                  <a:lnTo>
                    <a:pt x="2146612" y="394117"/>
                  </a:lnTo>
                  <a:cubicBezTo>
                    <a:pt x="2337425" y="598656"/>
                    <a:pt x="2453472" y="861705"/>
                    <a:pt x="2475900" y="1140529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169450" y="1860116"/>
              <a:ext cx="1428748" cy="928686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 txBox="1"/>
            <p:nvPr/>
          </p:nvSpPr>
          <p:spPr>
            <a:xfrm>
              <a:off x="4214785" y="1905450"/>
              <a:ext cx="1338078" cy="838016"/>
            </a:xfrm>
            <a:prstGeom prst="rect">
              <a:avLst/>
            </a:prstGeom>
            <a:noFill/>
            <a:ln>
              <a:noFill/>
            </a:ln>
          </p:spPr>
          <p:txBody>
            <a:bodyPr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 of currency</a:t>
              </a:r>
            </a:p>
          </p:txBody>
        </p:sp>
        <p:sp>
          <p:nvSpPr>
            <p:cNvPr id="496" name="Shape 496"/>
            <p:cNvSpPr/>
            <p:nvPr/>
          </p:nvSpPr>
          <p:spPr>
            <a:xfrm>
              <a:off x="2570052" y="464539"/>
              <a:ext cx="2479892" cy="2479892"/>
            </a:xfrm>
            <a:custGeom>
              <a:avLst/>
              <a:gdLst/>
              <a:ahLst/>
              <a:cxnLst/>
              <a:rect l="0" t="0" r="0" b="0"/>
              <a:pathLst>
                <a:path w="2479893" h="2479893" extrusionOk="0">
                  <a:moveTo>
                    <a:pt x="1621035" y="2419878"/>
                  </a:moveTo>
                  <a:lnTo>
                    <a:pt x="1621035" y="2419878"/>
                  </a:lnTo>
                  <a:cubicBezTo>
                    <a:pt x="1373276" y="2499897"/>
                    <a:pt x="1106615" y="2499897"/>
                    <a:pt x="858857" y="2419878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021799" y="1860116"/>
              <a:ext cx="1428748" cy="928686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 txBox="1"/>
            <p:nvPr/>
          </p:nvSpPr>
          <p:spPr>
            <a:xfrm>
              <a:off x="2067133" y="1905450"/>
              <a:ext cx="1338078" cy="838016"/>
            </a:xfrm>
            <a:prstGeom prst="rect">
              <a:avLst/>
            </a:prstGeom>
            <a:noFill/>
            <a:ln>
              <a:noFill/>
            </a:ln>
          </p:spPr>
          <p:txBody>
            <a:bodyPr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health of mining ecosystem</a:t>
              </a:r>
            </a:p>
          </p:txBody>
        </p:sp>
        <p:sp>
          <p:nvSpPr>
            <p:cNvPr id="499" name="Shape 499"/>
            <p:cNvSpPr/>
            <p:nvPr/>
          </p:nvSpPr>
          <p:spPr>
            <a:xfrm>
              <a:off x="2570052" y="464539"/>
              <a:ext cx="2479892" cy="2479892"/>
            </a:xfrm>
            <a:custGeom>
              <a:avLst/>
              <a:gdLst/>
              <a:ahLst/>
              <a:cxnLst/>
              <a:rect l="0" t="0" r="0" b="0"/>
              <a:pathLst>
                <a:path w="2479893" h="2479893" extrusionOk="0">
                  <a:moveTo>
                    <a:pt x="3991" y="1140530"/>
                  </a:moveTo>
                  <a:lnTo>
                    <a:pt x="3991" y="1140530"/>
                  </a:lnTo>
                  <a:cubicBezTo>
                    <a:pt x="26418" y="861705"/>
                    <a:pt x="142465" y="598657"/>
                    <a:pt x="333279" y="394118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can a “51% attacker” do?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Steal coins from existing address?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Suppress some transactions?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block chain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P2P network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Change the block reward?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Destroy confidence in Bitcoin?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5334000" y="1200150"/>
            <a:ext cx="838199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✓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✓✓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Remaining questions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do we get from consensus to currency?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else can we do with consensus?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Aspects of decentralization in Bitcoin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maintains the ledger?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has authority over which transactions are valid?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creates new bitcoins?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determines how the rules of the system change?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do bitcoins acquire exchange value?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Beyond the protocol: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exchanges, wallet software, service providers...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Aspects of decentralization in Bitcoin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1999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Peer-to-peer network: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open to anyone, low barrier to entry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Mining: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open to anyone, but inevitable concentration of power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often seen as undesirable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Updates to software: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core developers trusted by community, have great power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2.2: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consensus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Bitcoin’s key challenge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technical challenge of decentralized </a:t>
            </a:r>
            <a:b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e-cash: </a:t>
            </a:r>
            <a:r>
              <a:rPr lang="en" sz="30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consensus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sng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or: how to decentralize ScroogeCoin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consensus protocols?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Traditional motivation: reliability in distributed systems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key-value store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enables various applications: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DNS, public key directory, stock trades …</a:t>
            </a:r>
          </a:p>
        </p:txBody>
      </p:sp>
      <p:sp>
        <p:nvSpPr>
          <p:cNvPr id="83" name="Shape 83"/>
          <p:cNvSpPr/>
          <p:nvPr/>
        </p:nvSpPr>
        <p:spPr>
          <a:xfrm>
            <a:off x="2600450" y="3522017"/>
            <a:ext cx="3752950" cy="461664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Good targets for Altcoins!</a:t>
            </a:r>
          </a:p>
        </p:txBody>
      </p:sp>
      <p:sp>
        <p:nvSpPr>
          <p:cNvPr id="84" name="Shape 84"/>
          <p:cNvSpPr/>
          <p:nvPr/>
        </p:nvSpPr>
        <p:spPr>
          <a:xfrm rot="5400000">
            <a:off x="1923273" y="3201518"/>
            <a:ext cx="573735" cy="685799"/>
          </a:xfrm>
          <a:prstGeom prst="bentUpArrow">
            <a:avLst>
              <a:gd name="adj1" fmla="val 17680"/>
              <a:gd name="adj2" fmla="val 14803"/>
              <a:gd name="adj3" fmla="val 25000"/>
            </a:avLst>
          </a:prstGeom>
          <a:solidFill>
            <a:srgbClr val="EFD7AE"/>
          </a:solidFill>
          <a:ln w="2540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20164</TotalTime>
  <Words>1354</Words>
  <Application>Microsoft Office PowerPoint</Application>
  <PresentationFormat>On-screen Show (16:9)</PresentationFormat>
  <Paragraphs>366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Trebuchet MS</vt:lpstr>
      <vt:lpstr>simple-light</vt:lpstr>
      <vt:lpstr>Lecture 2</vt:lpstr>
      <vt:lpstr>PowerPoint Presentation</vt:lpstr>
      <vt:lpstr>Centralization vs. decentralization</vt:lpstr>
      <vt:lpstr>Decentralization is not all-or-nothing</vt:lpstr>
      <vt:lpstr>Aspects of decentralization in Bitcoin</vt:lpstr>
      <vt:lpstr>Aspects of decentralization in Bitcoin</vt:lpstr>
      <vt:lpstr>PowerPoint Presentation</vt:lpstr>
      <vt:lpstr>Bitcoin’s key challenge</vt:lpstr>
      <vt:lpstr>Why consensus protocols?</vt:lpstr>
      <vt:lpstr>Defining distributed consensus</vt:lpstr>
      <vt:lpstr>Bitcoin is a peer-to-peer system</vt:lpstr>
      <vt:lpstr>How consensus could work in Bitcoin</vt:lpstr>
      <vt:lpstr>How consensus could work in Bitcoin</vt:lpstr>
      <vt:lpstr>Why consensus is hard</vt:lpstr>
      <vt:lpstr>Many impossibility results</vt:lpstr>
      <vt:lpstr>Some well-known protocols</vt:lpstr>
      <vt:lpstr>Understanding impossibility results</vt:lpstr>
      <vt:lpstr>Bitcoin consensus: theory &amp; practice</vt:lpstr>
      <vt:lpstr>Some things Bitcoin does differently</vt:lpstr>
      <vt:lpstr>PowerPoint Presentation</vt:lpstr>
      <vt:lpstr>Why identity?</vt:lpstr>
      <vt:lpstr>Why don’t Bitcoin nodes have identities?</vt:lpstr>
      <vt:lpstr>Weaker assumption: select random node</vt:lpstr>
      <vt:lpstr>Key idea: implicit consensus</vt:lpstr>
      <vt:lpstr>Consensus algorithm (simplified)</vt:lpstr>
      <vt:lpstr>What can a malicious node do?</vt:lpstr>
      <vt:lpstr>From Bob the merchant’s point of view</vt:lpstr>
      <vt:lpstr>Recap</vt:lpstr>
      <vt:lpstr>PowerPoint Presentation</vt:lpstr>
      <vt:lpstr>Assumption of honesty is problematic</vt:lpstr>
      <vt:lpstr>Incentive 1: block reward</vt:lpstr>
      <vt:lpstr>There’s a finite supply of bitcoins</vt:lpstr>
      <vt:lpstr>Incentive 2: transaction fees</vt:lpstr>
      <vt:lpstr>Remaining problems</vt:lpstr>
      <vt:lpstr>Proof of work</vt:lpstr>
      <vt:lpstr>Equivalent views of proof of work</vt:lpstr>
      <vt:lpstr>Hash puzzles</vt:lpstr>
      <vt:lpstr>PoW property 1: difficult to compute</vt:lpstr>
      <vt:lpstr>PoW property 2: parameterizable cost</vt:lpstr>
      <vt:lpstr>Key security assumption</vt:lpstr>
      <vt:lpstr>Solving hash puzzles is probabilistic</vt:lpstr>
      <vt:lpstr>PoW property 3: trivial to verify</vt:lpstr>
      <vt:lpstr>Mining economics</vt:lpstr>
      <vt:lpstr>PowerPoint Presentation</vt:lpstr>
      <vt:lpstr>Recap</vt:lpstr>
      <vt:lpstr>Bitcoin has three types of consensus</vt:lpstr>
      <vt:lpstr>Bitcoin is bootstrapped</vt:lpstr>
      <vt:lpstr>What can a “51% attacker” do?</vt:lpstr>
      <vt:lpstr>Remaining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sandeeps</dc:creator>
  <cp:lastModifiedBy>Sandeep Shukla</cp:lastModifiedBy>
  <cp:revision>2</cp:revision>
  <dcterms:modified xsi:type="dcterms:W3CDTF">2017-08-23T05:40:05Z</dcterms:modified>
</cp:coreProperties>
</file>