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5" autoAdjust="0"/>
    <p:restoredTop sz="94660"/>
  </p:normalViewPr>
  <p:slideViewPr>
    <p:cSldViewPr>
      <p:cViewPr varScale="1">
        <p:scale>
          <a:sx n="87" d="100"/>
          <a:sy n="87" d="100"/>
        </p:scale>
        <p:origin x="154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D24E68-1454-4F42-A035-2178C75CDC94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6BA178A-BEDC-43A9-B1D8-B5948DA3B7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0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23335FD-B066-4B5E-A315-CB58DB562F09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25C58D9-9E0D-4398-B02E-63386337B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57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8D9-9E0D-4398-B02E-63386337BDF5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75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2727B-C5AE-4C13-AA15-1127DD7B1014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process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Primary goal of a short-term scheduler</a:t>
            </a:r>
          </a:p>
          <a:p>
            <a:pPr lvl="1"/>
            <a:r>
              <a:rPr lang="en-US" dirty="0" smtClean="0"/>
              <a:t>Every time a scheduling event occurs, it should pick a process so that </a:t>
            </a:r>
          </a:p>
          <a:p>
            <a:pPr lvl="2"/>
            <a:r>
              <a:rPr lang="en-US" dirty="0" smtClean="0"/>
              <a:t>all I/O bursts are overlapped by CPU bursts</a:t>
            </a:r>
          </a:p>
          <a:p>
            <a:pPr lvl="2"/>
            <a:r>
              <a:rPr lang="en-US" dirty="0" smtClean="0"/>
              <a:t>the CPU is busy all the time executing the CPU burst of some process (this may still not lead to 100% CPU utilization)</a:t>
            </a:r>
          </a:p>
          <a:p>
            <a:pPr lvl="2"/>
            <a:r>
              <a:rPr lang="en-US" dirty="0" smtClean="0"/>
              <a:t>the scheduled process can execute for the full allocated scheduling quantum (minimizes the chance of too frequent context switches); this is usually hard to guarantee</a:t>
            </a:r>
          </a:p>
          <a:p>
            <a:r>
              <a:rPr lang="en-US" dirty="0" smtClean="0"/>
              <a:t>Scheduling quality plays an important role in determining the degree of multiprogramming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process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r>
              <a:rPr lang="en-US" dirty="0" smtClean="0"/>
              <a:t>Medium-term scheduler</a:t>
            </a:r>
          </a:p>
          <a:p>
            <a:pPr lvl="1"/>
            <a:r>
              <a:rPr lang="en-US" dirty="0" smtClean="0"/>
              <a:t>If the system is running low on resources (e.g., memory), some processes may have to be swapped out from memory to disk and later swapped in when needed</a:t>
            </a:r>
          </a:p>
          <a:p>
            <a:pPr lvl="1"/>
            <a:r>
              <a:rPr lang="en-US" dirty="0" smtClean="0"/>
              <a:t>The medium-term scheduler selects the processes to be swapped out from memory and swapped in from disk</a:t>
            </a:r>
          </a:p>
          <a:p>
            <a:pPr lvl="1"/>
            <a:r>
              <a:rPr lang="en-US" dirty="0" smtClean="0"/>
              <a:t>Not very critical to overall performance as long as a currently running process is not swapped out</a:t>
            </a:r>
          </a:p>
          <a:p>
            <a:pPr lvl="1"/>
            <a:r>
              <a:rPr lang="en-US" dirty="0" smtClean="0"/>
              <a:t>Invoked whenever the resource usage goes above or falls below a threshold (usually infrequent)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5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process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Long-term scheduler</a:t>
            </a:r>
          </a:p>
          <a:p>
            <a:pPr lvl="1"/>
            <a:r>
              <a:rPr lang="en-US" dirty="0" smtClean="0"/>
              <a:t>Found in old computers where jobs (or processes) used to be submitted in batches</a:t>
            </a:r>
          </a:p>
          <a:p>
            <a:pPr lvl="1"/>
            <a:r>
              <a:rPr lang="en-US" dirty="0" smtClean="0"/>
              <a:t>The long-term scheduler decides which of the submitted jobs will be loaded in memory and entered in the ready queue</a:t>
            </a:r>
          </a:p>
          <a:p>
            <a:pPr lvl="1"/>
            <a:r>
              <a:rPr lang="en-US" dirty="0" smtClean="0"/>
              <a:t>Invoked whenever a job completes so that a new job can be loaded (even less frequent than the medium-term scheduler)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56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A process has a single thread of control</a:t>
            </a:r>
          </a:p>
          <a:p>
            <a:pPr lvl="1"/>
            <a:r>
              <a:rPr lang="en-US" dirty="0" smtClean="0"/>
              <a:t>This thread refers to the sequence of instructions executed by the process</a:t>
            </a:r>
          </a:p>
          <a:p>
            <a:pPr lvl="1"/>
            <a:r>
              <a:rPr lang="en-US" dirty="0" smtClean="0"/>
              <a:t>A fork() call generates a new thread of control</a:t>
            </a:r>
          </a:p>
          <a:p>
            <a:pPr lvl="2"/>
            <a:r>
              <a:rPr lang="en-US" dirty="0" smtClean="0"/>
              <a:t>Is it a thread or a process? Often used interchangeably</a:t>
            </a:r>
          </a:p>
          <a:p>
            <a:r>
              <a:rPr lang="en-US" dirty="0" smtClean="0"/>
              <a:t>Historically, a thread refers to a piece of code in execution and is a part of a parent process</a:t>
            </a:r>
          </a:p>
          <a:p>
            <a:pPr lvl="1"/>
            <a:r>
              <a:rPr lang="en-US" dirty="0" smtClean="0"/>
              <a:t>As a result, lighter-weight than a full process</a:t>
            </a:r>
          </a:p>
        </p:txBody>
      </p:sp>
    </p:spTree>
    <p:extLst>
      <p:ext uri="{BB962C8B-B14F-4D97-AF65-F5344CB8AC3E}">
        <p14:creationId xmlns:p14="http://schemas.microsoft.com/office/powerpoint/2010/main" val="11286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Processes and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Multiprocessing: executing independent or communicating </a:t>
            </a:r>
            <a:r>
              <a:rPr lang="en-US" dirty="0" smtClean="0"/>
              <a:t>processes simultaneously (or in a time-shared manner)</a:t>
            </a:r>
            <a:endParaRPr lang="en-US" dirty="0"/>
          </a:p>
          <a:p>
            <a:r>
              <a:rPr lang="en-US" dirty="0"/>
              <a:t>Multithreading</a:t>
            </a:r>
            <a:r>
              <a:rPr lang="en-US" dirty="0" smtClean="0"/>
              <a:t>: executing possibly dependent and/or communicating parts of the same process simultaneously in different threads of control </a:t>
            </a:r>
          </a:p>
          <a:p>
            <a:r>
              <a:rPr lang="en-US" dirty="0" smtClean="0"/>
              <a:t>Multiprogramming: executing independent programs in different processes simultaneously</a:t>
            </a:r>
          </a:p>
          <a:p>
            <a:r>
              <a:rPr lang="en-US" dirty="0" smtClean="0"/>
              <a:t>Process scheduler is usually not aware of the dependencies, if any, between the processes in the ready queue</a:t>
            </a:r>
          </a:p>
          <a:p>
            <a:pPr lvl="1"/>
            <a:r>
              <a:rPr lang="en-US" dirty="0" smtClean="0"/>
              <a:t>Does the scheduler see threads or processes?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5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Threads can be user-level and kernel-level</a:t>
            </a:r>
          </a:p>
          <a:p>
            <a:pPr lvl="1"/>
            <a:r>
              <a:rPr lang="en-US" dirty="0" smtClean="0"/>
              <a:t>Depends on whether the process scheduler sees processes or threads as scheduling units</a:t>
            </a:r>
          </a:p>
          <a:p>
            <a:pPr lvl="1"/>
            <a:r>
              <a:rPr lang="en-US" dirty="0" smtClean="0"/>
              <a:t>If the scheduler can control the scheduling of threads, it will consider multithreading as a form of multiprogramming</a:t>
            </a:r>
          </a:p>
          <a:p>
            <a:pPr lvl="2"/>
            <a:r>
              <a:rPr lang="en-US" dirty="0" smtClean="0"/>
              <a:t>Threads are just independent execution units from the perspective of a scheduler</a:t>
            </a:r>
          </a:p>
          <a:p>
            <a:r>
              <a:rPr lang="en-US" dirty="0" smtClean="0"/>
              <a:t>Today, multithreading refers to shared memory parallel programming</a:t>
            </a:r>
          </a:p>
          <a:p>
            <a:pPr lvl="1"/>
            <a:r>
              <a:rPr lang="en-US" dirty="0" smtClean="0"/>
              <a:t>Slave threads are spawned by a master process using fork() or some other threading library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83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process is always created by another process</a:t>
            </a:r>
          </a:p>
          <a:p>
            <a:pPr lvl="1"/>
            <a:r>
              <a:rPr lang="en-US" dirty="0" smtClean="0"/>
              <a:t>Created process is the child of the creating process</a:t>
            </a:r>
          </a:p>
          <a:p>
            <a:r>
              <a:rPr lang="en-US" dirty="0" smtClean="0"/>
              <a:t>The system boots up as a process</a:t>
            </a:r>
          </a:p>
          <a:p>
            <a:pPr lvl="1"/>
            <a:r>
              <a:rPr lang="en-US" i="1" dirty="0" smtClean="0"/>
              <a:t>init</a:t>
            </a:r>
            <a:r>
              <a:rPr lang="en-US" dirty="0" smtClean="0"/>
              <a:t> process in UNIX, </a:t>
            </a:r>
            <a:r>
              <a:rPr lang="en-US" i="1" dirty="0" err="1" smtClean="0"/>
              <a:t>sched</a:t>
            </a:r>
            <a:r>
              <a:rPr lang="en-US" dirty="0" smtClean="0"/>
              <a:t> process in Solaris</a:t>
            </a:r>
          </a:p>
          <a:p>
            <a:pPr lvl="1"/>
            <a:r>
              <a:rPr lang="en-US" dirty="0" smtClean="0"/>
              <a:t>This is the root of all processes</a:t>
            </a:r>
          </a:p>
          <a:p>
            <a:pPr lvl="1"/>
            <a:r>
              <a:rPr lang="en-US" dirty="0" smtClean="0"/>
              <a:t>Every process gets a unique integer ID known as the process ID or </a:t>
            </a:r>
            <a:r>
              <a:rPr lang="en-US" dirty="0" err="1" smtClean="0"/>
              <a:t>pid</a:t>
            </a:r>
            <a:r>
              <a:rPr lang="en-US" dirty="0" smtClean="0"/>
              <a:t>. The root process has </a:t>
            </a:r>
            <a:r>
              <a:rPr lang="en-US" dirty="0" err="1" smtClean="0"/>
              <a:t>pid</a:t>
            </a:r>
            <a:r>
              <a:rPr lang="en-US" dirty="0" smtClean="0"/>
              <a:t> zero.</a:t>
            </a:r>
          </a:p>
          <a:p>
            <a:pPr lvl="2"/>
            <a:r>
              <a:rPr lang="en-US" dirty="0" smtClean="0"/>
              <a:t>In UNIX, the system boot process has </a:t>
            </a:r>
            <a:r>
              <a:rPr lang="en-US" dirty="0" err="1" smtClean="0"/>
              <a:t>pid</a:t>
            </a:r>
            <a:r>
              <a:rPr lang="en-US" dirty="0" smtClean="0"/>
              <a:t> zero and </a:t>
            </a:r>
            <a:r>
              <a:rPr lang="en-US" i="1" dirty="0" smtClean="0"/>
              <a:t>init</a:t>
            </a:r>
            <a:r>
              <a:rPr lang="en-US" dirty="0" smtClean="0"/>
              <a:t> has </a:t>
            </a:r>
            <a:r>
              <a:rPr lang="en-US" dirty="0" err="1" smtClean="0"/>
              <a:t>pid</a:t>
            </a:r>
            <a:r>
              <a:rPr lang="en-US" dirty="0" smtClean="0"/>
              <a:t> one.</a:t>
            </a:r>
          </a:p>
          <a:p>
            <a:r>
              <a:rPr lang="en-US" dirty="0" smtClean="0"/>
              <a:t>A process can be created by calling fork()</a:t>
            </a:r>
          </a:p>
          <a:p>
            <a:pPr lvl="1"/>
            <a:r>
              <a:rPr lang="en-US" dirty="0" smtClean="0"/>
              <a:t>Child </a:t>
            </a:r>
            <a:r>
              <a:rPr lang="en-US" dirty="0" err="1" smtClean="0"/>
              <a:t>pid</a:t>
            </a:r>
            <a:r>
              <a:rPr lang="en-US" dirty="0" smtClean="0"/>
              <a:t> is returned to parent, zero is returned to child. A negative return value indicates error in UNIX.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Typical process tree in Solaris</a:t>
            </a:r>
          </a:p>
          <a:p>
            <a:pPr lvl="1">
              <a:buNone/>
            </a:pPr>
            <a:r>
              <a:rPr lang="en-US" dirty="0" err="1" smtClean="0"/>
              <a:t>sched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init, </a:t>
            </a:r>
            <a:r>
              <a:rPr lang="en-US" dirty="0" err="1" smtClean="0">
                <a:sym typeface="Wingdings" pitchFamily="2" charset="2"/>
              </a:rPr>
              <a:t>pageout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fsflush</a:t>
            </a: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r>
              <a:rPr lang="en-US" dirty="0" smtClean="0"/>
              <a:t>init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inetd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dtlogin</a:t>
            </a: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r>
              <a:rPr lang="en-US" dirty="0" err="1" smtClean="0">
                <a:sym typeface="Wingdings" pitchFamily="2" charset="2"/>
              </a:rPr>
              <a:t>inetd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telnetdaemon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csh</a:t>
            </a:r>
            <a:r>
              <a:rPr lang="en-US" dirty="0" smtClean="0">
                <a:sym typeface="Wingdings" pitchFamily="2" charset="2"/>
              </a:rPr>
              <a:t> …</a:t>
            </a:r>
          </a:p>
          <a:p>
            <a:pPr lvl="1">
              <a:buNone/>
            </a:pPr>
            <a:r>
              <a:rPr lang="en-US" dirty="0" err="1" smtClean="0">
                <a:sym typeface="Wingdings" pitchFamily="2" charset="2"/>
              </a:rPr>
              <a:t>dtlogin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Xsession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sdt_shel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csh</a:t>
            </a:r>
            <a:r>
              <a:rPr lang="en-US" dirty="0" smtClean="0">
                <a:sym typeface="Wingdings" pitchFamily="2" charset="2"/>
              </a:rPr>
              <a:t> …</a:t>
            </a:r>
          </a:p>
          <a:p>
            <a:r>
              <a:rPr lang="en-US" dirty="0" smtClean="0">
                <a:sym typeface="Wingdings" pitchFamily="2" charset="2"/>
              </a:rPr>
              <a:t>The </a:t>
            </a:r>
            <a:r>
              <a:rPr lang="en-US" i="1" dirty="0" err="1" smtClean="0">
                <a:sym typeface="Wingdings" pitchFamily="2" charset="2"/>
              </a:rPr>
              <a:t>pstree</a:t>
            </a:r>
            <a:r>
              <a:rPr lang="en-US" dirty="0" smtClean="0">
                <a:sym typeface="Wingdings" pitchFamily="2" charset="2"/>
              </a:rPr>
              <a:t> command shows the process tree in UNIX (</a:t>
            </a:r>
            <a:r>
              <a:rPr lang="en-US" i="1" dirty="0" err="1" smtClean="0">
                <a:sym typeface="Wingdings" pitchFamily="2" charset="2"/>
              </a:rPr>
              <a:t>pstree</a:t>
            </a:r>
            <a:r>
              <a:rPr lang="en-US" i="1" dirty="0" smtClean="0">
                <a:sym typeface="Wingdings" pitchFamily="2" charset="2"/>
              </a:rPr>
              <a:t> –p</a:t>
            </a:r>
            <a:r>
              <a:rPr lang="en-US" dirty="0" smtClean="0">
                <a:sym typeface="Wingdings" pitchFamily="2" charset="2"/>
              </a:rPr>
              <a:t> shows the </a:t>
            </a:r>
            <a:r>
              <a:rPr lang="en-US" dirty="0" err="1" smtClean="0">
                <a:sym typeface="Wingdings" pitchFamily="2" charset="2"/>
              </a:rPr>
              <a:t>pid</a:t>
            </a:r>
            <a:r>
              <a:rPr lang="en-US" dirty="0" smtClean="0">
                <a:sym typeface="Wingdings" pitchFamily="2" charset="2"/>
              </a:rPr>
              <a:t> also)</a:t>
            </a:r>
          </a:p>
          <a:p>
            <a:r>
              <a:rPr lang="en-US" dirty="0" smtClean="0">
                <a:sym typeface="Wingdings" pitchFamily="2" charset="2"/>
              </a:rPr>
              <a:t>The </a:t>
            </a:r>
            <a:r>
              <a:rPr lang="en-US" i="1" dirty="0" err="1" smtClean="0">
                <a:sym typeface="Wingdings" pitchFamily="2" charset="2"/>
              </a:rPr>
              <a:t>pgrep</a:t>
            </a:r>
            <a:r>
              <a:rPr lang="en-US" i="1" dirty="0" smtClean="0">
                <a:sym typeface="Wingdings" pitchFamily="2" charset="2"/>
              </a:rPr>
              <a:t> </a:t>
            </a:r>
            <a:r>
              <a:rPr lang="en-US" i="1" dirty="0" err="1" smtClean="0">
                <a:sym typeface="Wingdings" pitchFamily="2" charset="2"/>
              </a:rPr>
              <a:t>processname</a:t>
            </a:r>
            <a:r>
              <a:rPr lang="en-US" dirty="0" smtClean="0">
                <a:sym typeface="Wingdings" pitchFamily="2" charset="2"/>
              </a:rPr>
              <a:t> command shows the </a:t>
            </a:r>
            <a:r>
              <a:rPr lang="en-US" dirty="0" err="1" smtClean="0">
                <a:sym typeface="Wingdings" pitchFamily="2" charset="2"/>
              </a:rPr>
              <a:t>pid</a:t>
            </a:r>
            <a:r>
              <a:rPr lang="en-US" dirty="0" smtClean="0">
                <a:sym typeface="Wingdings" pitchFamily="2" charset="2"/>
              </a:rPr>
              <a:t> of a process</a:t>
            </a:r>
          </a:p>
          <a:p>
            <a:pPr lvl="1"/>
            <a:r>
              <a:rPr lang="en-US" i="1" dirty="0" err="1" smtClean="0">
                <a:sym typeface="Wingdings" pitchFamily="2" charset="2"/>
              </a:rPr>
              <a:t>pgrep</a:t>
            </a:r>
            <a:r>
              <a:rPr lang="en-US" i="1" dirty="0" smtClean="0">
                <a:sym typeface="Wingdings" pitchFamily="2" charset="2"/>
              </a:rPr>
              <a:t> init </a:t>
            </a:r>
            <a:r>
              <a:rPr lang="en-US" dirty="0" smtClean="0">
                <a:sym typeface="Wingdings" pitchFamily="2" charset="2"/>
              </a:rPr>
              <a:t>returns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/>
          <a:lstStyle/>
          <a:p>
            <a:r>
              <a:rPr lang="en-US" dirty="0" smtClean="0"/>
              <a:t>To find the parent </a:t>
            </a:r>
            <a:r>
              <a:rPr lang="en-US" dirty="0" err="1" smtClean="0"/>
              <a:t>pid</a:t>
            </a:r>
            <a:r>
              <a:rPr lang="en-US" dirty="0" smtClean="0"/>
              <a:t> of a process with </a:t>
            </a:r>
            <a:r>
              <a:rPr lang="en-US" dirty="0" err="1" smtClean="0"/>
              <a:t>pid</a:t>
            </a:r>
            <a:r>
              <a:rPr lang="en-US" dirty="0" smtClean="0"/>
              <a:t> x</a:t>
            </a:r>
          </a:p>
          <a:p>
            <a:pPr lvl="1"/>
            <a:r>
              <a:rPr lang="en-US" dirty="0" smtClean="0"/>
              <a:t>Check the fourth entry in file /proc/x/stat on UNIX</a:t>
            </a:r>
          </a:p>
          <a:p>
            <a:r>
              <a:rPr lang="en-US" dirty="0" smtClean="0"/>
              <a:t>When the fork() call returns</a:t>
            </a:r>
          </a:p>
          <a:p>
            <a:pPr lvl="1"/>
            <a:r>
              <a:rPr lang="en-US" dirty="0" smtClean="0"/>
              <a:t>The child process has been created</a:t>
            </a:r>
          </a:p>
          <a:p>
            <a:pPr lvl="1"/>
            <a:r>
              <a:rPr lang="en-US" dirty="0" smtClean="0"/>
              <a:t>Its text and global data are loaded in memory</a:t>
            </a:r>
          </a:p>
          <a:p>
            <a:pPr lvl="1"/>
            <a:r>
              <a:rPr lang="en-US" dirty="0" smtClean="0"/>
              <a:t>Its PCB holds the starting program counter</a:t>
            </a:r>
          </a:p>
          <a:p>
            <a:pPr lvl="1"/>
            <a:r>
              <a:rPr lang="en-US" dirty="0" smtClean="0"/>
              <a:t>Its PCB is linked to the tail of the ready queue</a:t>
            </a:r>
          </a:p>
          <a:p>
            <a:pPr lvl="1"/>
            <a:r>
              <a:rPr lang="en-US" dirty="0" smtClean="0"/>
              <a:t>The process will start executing when it </a:t>
            </a:r>
            <a:r>
              <a:rPr lang="en-US" smtClean="0"/>
              <a:t>is scheduled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A process usually terminates when it calls exit()</a:t>
            </a:r>
          </a:p>
          <a:p>
            <a:r>
              <a:rPr lang="en-US" dirty="0" smtClean="0"/>
              <a:t>If a process terminates, all its children may have to be terminated depending on the kernel</a:t>
            </a:r>
          </a:p>
          <a:p>
            <a:pPr lvl="1"/>
            <a:r>
              <a:rPr lang="en-US" dirty="0" smtClean="0"/>
              <a:t>Known as cascaded termination</a:t>
            </a:r>
          </a:p>
          <a:p>
            <a:pPr lvl="1"/>
            <a:r>
              <a:rPr lang="en-US" dirty="0" smtClean="0"/>
              <a:t>Part of the exit system call</a:t>
            </a:r>
          </a:p>
          <a:p>
            <a:pPr lvl="1"/>
            <a:r>
              <a:rPr lang="en-US" dirty="0" smtClean="0"/>
              <a:t>Does not happen in UNIX. Children get attached to </a:t>
            </a:r>
            <a:r>
              <a:rPr lang="en-US" i="1" dirty="0" err="1" smtClean="0"/>
              <a:t>init</a:t>
            </a:r>
            <a:r>
              <a:rPr lang="en-US" dirty="0" err="1" smtClean="0"/>
              <a:t>.</a:t>
            </a:r>
            <a:r>
              <a:rPr lang="en-US" dirty="0" smtClean="0"/>
              <a:t> In some implementations, the owner of these processes cannot terminate a session until all processes terminate (e.g</a:t>
            </a:r>
            <a:r>
              <a:rPr lang="en-US" smtClean="0"/>
              <a:t>., in RHEL</a:t>
            </a:r>
            <a:r>
              <a:rPr lang="en-US" dirty="0" smtClean="0"/>
              <a:t>, but not in </a:t>
            </a:r>
            <a:r>
              <a:rPr lang="en-US" dirty="0" err="1" smtClean="0"/>
              <a:t>ubuntu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return value of wait() is the </a:t>
            </a:r>
            <a:r>
              <a:rPr lang="en-US" dirty="0" err="1" smtClean="0"/>
              <a:t>pid</a:t>
            </a:r>
            <a:r>
              <a:rPr lang="en-US" dirty="0" smtClean="0"/>
              <a:t> of terminated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1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What constitutes a process</a:t>
            </a:r>
          </a:p>
          <a:p>
            <a:r>
              <a:rPr lang="en-US" dirty="0" smtClean="0"/>
              <a:t>Process control block</a:t>
            </a:r>
          </a:p>
          <a:p>
            <a:r>
              <a:rPr lang="en-US" dirty="0" smtClean="0"/>
              <a:t>Overview of process scheduling</a:t>
            </a:r>
          </a:p>
          <a:p>
            <a:r>
              <a:rPr lang="en-US" dirty="0" smtClean="0"/>
              <a:t>Processes and threads</a:t>
            </a:r>
          </a:p>
          <a:p>
            <a:r>
              <a:rPr lang="en-US" dirty="0" smtClean="0"/>
              <a:t>Inter-process communication</a:t>
            </a:r>
          </a:p>
          <a:p>
            <a:r>
              <a:rPr lang="en-US" dirty="0" smtClean="0"/>
              <a:t>Network communication</a:t>
            </a:r>
          </a:p>
          <a:p>
            <a:r>
              <a:rPr lang="en-US" dirty="0" smtClean="0"/>
              <a:t>More on multithreading</a:t>
            </a:r>
          </a:p>
          <a:p>
            <a:r>
              <a:rPr lang="en-US" dirty="0" smtClean="0"/>
              <a:t>UNIX signals</a:t>
            </a:r>
          </a:p>
          <a:p>
            <a:r>
              <a:rPr lang="en-US" dirty="0" smtClean="0"/>
              <a:t>Saving and restoring contexts in UNIX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Inter-process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communicate between processes</a:t>
            </a:r>
          </a:p>
          <a:p>
            <a:pPr lvl="1"/>
            <a:r>
              <a:rPr lang="en-US" dirty="0" smtClean="0"/>
              <a:t>Shared memory and message passing</a:t>
            </a:r>
          </a:p>
          <a:p>
            <a:pPr lvl="1"/>
            <a:r>
              <a:rPr lang="en-US" dirty="0" smtClean="0"/>
              <a:t>We will focus on communication between two processes running on the same computing node</a:t>
            </a:r>
          </a:p>
          <a:p>
            <a:pPr lvl="2"/>
            <a:r>
              <a:rPr lang="en-US" dirty="0" smtClean="0"/>
              <a:t>No network communication involved</a:t>
            </a:r>
          </a:p>
          <a:p>
            <a:pPr lvl="1"/>
            <a:r>
              <a:rPr lang="en-US" dirty="0" smtClean="0"/>
              <a:t>Message passing involves sending a formatted stream of bytes to another process</a:t>
            </a:r>
          </a:p>
          <a:p>
            <a:pPr lvl="2"/>
            <a:r>
              <a:rPr lang="en-US" dirty="0" smtClean="0"/>
              <a:t>Send and receive calls involve heavy-weight system call handlers</a:t>
            </a:r>
          </a:p>
          <a:p>
            <a:pPr lvl="1"/>
            <a:r>
              <a:rPr lang="en-US" dirty="0" smtClean="0"/>
              <a:t>Shared memory communication involves setting up a region of memory shared between a set of communicating processes</a:t>
            </a:r>
          </a:p>
          <a:p>
            <a:pPr lvl="2"/>
            <a:r>
              <a:rPr lang="en-US" dirty="0" smtClean="0"/>
              <a:t>System calls needed to only set up the shared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Inter-process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A third possibility is through file system</a:t>
            </a:r>
          </a:p>
          <a:p>
            <a:pPr lvl="1"/>
            <a:r>
              <a:rPr lang="en-US" dirty="0" smtClean="0"/>
              <a:t>Usually avoided due to slow disk I/O</a:t>
            </a:r>
          </a:p>
          <a:p>
            <a:pPr lvl="1"/>
            <a:r>
              <a:rPr lang="en-US" dirty="0" smtClean="0"/>
              <a:t>May become attractive if file systems are implemented on storage media faster than magnetic disk</a:t>
            </a:r>
          </a:p>
          <a:p>
            <a:pPr lvl="2"/>
            <a:r>
              <a:rPr lang="en-US" dirty="0" smtClean="0"/>
              <a:t>Flash memory or solid state disks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r>
              <a:rPr lang="en-US" dirty="0" smtClean="0"/>
              <a:t>For each communication, two system calls and two copy operations</a:t>
            </a:r>
          </a:p>
          <a:p>
            <a:pPr lvl="1"/>
            <a:r>
              <a:rPr lang="en-US" dirty="0" smtClean="0"/>
              <a:t>Bytes to be communicated are copied from sender’s memory region to a reserved kernel region (done by send system call handler)</a:t>
            </a:r>
          </a:p>
          <a:p>
            <a:pPr lvl="1"/>
            <a:r>
              <a:rPr lang="en-US" dirty="0" smtClean="0"/>
              <a:t>Bytes to be communicated are copied from the kernel region to receiver’s memory region (done by receive system call handler)</a:t>
            </a:r>
          </a:p>
          <a:p>
            <a:pPr lvl="1"/>
            <a:r>
              <a:rPr lang="en-US" dirty="0" smtClean="0"/>
              <a:t>The reserved kernel region is called message queue or mailbox or message port</a:t>
            </a:r>
          </a:p>
          <a:p>
            <a:pPr lvl="2"/>
            <a:r>
              <a:rPr lang="en-US" dirty="0" smtClean="0"/>
              <a:t>We will look at UNIX message queues in 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56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r>
              <a:rPr lang="en-US" dirty="0" smtClean="0"/>
              <a:t>Send and receive calls come in four flavors</a:t>
            </a:r>
          </a:p>
          <a:p>
            <a:pPr lvl="1"/>
            <a:r>
              <a:rPr lang="en-US" dirty="0" smtClean="0"/>
              <a:t>Blocking send: the send operation blocks (the calling process goes to sleep) until the message is received</a:t>
            </a:r>
          </a:p>
          <a:p>
            <a:pPr lvl="1"/>
            <a:r>
              <a:rPr lang="en-US" dirty="0" smtClean="0"/>
              <a:t>Non-blocking send: the sender copies the message into kernel area and continues; also known as asynchronous send</a:t>
            </a:r>
          </a:p>
          <a:p>
            <a:pPr lvl="1"/>
            <a:r>
              <a:rPr lang="en-US" dirty="0" smtClean="0"/>
              <a:t>Blocking receive: receiver process blocks until there is a matching message to be consumed</a:t>
            </a:r>
          </a:p>
          <a:p>
            <a:pPr lvl="1"/>
            <a:r>
              <a:rPr lang="en-US" dirty="0" smtClean="0"/>
              <a:t>Non-blocking receive: the process calling receive either gets a matching message or an error status, but does not go to sleep; may have to check periodically to ultimately receive the message</a:t>
            </a:r>
          </a:p>
        </p:txBody>
      </p:sp>
    </p:spTree>
    <p:extLst>
      <p:ext uri="{BB962C8B-B14F-4D97-AF65-F5344CB8AC3E}">
        <p14:creationId xmlns:p14="http://schemas.microsoft.com/office/powerpoint/2010/main" val="672550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r>
              <a:rPr lang="en-US" dirty="0" smtClean="0"/>
              <a:t>Kernel area used to deposit messages may have some amount of buffering</a:t>
            </a:r>
          </a:p>
          <a:p>
            <a:pPr lvl="1"/>
            <a:r>
              <a:rPr lang="en-US" dirty="0" smtClean="0"/>
              <a:t>Can hold multiple outstanding posted, yet </a:t>
            </a:r>
            <a:r>
              <a:rPr lang="en-US" dirty="0" err="1" smtClean="0"/>
              <a:t>unreceived</a:t>
            </a:r>
            <a:r>
              <a:rPr lang="en-US" dirty="0" smtClean="0"/>
              <a:t>, messages</a:t>
            </a:r>
          </a:p>
          <a:p>
            <a:pPr lvl="1"/>
            <a:r>
              <a:rPr lang="en-US" dirty="0" smtClean="0"/>
              <a:t>With zero buffering, only blocking send can be supported</a:t>
            </a:r>
          </a:p>
          <a:p>
            <a:pPr lvl="2"/>
            <a:r>
              <a:rPr lang="en-US" dirty="0" smtClean="0"/>
              <a:t>Still possible to support non-blocking receive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16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</a:t>
            </a:r>
            <a:r>
              <a:rPr lang="en-US" smtClean="0"/>
              <a:t>message passing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Kernel maintains message queues in the form of an array of linked lists</a:t>
            </a:r>
          </a:p>
          <a:p>
            <a:r>
              <a:rPr lang="en-US" dirty="0" smtClean="0"/>
              <a:t>Each queue is indexed by the array index</a:t>
            </a:r>
          </a:p>
          <a:p>
            <a:pPr lvl="1"/>
            <a:r>
              <a:rPr lang="en-US" dirty="0" smtClean="0"/>
              <a:t>This index is called the message queue descriptor</a:t>
            </a:r>
          </a:p>
          <a:p>
            <a:r>
              <a:rPr lang="en-US" dirty="0" smtClean="0"/>
              <a:t>The header of each queue contains a numeric key used to identify a queue</a:t>
            </a:r>
          </a:p>
          <a:p>
            <a:r>
              <a:rPr lang="en-US" dirty="0" smtClean="0"/>
              <a:t>To create or get the handle of an already created message queue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sgget</a:t>
            </a:r>
            <a:r>
              <a:rPr lang="en-US" dirty="0" smtClean="0"/>
              <a:t>() call is used; takes two arguments: key to identify the queue and a flag specifying </a:t>
            </a:r>
            <a:r>
              <a:rPr lang="en-US" smtClean="0"/>
              <a:t>read/write/execute permissions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88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msgget</a:t>
            </a:r>
            <a:r>
              <a:rPr lang="en-US" dirty="0" smtClean="0"/>
              <a:t>() call</a:t>
            </a:r>
          </a:p>
          <a:p>
            <a:pPr lvl="1"/>
            <a:r>
              <a:rPr lang="en-US" dirty="0" smtClean="0"/>
              <a:t>The flag argument can also be used to create a new message queue with the given key, if such a queue does not exist</a:t>
            </a:r>
          </a:p>
          <a:p>
            <a:pPr lvl="2"/>
            <a:r>
              <a:rPr lang="en-US" dirty="0" smtClean="0"/>
              <a:t>Need to OR the permission bits with IPC_CREAT</a:t>
            </a:r>
          </a:p>
          <a:p>
            <a:pPr marL="914400" lvl="2" indent="0">
              <a:buNone/>
            </a:pPr>
            <a:r>
              <a:rPr lang="en-US" dirty="0" err="1"/>
              <a:t>q</a:t>
            </a:r>
            <a:r>
              <a:rPr lang="en-US" dirty="0" err="1" smtClean="0"/>
              <a:t>ueue_id</a:t>
            </a:r>
            <a:r>
              <a:rPr lang="en-US" dirty="0" smtClean="0"/>
              <a:t> = </a:t>
            </a:r>
            <a:r>
              <a:rPr lang="en-US" dirty="0" err="1" smtClean="0"/>
              <a:t>msgget</a:t>
            </a:r>
            <a:r>
              <a:rPr lang="en-US" dirty="0" smtClean="0"/>
              <a:t> (100, 0777 | IPC_CREAT);</a:t>
            </a:r>
          </a:p>
          <a:p>
            <a:pPr lvl="1"/>
            <a:r>
              <a:rPr lang="en-US" dirty="0" smtClean="0"/>
              <a:t>If IPC_PRIVATE is passed as the key, a new message queue is always created with this special key</a:t>
            </a:r>
          </a:p>
          <a:p>
            <a:pPr lvl="1"/>
            <a:r>
              <a:rPr lang="en-US" dirty="0" smtClean="0"/>
              <a:t>Returns the queue descriptor (an integer)</a:t>
            </a:r>
          </a:p>
          <a:p>
            <a:pPr marL="914400" lvl="2" indent="0">
              <a:buNone/>
            </a:pPr>
            <a:r>
              <a:rPr lang="en-US" dirty="0" err="1"/>
              <a:t>q</a:t>
            </a:r>
            <a:r>
              <a:rPr lang="en-US" dirty="0" err="1" smtClean="0"/>
              <a:t>ueue_id</a:t>
            </a:r>
            <a:r>
              <a:rPr lang="en-US" dirty="0" smtClean="0"/>
              <a:t> = </a:t>
            </a:r>
            <a:r>
              <a:rPr lang="en-US" dirty="0" err="1" smtClean="0"/>
              <a:t>msgget</a:t>
            </a:r>
            <a:r>
              <a:rPr lang="en-US" dirty="0"/>
              <a:t> </a:t>
            </a:r>
            <a:r>
              <a:rPr lang="en-US" dirty="0" smtClean="0"/>
              <a:t>(100, 0777);</a:t>
            </a:r>
          </a:p>
          <a:p>
            <a:pPr marL="971550" lvl="1" indent="-457200"/>
            <a:r>
              <a:rPr lang="en-US" dirty="0" smtClean="0"/>
              <a:t>Notice the similarities with the open()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87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Queue descriptor</a:t>
            </a:r>
          </a:p>
          <a:p>
            <a:pPr lvl="1"/>
            <a:r>
              <a:rPr lang="en-US" dirty="0" smtClean="0"/>
              <a:t>Kernel identifies a queue by its descriptor modulo the message array size</a:t>
            </a:r>
          </a:p>
          <a:p>
            <a:pPr lvl="1"/>
            <a:r>
              <a:rPr lang="en-US" dirty="0" smtClean="0"/>
              <a:t>When freeing an entry, kernel increments its descriptor value by the message array size</a:t>
            </a:r>
          </a:p>
          <a:p>
            <a:pPr lvl="2"/>
            <a:r>
              <a:rPr lang="en-US" dirty="0" smtClean="0"/>
              <a:t>Next process to occupy this entry will get a new descriptor</a:t>
            </a:r>
          </a:p>
          <a:p>
            <a:r>
              <a:rPr lang="en-US" dirty="0" smtClean="0"/>
              <a:t>Queue header</a:t>
            </a:r>
          </a:p>
          <a:p>
            <a:pPr lvl="1"/>
            <a:r>
              <a:rPr lang="en-US" dirty="0" smtClean="0"/>
              <a:t>Key, Permission bits</a:t>
            </a:r>
          </a:p>
          <a:p>
            <a:pPr lvl="1"/>
            <a:r>
              <a:rPr lang="en-US" dirty="0" err="1"/>
              <a:t>u</a:t>
            </a:r>
            <a:r>
              <a:rPr lang="en-US" dirty="0" err="1" smtClean="0"/>
              <a:t>id</a:t>
            </a:r>
            <a:r>
              <a:rPr lang="en-US" dirty="0" smtClean="0"/>
              <a:t> and </a:t>
            </a:r>
            <a:r>
              <a:rPr lang="en-US" dirty="0" err="1" smtClean="0"/>
              <a:t>gid</a:t>
            </a:r>
            <a:r>
              <a:rPr lang="en-US" dirty="0" smtClean="0"/>
              <a:t> of the owner of the process which created the queue</a:t>
            </a:r>
          </a:p>
          <a:p>
            <a:pPr lvl="1"/>
            <a:r>
              <a:rPr lang="en-US" dirty="0" smtClean="0"/>
              <a:t>Status information: </a:t>
            </a:r>
            <a:r>
              <a:rPr lang="en-US" dirty="0" err="1" smtClean="0"/>
              <a:t>pid</a:t>
            </a:r>
            <a:r>
              <a:rPr lang="en-US" dirty="0" smtClean="0"/>
              <a:t> of the most recent process to operate on the queue and the timestamp</a:t>
            </a:r>
          </a:p>
        </p:txBody>
      </p:sp>
    </p:spTree>
    <p:extLst>
      <p:ext uri="{BB962C8B-B14F-4D97-AF65-F5344CB8AC3E}">
        <p14:creationId xmlns:p14="http://schemas.microsoft.com/office/powerpoint/2010/main" val="4288350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r>
              <a:rPr lang="en-US" dirty="0" smtClean="0"/>
              <a:t>Queue header also stores</a:t>
            </a:r>
          </a:p>
          <a:p>
            <a:pPr lvl="1"/>
            <a:r>
              <a:rPr lang="en-US" dirty="0" smtClean="0"/>
              <a:t>A pointer to the last message in the queue</a:t>
            </a:r>
          </a:p>
          <a:p>
            <a:pPr lvl="1"/>
            <a:r>
              <a:rPr lang="en-US" dirty="0" smtClean="0"/>
              <a:t>A pointer to the first message in the queue</a:t>
            </a:r>
          </a:p>
          <a:p>
            <a:pPr lvl="1"/>
            <a:r>
              <a:rPr lang="en-US" dirty="0" smtClean="0"/>
              <a:t>Number of messages in the queue</a:t>
            </a:r>
          </a:p>
          <a:p>
            <a:pPr lvl="1"/>
            <a:r>
              <a:rPr lang="en-US" dirty="0" smtClean="0"/>
              <a:t>Number of data bytes in the queue</a:t>
            </a:r>
          </a:p>
          <a:p>
            <a:pPr lvl="1"/>
            <a:r>
              <a:rPr lang="en-US" dirty="0" smtClean="0"/>
              <a:t>Maximum limit on the data bytes</a:t>
            </a:r>
          </a:p>
        </p:txBody>
      </p:sp>
    </p:spTree>
    <p:extLst>
      <p:ext uri="{BB962C8B-B14F-4D97-AF65-F5344CB8AC3E}">
        <p14:creationId xmlns:p14="http://schemas.microsoft.com/office/powerpoint/2010/main" val="1195452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Sending a message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sgsnd</a:t>
            </a:r>
            <a:r>
              <a:rPr lang="en-US" dirty="0" smtClean="0"/>
              <a:t>() call is used</a:t>
            </a:r>
          </a:p>
          <a:p>
            <a:pPr lvl="1"/>
            <a:r>
              <a:rPr lang="en-US" dirty="0" smtClean="0"/>
              <a:t>Takes four arguments: queue descriptor, a pointer to a message structure, number of data bytes in the message, and an integer flag</a:t>
            </a:r>
          </a:p>
          <a:p>
            <a:pPr lvl="1"/>
            <a:r>
              <a:rPr lang="en-US" dirty="0" smtClean="0"/>
              <a:t>The message structure should have two fields: an integer message type and a character array holding the data bytes</a:t>
            </a:r>
          </a:p>
          <a:p>
            <a:pPr lvl="1"/>
            <a:r>
              <a:rPr lang="en-US" dirty="0" smtClean="0"/>
              <a:t>The flag specifies what to do if there is no space in the message queue</a:t>
            </a:r>
          </a:p>
          <a:p>
            <a:pPr lvl="2"/>
            <a:r>
              <a:rPr lang="en-US" dirty="0" smtClean="0"/>
              <a:t>IPC_NOWAIT returns the call immediately with an error</a:t>
            </a:r>
          </a:p>
          <a:p>
            <a:pPr lvl="2"/>
            <a:r>
              <a:rPr lang="en-US" dirty="0" smtClean="0"/>
              <a:t>Specifying zero puts the calling process to sleep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9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constitutes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A process is an executable in action</a:t>
            </a:r>
          </a:p>
          <a:p>
            <a:pPr lvl="1"/>
            <a:r>
              <a:rPr lang="en-US" dirty="0" smtClean="0"/>
              <a:t>An executable is a passive entity and a process is an active instantiation of the executable</a:t>
            </a:r>
          </a:p>
          <a:p>
            <a:pPr lvl="1"/>
            <a:r>
              <a:rPr lang="en-US" dirty="0" smtClean="0"/>
              <a:t>A new process gets created when an executable starts running</a:t>
            </a:r>
          </a:p>
          <a:p>
            <a:pPr lvl="1"/>
            <a:r>
              <a:rPr lang="en-US" dirty="0" smtClean="0"/>
              <a:t>At any point in time, there may be several processes inside the system (all may not be executing)</a:t>
            </a:r>
          </a:p>
          <a:p>
            <a:pPr lvl="1"/>
            <a:r>
              <a:rPr lang="en-US" dirty="0" smtClean="0"/>
              <a:t>Multiple processes may execute the same program</a:t>
            </a:r>
          </a:p>
          <a:p>
            <a:pPr lvl="2"/>
            <a:r>
              <a:rPr lang="en-US" dirty="0" smtClean="0"/>
              <a:t>Multiple open shells, multiple internet browsers</a:t>
            </a:r>
          </a:p>
          <a:p>
            <a:pPr lvl="1"/>
            <a:r>
              <a:rPr lang="en-US" dirty="0" smtClean="0"/>
              <a:t>Process states: created, ready, executing, waiting/sleeping, terminated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Kernel does the following on a </a:t>
            </a:r>
            <a:r>
              <a:rPr lang="en-US" dirty="0" err="1" smtClean="0"/>
              <a:t>msgsnd</a:t>
            </a:r>
            <a:r>
              <a:rPr lang="en-US" dirty="0" smtClean="0"/>
              <a:t>() call</a:t>
            </a:r>
          </a:p>
          <a:p>
            <a:pPr lvl="1"/>
            <a:r>
              <a:rPr lang="en-US" dirty="0" smtClean="0"/>
              <a:t>Checks if the calling process has write permission to the message queue</a:t>
            </a:r>
          </a:p>
          <a:p>
            <a:pPr lvl="1"/>
            <a:r>
              <a:rPr lang="en-US" dirty="0" smtClean="0"/>
              <a:t>Checks if the message length exceeds the system limit</a:t>
            </a:r>
          </a:p>
          <a:p>
            <a:pPr lvl="1"/>
            <a:r>
              <a:rPr lang="en-US" dirty="0" smtClean="0"/>
              <a:t>Checks if there is space in the message queue</a:t>
            </a:r>
          </a:p>
          <a:p>
            <a:pPr lvl="1"/>
            <a:r>
              <a:rPr lang="en-US" dirty="0" smtClean="0"/>
              <a:t>Checks if the message type is positive integer</a:t>
            </a:r>
          </a:p>
          <a:p>
            <a:pPr lvl="1"/>
            <a:r>
              <a:rPr lang="en-US" dirty="0" smtClean="0"/>
              <a:t>Allocates memory for message data, puts the rest of the message in a message header structure, and links the message header to the tail of the queue</a:t>
            </a:r>
          </a:p>
          <a:p>
            <a:pPr lvl="2"/>
            <a:r>
              <a:rPr lang="en-US" dirty="0" smtClean="0"/>
              <a:t>Message header contains a pointer to the data area</a:t>
            </a:r>
          </a:p>
          <a:p>
            <a:pPr lvl="1"/>
            <a:r>
              <a:rPr lang="en-US" dirty="0" smtClean="0"/>
              <a:t>Wakes up all processes waiting for a message in this message queue and moves them to ready queue</a:t>
            </a:r>
          </a:p>
        </p:txBody>
      </p:sp>
    </p:spTree>
    <p:extLst>
      <p:ext uri="{BB962C8B-B14F-4D97-AF65-F5344CB8AC3E}">
        <p14:creationId xmlns:p14="http://schemas.microsoft.com/office/powerpoint/2010/main" val="2015922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Receiving a message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msgrcv</a:t>
            </a:r>
            <a:r>
              <a:rPr lang="en-US" dirty="0" smtClean="0"/>
              <a:t>() call is used</a:t>
            </a:r>
          </a:p>
          <a:p>
            <a:pPr lvl="2"/>
            <a:r>
              <a:rPr lang="en-US" dirty="0" smtClean="0"/>
              <a:t>Locates the appropriate message in the queue, copies the message data from kernel area to user area, and de-allocates the message from the queue (one-to-one communication)</a:t>
            </a:r>
          </a:p>
          <a:p>
            <a:pPr lvl="1"/>
            <a:r>
              <a:rPr lang="en-US" dirty="0" smtClean="0"/>
              <a:t>Takes five arguments: the message queue descriptor, the pointer to a message structure, number of data bytes to receive, the type of the message to receive, and an integer 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02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r>
              <a:rPr lang="en-US" dirty="0" smtClean="0"/>
              <a:t>Execution of </a:t>
            </a:r>
            <a:r>
              <a:rPr lang="en-US" dirty="0" err="1" smtClean="0"/>
              <a:t>msgrcv</a:t>
            </a:r>
            <a:r>
              <a:rPr lang="en-US" dirty="0" smtClean="0"/>
              <a:t>() call</a:t>
            </a:r>
          </a:p>
          <a:p>
            <a:pPr lvl="1"/>
            <a:r>
              <a:rPr lang="en-US" dirty="0" smtClean="0"/>
              <a:t>Usual read permission checks</a:t>
            </a:r>
          </a:p>
          <a:p>
            <a:pPr lvl="1"/>
            <a:r>
              <a:rPr lang="en-US" dirty="0" smtClean="0"/>
              <a:t>Searches for a matching message type in the queue</a:t>
            </a:r>
          </a:p>
          <a:p>
            <a:pPr lvl="1"/>
            <a:r>
              <a:rPr lang="en-US" dirty="0" smtClean="0"/>
              <a:t>If the passed type is zero, the kernel returns the first message in the queue</a:t>
            </a:r>
          </a:p>
          <a:p>
            <a:pPr lvl="1"/>
            <a:r>
              <a:rPr lang="en-US" dirty="0" smtClean="0"/>
              <a:t>If the passed type is negative, the kernel returns the message with the smallest type provided it is less than the absolute value of the passed type</a:t>
            </a:r>
          </a:p>
          <a:p>
            <a:pPr lvl="2"/>
            <a:r>
              <a:rPr lang="en-US" dirty="0" smtClean="0"/>
              <a:t>Recall that </a:t>
            </a:r>
            <a:r>
              <a:rPr lang="en-US" dirty="0" err="1" smtClean="0"/>
              <a:t>msgsnd</a:t>
            </a:r>
            <a:r>
              <a:rPr lang="en-US" dirty="0" smtClean="0"/>
              <a:t>() only accepts positive integer types</a:t>
            </a:r>
          </a:p>
        </p:txBody>
      </p:sp>
    </p:spTree>
    <p:extLst>
      <p:ext uri="{BB962C8B-B14F-4D97-AF65-F5344CB8AC3E}">
        <p14:creationId xmlns:p14="http://schemas.microsoft.com/office/powerpoint/2010/main" val="3542590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Execution of </a:t>
            </a:r>
            <a:r>
              <a:rPr lang="en-US" dirty="0" err="1" smtClean="0"/>
              <a:t>msgrcv</a:t>
            </a:r>
            <a:r>
              <a:rPr lang="en-US" dirty="0" smtClean="0"/>
              <a:t>() call</a:t>
            </a:r>
          </a:p>
          <a:p>
            <a:pPr lvl="1"/>
            <a:r>
              <a:rPr lang="en-US" dirty="0" smtClean="0"/>
              <a:t>The passed number of bytes must be at least the data size of the matching message</a:t>
            </a:r>
          </a:p>
          <a:p>
            <a:pPr lvl="1"/>
            <a:r>
              <a:rPr lang="en-US" dirty="0" smtClean="0"/>
              <a:t>If the passed size is smaller and the flag does not specify MSG_NOERROR, the kernel returns an error status; if the flag specifies MSG_NOERROR, the message data is truncated during copying, but the entire message is de-allocated</a:t>
            </a:r>
          </a:p>
          <a:p>
            <a:pPr lvl="1"/>
            <a:r>
              <a:rPr lang="en-US" dirty="0" smtClean="0"/>
              <a:t>On a successful receive, the message data is copied to the character array of the passed message structure</a:t>
            </a:r>
          </a:p>
        </p:txBody>
      </p:sp>
    </p:spTree>
    <p:extLst>
      <p:ext uri="{BB962C8B-B14F-4D97-AF65-F5344CB8AC3E}">
        <p14:creationId xmlns:p14="http://schemas.microsoft.com/office/powerpoint/2010/main" val="354000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Execution of </a:t>
            </a:r>
            <a:r>
              <a:rPr lang="en-US" dirty="0" err="1" smtClean="0"/>
              <a:t>msgrcv</a:t>
            </a:r>
            <a:r>
              <a:rPr lang="en-US" dirty="0" smtClean="0"/>
              <a:t>() call</a:t>
            </a:r>
          </a:p>
          <a:p>
            <a:pPr lvl="1"/>
            <a:r>
              <a:rPr lang="en-US" dirty="0" smtClean="0"/>
              <a:t>The flag can specify what the kernel should do if there is no matching process e.g., put to sleep or not</a:t>
            </a:r>
          </a:p>
          <a:p>
            <a:pPr lvl="1"/>
            <a:r>
              <a:rPr lang="en-US" dirty="0" smtClean="0"/>
              <a:t>On a successful receive, the kernel wakes up all processes that are waiting for space in this message queue</a:t>
            </a:r>
          </a:p>
          <a:p>
            <a:pPr lvl="2"/>
            <a:r>
              <a:rPr lang="en-US" dirty="0" smtClean="0"/>
              <a:t>These processes are moved to the ready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72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Querying and updating the message queue status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msgctl</a:t>
            </a:r>
            <a:r>
              <a:rPr lang="en-US" dirty="0" smtClean="0"/>
              <a:t>() call is used</a:t>
            </a:r>
          </a:p>
          <a:p>
            <a:pPr lvl="1"/>
            <a:r>
              <a:rPr lang="en-US" dirty="0" smtClean="0"/>
              <a:t>Takes three arguments: the queue descriptor, the query/update command, and a pointer to a user data structure containing the status to be written or read</a:t>
            </a:r>
          </a:p>
          <a:p>
            <a:pPr lvl="1"/>
            <a:r>
              <a:rPr lang="en-US" dirty="0" smtClean="0"/>
              <a:t>The most common command is IPC_RMID, used to free a message queue descriptor</a:t>
            </a:r>
          </a:p>
          <a:p>
            <a:pPr lvl="2"/>
            <a:r>
              <a:rPr lang="en-US" dirty="0" smtClean="0"/>
              <a:t>The last argument can be NULL in this case</a:t>
            </a:r>
          </a:p>
          <a:p>
            <a:pPr lvl="1"/>
            <a:r>
              <a:rPr lang="en-US" dirty="0" smtClean="0"/>
              <a:t>A process querying the status of a queue must have read permission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30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Querying and updating the message queue status</a:t>
            </a:r>
          </a:p>
          <a:p>
            <a:pPr lvl="1"/>
            <a:r>
              <a:rPr lang="en-US" dirty="0" smtClean="0"/>
              <a:t>A process trying to update the status of a queue must be owned by the same user as the one who created the queue or must be owned by the owner of the queue or must be owned by a </a:t>
            </a:r>
            <a:r>
              <a:rPr lang="en-US" dirty="0" err="1" smtClean="0"/>
              <a:t>superuser</a:t>
            </a:r>
            <a:endParaRPr lang="en-US" dirty="0" smtClean="0"/>
          </a:p>
          <a:p>
            <a:pPr lvl="2"/>
            <a:r>
              <a:rPr lang="en-US" dirty="0" smtClean="0"/>
              <a:t>Queue header contains a owner user id field. This can be set through </a:t>
            </a:r>
            <a:r>
              <a:rPr lang="en-US" dirty="0" err="1" smtClean="0"/>
              <a:t>msgctl</a:t>
            </a:r>
            <a:r>
              <a:rPr lang="en-US" dirty="0" smtClean="0"/>
              <a:t>() call.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17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shared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One of the processes creates the shared memory region</a:t>
            </a:r>
          </a:p>
          <a:p>
            <a:r>
              <a:rPr lang="en-US" dirty="0" smtClean="0"/>
              <a:t>Once created, the region must be attached to the address space of all communicating processes</a:t>
            </a:r>
          </a:p>
          <a:p>
            <a:r>
              <a:rPr lang="en-US" dirty="0" smtClean="0"/>
              <a:t>Kernel maintains a shared memory table</a:t>
            </a:r>
          </a:p>
          <a:p>
            <a:pPr lvl="1"/>
            <a:r>
              <a:rPr lang="en-US" dirty="0" smtClean="0"/>
              <a:t>As usual, entries point to the system-wide kernel region table entries (similar to the process region table entries)</a:t>
            </a:r>
          </a:p>
          <a:p>
            <a:pPr lvl="1"/>
            <a:r>
              <a:rPr lang="en-US" dirty="0" smtClean="0"/>
              <a:t>The integer index of a shared memory region in the shared memory table is the descriptor of the shared memory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70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shared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get the descriptor or to create a shared memory region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shmget</a:t>
            </a:r>
            <a:r>
              <a:rPr lang="en-US" dirty="0" smtClean="0"/>
              <a:t>() call is used</a:t>
            </a:r>
          </a:p>
          <a:p>
            <a:pPr lvl="1"/>
            <a:r>
              <a:rPr lang="en-US" dirty="0" smtClean="0"/>
              <a:t>Takes three arguments: a shared memory region key (an integer value), the size of the region in bytes, and the permission flag </a:t>
            </a:r>
            <a:r>
              <a:rPr lang="en-US" dirty="0" err="1" smtClean="0"/>
              <a:t>ORed</a:t>
            </a:r>
            <a:r>
              <a:rPr lang="en-US" dirty="0" smtClean="0"/>
              <a:t> with IPC_CREAT for creating the region</a:t>
            </a:r>
          </a:p>
          <a:p>
            <a:pPr lvl="2"/>
            <a:r>
              <a:rPr lang="en-US" dirty="0" smtClean="0"/>
              <a:t>The second argument is used only if IPC_CREAT is specified in the third argument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shmget</a:t>
            </a:r>
            <a:r>
              <a:rPr lang="en-US" dirty="0" smtClean="0"/>
              <a:t>() call triggers a search over the shared memory table for an entry with the matching key and proper permissions</a:t>
            </a:r>
          </a:p>
          <a:p>
            <a:pPr lvl="2"/>
            <a:r>
              <a:rPr lang="en-US" dirty="0" smtClean="0"/>
              <a:t>Returns the descriptor of the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62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shared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Two flags are set at the time of assigning the entry to a region</a:t>
            </a:r>
          </a:p>
          <a:p>
            <a:pPr lvl="1"/>
            <a:r>
              <a:rPr lang="en-US" dirty="0" smtClean="0"/>
              <a:t>One flag in the shared memory table entry indicates that the shared memory region has not yet been allocated and will be allocated when a process attaches itself to this region</a:t>
            </a:r>
          </a:p>
          <a:p>
            <a:pPr lvl="1"/>
            <a:r>
              <a:rPr lang="en-US" dirty="0" smtClean="0"/>
              <a:t>Another flag in the region table entry indicates that the region should not be freed even if the attach count falls to zero (to start with, it is zero)</a:t>
            </a:r>
          </a:p>
          <a:p>
            <a:pPr lvl="2"/>
            <a:r>
              <a:rPr lang="en-US" dirty="0" smtClean="0"/>
              <a:t>We will soon see why</a:t>
            </a:r>
          </a:p>
          <a:p>
            <a:pPr lvl="2"/>
            <a:r>
              <a:rPr lang="en-US" dirty="0" smtClean="0"/>
              <a:t>Each entry of the region table maintains a count of the number of processes attached to this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4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constitutes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Handling multiple processes is necessary to maximize hardware resource utilization</a:t>
            </a:r>
          </a:p>
          <a:p>
            <a:pPr lvl="1"/>
            <a:r>
              <a:rPr lang="en-US" dirty="0" smtClean="0"/>
              <a:t>User executables run as user processes</a:t>
            </a:r>
          </a:p>
          <a:p>
            <a:pPr lvl="1"/>
            <a:r>
              <a:rPr lang="en-US" dirty="0" smtClean="0"/>
              <a:t>Kernel executables run as kernel processes</a:t>
            </a:r>
          </a:p>
          <a:p>
            <a:pPr lvl="1"/>
            <a:r>
              <a:rPr lang="en-US" dirty="0" smtClean="0"/>
              <a:t>Hardware cannot distinguish between these without looking at the mode bit</a:t>
            </a:r>
          </a:p>
          <a:p>
            <a:r>
              <a:rPr lang="en-US" dirty="0" smtClean="0"/>
              <a:t>Each process has its own text, data, and stack regions</a:t>
            </a:r>
          </a:p>
          <a:p>
            <a:pPr lvl="1"/>
            <a:r>
              <a:rPr lang="en-US" dirty="0" smtClean="0"/>
              <a:t>Stack and heap grow in opposite directions</a:t>
            </a:r>
          </a:p>
          <a:p>
            <a:pPr lvl="1"/>
            <a:r>
              <a:rPr lang="en-US" dirty="0" smtClean="0"/>
              <a:t>Intermediate values are maintained in processor registers; stack pointer and the program counter are two special registers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shared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Attaching a shared memory region to a process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shmat</a:t>
            </a:r>
            <a:r>
              <a:rPr lang="en-US" dirty="0" smtClean="0"/>
              <a:t>() call is used</a:t>
            </a:r>
          </a:p>
          <a:p>
            <a:pPr lvl="1"/>
            <a:r>
              <a:rPr lang="en-US" dirty="0" smtClean="0"/>
              <a:t>Three arguments: the region descriptor, the starting address of the attached region, and an integer flag</a:t>
            </a:r>
          </a:p>
          <a:p>
            <a:pPr lvl="2"/>
            <a:r>
              <a:rPr lang="en-US" dirty="0" smtClean="0"/>
              <a:t>Returns a char pointer indicating the starting address of the attached region (similar to </a:t>
            </a:r>
            <a:r>
              <a:rPr lang="en-US" dirty="0" err="1" smtClean="0"/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passed starting address may not be obeyed by the kernel</a:t>
            </a:r>
          </a:p>
          <a:p>
            <a:pPr lvl="1"/>
            <a:r>
              <a:rPr lang="en-US" dirty="0" smtClean="0"/>
              <a:t>The flag argument specifies if the region is read-only and if the kernel can round-off the user-specified starting address</a:t>
            </a:r>
          </a:p>
          <a:p>
            <a:pPr lvl="2"/>
            <a:r>
              <a:rPr lang="en-US" dirty="0" smtClean="0"/>
              <a:t>Commonly passed value for the last two arguments is zero, which leaves all options entirely to the 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517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shared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Attaching a shared memory region to a process</a:t>
            </a:r>
          </a:p>
          <a:p>
            <a:pPr lvl="1"/>
            <a:r>
              <a:rPr lang="en-US" dirty="0" smtClean="0"/>
              <a:t>Once the memory region is allocated and attached, the shared memory table is updated to record this fact and the attach count is increased by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841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UNIX shared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Detaching a shared memory region from a process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shmdt</a:t>
            </a:r>
            <a:r>
              <a:rPr lang="en-US" dirty="0" smtClean="0"/>
              <a:t>() call is used</a:t>
            </a:r>
          </a:p>
          <a:p>
            <a:pPr lvl="1"/>
            <a:r>
              <a:rPr lang="en-US" dirty="0" smtClean="0"/>
              <a:t>Takes one argument: the starting char pointer (this was the return value of </a:t>
            </a:r>
            <a:r>
              <a:rPr lang="en-US" dirty="0" err="1" smtClean="0"/>
              <a:t>shmat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Decrements the attach count by one</a:t>
            </a:r>
          </a:p>
          <a:p>
            <a:pPr lvl="2"/>
            <a:r>
              <a:rPr lang="en-US" dirty="0"/>
              <a:t>The attach count is also decremented when an attached process calls exit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Kernel searches through the shared memory table looking for a match and once found, the time of last detach is updated</a:t>
            </a:r>
          </a:p>
        </p:txBody>
      </p:sp>
    </p:spTree>
    <p:extLst>
      <p:ext uri="{BB962C8B-B14F-4D97-AF65-F5344CB8AC3E}">
        <p14:creationId xmlns:p14="http://schemas.microsoft.com/office/powerpoint/2010/main" val="6353035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shared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Querying and updating the status of a shared memory region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shmctl</a:t>
            </a:r>
            <a:r>
              <a:rPr lang="en-US" dirty="0" smtClean="0"/>
              <a:t>() call is used</a:t>
            </a:r>
          </a:p>
          <a:p>
            <a:pPr lvl="1"/>
            <a:r>
              <a:rPr lang="en-US" dirty="0" smtClean="0"/>
              <a:t>Takes three arguments (like </a:t>
            </a:r>
            <a:r>
              <a:rPr lang="en-US" dirty="0" err="1" smtClean="0"/>
              <a:t>msgctl</a:t>
            </a:r>
            <a:r>
              <a:rPr lang="en-US" dirty="0" smtClean="0"/>
              <a:t>): the region descriptor, the query/update command, and the pointer to a user data structure to return the status</a:t>
            </a:r>
          </a:p>
          <a:p>
            <a:pPr lvl="2"/>
            <a:r>
              <a:rPr lang="en-US" dirty="0" smtClean="0"/>
              <a:t>The most popular command is IPC_RMID, in which case the last parameter can be NULL</a:t>
            </a:r>
          </a:p>
          <a:p>
            <a:pPr lvl="2"/>
            <a:r>
              <a:rPr lang="en-US" dirty="0" smtClean="0"/>
              <a:t>The shared memory table entry is freed and the region table entry is updated to indicate that when the attach count reaches zero, the region should be de-allocated</a:t>
            </a:r>
          </a:p>
          <a:p>
            <a:pPr lvl="2"/>
            <a:r>
              <a:rPr lang="en-US" dirty="0" smtClean="0"/>
              <a:t>After an IPC_RMID command is issued, no new process can attach to the region (the shared memory table entry does not exist any more)</a:t>
            </a:r>
          </a:p>
        </p:txBody>
      </p:sp>
    </p:spTree>
    <p:extLst>
      <p:ext uri="{BB962C8B-B14F-4D97-AF65-F5344CB8AC3E}">
        <p14:creationId xmlns:p14="http://schemas.microsoft.com/office/powerpoint/2010/main" val="242941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Network communication: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Sockets can be used to communicate between two processes running on two different computers</a:t>
            </a:r>
          </a:p>
          <a:p>
            <a:pPr lvl="1"/>
            <a:r>
              <a:rPr lang="en-US" dirty="0" smtClean="0"/>
              <a:t>Sockets can also be used to communicate between two processes running on the same computer</a:t>
            </a:r>
          </a:p>
          <a:p>
            <a:pPr lvl="1"/>
            <a:r>
              <a:rPr lang="en-US" dirty="0" smtClean="0"/>
              <a:t>Socket is a kernel construct interfacing between the system call layer and the network transmission protocol</a:t>
            </a:r>
          </a:p>
          <a:p>
            <a:pPr lvl="2"/>
            <a:r>
              <a:rPr lang="en-US" dirty="0" smtClean="0"/>
              <a:t>Transmission protocol layer talks to the Ethernet drivers</a:t>
            </a:r>
          </a:p>
          <a:p>
            <a:pPr lvl="1"/>
            <a:r>
              <a:rPr lang="en-US" dirty="0" smtClean="0"/>
              <a:t>A socket is specified by concatenating a port number with an IP address</a:t>
            </a:r>
          </a:p>
          <a:p>
            <a:pPr lvl="2"/>
            <a:r>
              <a:rPr lang="en-US" dirty="0" smtClean="0"/>
              <a:t>One socket per communicating process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Network communication: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Socket communication requires one socket for each communicating process</a:t>
            </a:r>
          </a:p>
          <a:p>
            <a:pPr lvl="1"/>
            <a:r>
              <a:rPr lang="en-US" dirty="0" smtClean="0"/>
              <a:t>One process on computer X listens on port P</a:t>
            </a:r>
            <a:r>
              <a:rPr lang="en-US" baseline="-25000" dirty="0" smtClean="0"/>
              <a:t>X </a:t>
            </a:r>
            <a:r>
              <a:rPr lang="en-US" dirty="0" smtClean="0"/>
              <a:t>and another process on computer Y listens on port P</a:t>
            </a:r>
            <a:r>
              <a:rPr lang="en-US" baseline="-25000" dirty="0" smtClean="0"/>
              <a:t>Y</a:t>
            </a:r>
          </a:p>
          <a:p>
            <a:pPr lvl="1"/>
            <a:r>
              <a:rPr lang="en-US" dirty="0" smtClean="0"/>
              <a:t>Server processes implementing specific services such as telnet, ftp, </a:t>
            </a:r>
            <a:r>
              <a:rPr lang="en-US" dirty="0" err="1" smtClean="0"/>
              <a:t>ssh</a:t>
            </a:r>
            <a:r>
              <a:rPr lang="en-US" dirty="0" smtClean="0"/>
              <a:t>, and http listen on fixed “well-known” ports</a:t>
            </a:r>
          </a:p>
          <a:p>
            <a:pPr lvl="2"/>
            <a:r>
              <a:rPr lang="en-US" dirty="0" smtClean="0"/>
              <a:t>Telnet: port 23, </a:t>
            </a:r>
            <a:r>
              <a:rPr lang="en-US" dirty="0" err="1" smtClean="0"/>
              <a:t>ssh</a:t>
            </a:r>
            <a:r>
              <a:rPr lang="en-US" dirty="0" smtClean="0"/>
              <a:t>: port 22, ftp: port 21, http: port 80</a:t>
            </a:r>
          </a:p>
          <a:p>
            <a:pPr lvl="2"/>
            <a:r>
              <a:rPr lang="en-US" dirty="0" smtClean="0"/>
              <a:t>All ports below 1024 are reserved for standard services</a:t>
            </a:r>
          </a:p>
          <a:p>
            <a:pPr lvl="1"/>
            <a:r>
              <a:rPr lang="en-US" dirty="0" smtClean="0"/>
              <a:t>When a client initiates a socket communication, it is assigned a port number bigger than 1024</a:t>
            </a:r>
          </a:p>
          <a:p>
            <a:pPr lvl="2"/>
            <a:r>
              <a:rPr lang="en-US" dirty="0" smtClean="0"/>
              <a:t>Example: a http client on host 146.86.5.20 may get port 1625 to communicate with a web server running on 161.25.19.8  through port 80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Network communication: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Socket communication is done through several system calls (UNIX functions are listed below)</a:t>
            </a:r>
          </a:p>
          <a:p>
            <a:pPr lvl="1"/>
            <a:r>
              <a:rPr lang="en-US" dirty="0" smtClean="0"/>
              <a:t>Get a socket descriptor: socket()</a:t>
            </a:r>
          </a:p>
          <a:p>
            <a:pPr lvl="1"/>
            <a:r>
              <a:rPr lang="en-US" dirty="0" smtClean="0"/>
              <a:t>Connect to a server (described by the IP address) at a certain port: connect()</a:t>
            </a:r>
          </a:p>
          <a:p>
            <a:pPr lvl="1"/>
            <a:r>
              <a:rPr lang="en-US" dirty="0" smtClean="0"/>
              <a:t>Bind a socket descriptor to an IP address and port: bind()</a:t>
            </a:r>
          </a:p>
          <a:p>
            <a:pPr lvl="1"/>
            <a:r>
              <a:rPr lang="en-US" dirty="0" smtClean="0"/>
              <a:t>Prepare an unconnected socket to accept incoming connection requests directed to this socket: listen()</a:t>
            </a:r>
          </a:p>
          <a:p>
            <a:pPr lvl="1"/>
            <a:r>
              <a:rPr lang="en-US" dirty="0" smtClean="0"/>
              <a:t>Accept a connection from a client: accept()</a:t>
            </a:r>
          </a:p>
          <a:p>
            <a:pPr lvl="1"/>
            <a:r>
              <a:rPr lang="en-US" dirty="0" smtClean="0"/>
              <a:t>Send and receive: send(), </a:t>
            </a:r>
            <a:r>
              <a:rPr lang="en-US" dirty="0" err="1" smtClean="0"/>
              <a:t>sendto</a:t>
            </a:r>
            <a:r>
              <a:rPr lang="en-US" dirty="0" smtClean="0"/>
              <a:t>(), </a:t>
            </a:r>
            <a:r>
              <a:rPr lang="en-US" dirty="0" err="1" smtClean="0"/>
              <a:t>recv</a:t>
            </a:r>
            <a:r>
              <a:rPr lang="en-US" dirty="0" smtClean="0"/>
              <a:t>(), </a:t>
            </a:r>
            <a:r>
              <a:rPr lang="en-US" dirty="0" err="1" smtClean="0"/>
              <a:t>recvfrom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Close a connection: close()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Network communication: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Typical call sequence on a server</a:t>
            </a:r>
          </a:p>
          <a:p>
            <a:pPr lvl="1"/>
            <a:r>
              <a:rPr lang="en-US" dirty="0" smtClean="0"/>
              <a:t>socket() to get a descriptor</a:t>
            </a:r>
          </a:p>
          <a:p>
            <a:pPr lvl="1"/>
            <a:r>
              <a:rPr lang="en-US" dirty="0" smtClean="0"/>
              <a:t>bind() to a well-known port</a:t>
            </a:r>
          </a:p>
          <a:p>
            <a:pPr lvl="1"/>
            <a:r>
              <a:rPr lang="en-US" dirty="0" smtClean="0"/>
              <a:t>listen()</a:t>
            </a:r>
          </a:p>
          <a:p>
            <a:pPr lvl="1"/>
            <a:r>
              <a:rPr lang="en-US" dirty="0" smtClean="0"/>
              <a:t>accept(), blocks until any connection from client</a:t>
            </a:r>
          </a:p>
          <a:p>
            <a:pPr lvl="1"/>
            <a:r>
              <a:rPr lang="en-US" dirty="0" err="1" smtClean="0"/>
              <a:t>recv</a:t>
            </a:r>
            <a:r>
              <a:rPr lang="en-US" dirty="0" smtClean="0"/>
              <a:t>(), send(), </a:t>
            </a:r>
            <a:r>
              <a:rPr lang="en-US" dirty="0" err="1" smtClean="0"/>
              <a:t>recv</a:t>
            </a:r>
            <a:r>
              <a:rPr lang="en-US" dirty="0" smtClean="0"/>
              <a:t>(), send(), …</a:t>
            </a:r>
          </a:p>
          <a:p>
            <a:pPr lvl="1"/>
            <a:r>
              <a:rPr lang="en-US" dirty="0" smtClean="0"/>
              <a:t>close()</a:t>
            </a:r>
          </a:p>
          <a:p>
            <a:r>
              <a:rPr lang="en-US" dirty="0" smtClean="0"/>
              <a:t>Typical call sequence on a client</a:t>
            </a:r>
          </a:p>
          <a:p>
            <a:pPr lvl="1"/>
            <a:r>
              <a:rPr lang="en-US" dirty="0" smtClean="0"/>
              <a:t>socket() to get a descriptor</a:t>
            </a:r>
          </a:p>
          <a:p>
            <a:pPr lvl="1"/>
            <a:r>
              <a:rPr lang="en-US" dirty="0" smtClean="0"/>
              <a:t>connect() to establish a connection with server</a:t>
            </a:r>
          </a:p>
          <a:p>
            <a:pPr lvl="1"/>
            <a:r>
              <a:rPr lang="en-US" dirty="0" smtClean="0"/>
              <a:t>send(), </a:t>
            </a:r>
            <a:r>
              <a:rPr lang="en-US" dirty="0" err="1" smtClean="0"/>
              <a:t>recv</a:t>
            </a:r>
            <a:r>
              <a:rPr lang="en-US" dirty="0" smtClean="0"/>
              <a:t>(), send(), </a:t>
            </a:r>
            <a:r>
              <a:rPr lang="en-US" dirty="0" err="1" smtClean="0"/>
              <a:t>recv</a:t>
            </a:r>
            <a:r>
              <a:rPr lang="en-US" dirty="0" smtClean="0"/>
              <a:t>(), …</a:t>
            </a:r>
          </a:p>
          <a:p>
            <a:pPr lvl="1"/>
            <a:r>
              <a:rPr lang="en-US" dirty="0" smtClean="0"/>
              <a:t>close()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Recap on threads</a:t>
            </a:r>
          </a:p>
          <a:p>
            <a:pPr lvl="1"/>
            <a:r>
              <a:rPr lang="en-US" dirty="0" smtClean="0"/>
              <a:t>Every thread is attached to some parent process</a:t>
            </a:r>
          </a:p>
          <a:p>
            <a:pPr lvl="1"/>
            <a:r>
              <a:rPr lang="en-US" dirty="0" smtClean="0"/>
              <a:t>Threads share code, data, files with parent process</a:t>
            </a:r>
          </a:p>
          <a:p>
            <a:pPr lvl="1"/>
            <a:r>
              <a:rPr lang="en-US" dirty="0" smtClean="0"/>
              <a:t>Each thread has its own register values and stack region</a:t>
            </a:r>
          </a:p>
          <a:p>
            <a:pPr lvl="1"/>
            <a:r>
              <a:rPr lang="en-US" dirty="0" smtClean="0"/>
              <a:t>Multithreading is preferred to multiprocessing to accomplish a task</a:t>
            </a:r>
          </a:p>
          <a:p>
            <a:pPr lvl="2"/>
            <a:r>
              <a:rPr lang="en-US" dirty="0" smtClean="0"/>
              <a:t>Thread creation takes less time than process creation</a:t>
            </a:r>
          </a:p>
          <a:p>
            <a:pPr lvl="1"/>
            <a:r>
              <a:rPr lang="en-US" dirty="0" smtClean="0"/>
              <a:t>Threads can be user-level or kernel-level</a:t>
            </a:r>
          </a:p>
          <a:p>
            <a:pPr lvl="2"/>
            <a:r>
              <a:rPr lang="en-US" dirty="0" smtClean="0"/>
              <a:t>User-level threads can be made visible to the kernel by “attaching” them to kernel-level threads</a:t>
            </a:r>
          </a:p>
        </p:txBody>
      </p:sp>
    </p:spTree>
    <p:extLst>
      <p:ext uri="{BB962C8B-B14F-4D97-AF65-F5344CB8AC3E}">
        <p14:creationId xmlns:p14="http://schemas.microsoft.com/office/powerpoint/2010/main" val="38110369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More on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is a system call in a thread of a multithreaded process handled?</a:t>
            </a:r>
          </a:p>
          <a:p>
            <a:pPr lvl="1"/>
            <a:r>
              <a:rPr lang="en-US" dirty="0" smtClean="0"/>
              <a:t>Many-to-one model: all system calls from any user thread in a process are handled by a single kernel-level thread</a:t>
            </a:r>
          </a:p>
          <a:p>
            <a:pPr lvl="2"/>
            <a:r>
              <a:rPr lang="en-US" dirty="0" smtClean="0"/>
              <a:t>Any I/O call from any thread would lead to process switch</a:t>
            </a:r>
          </a:p>
          <a:p>
            <a:pPr lvl="1"/>
            <a:r>
              <a:rPr lang="en-US" dirty="0" smtClean="0"/>
              <a:t>One-to-one model: every user thread gets attached to a distinct kernel-level thread</a:t>
            </a:r>
          </a:p>
          <a:p>
            <a:pPr lvl="2"/>
            <a:r>
              <a:rPr lang="en-US" dirty="0" smtClean="0"/>
              <a:t>Found in Linux and all recent Windows and Solaris versions</a:t>
            </a:r>
          </a:p>
          <a:p>
            <a:pPr lvl="1"/>
            <a:r>
              <a:rPr lang="en-US" dirty="0" smtClean="0"/>
              <a:t>Many-to-many model: a pool of user threads is attached to a pool of kernel threads</a:t>
            </a:r>
          </a:p>
          <a:p>
            <a:pPr lvl="1"/>
            <a:r>
              <a:rPr lang="en-US" dirty="0" smtClean="0"/>
              <a:t>Hybrid model: many-to-many and one-to-one</a:t>
            </a:r>
          </a:p>
          <a:p>
            <a:pPr lvl="2"/>
            <a:r>
              <a:rPr lang="en-US" dirty="0" smtClean="0"/>
              <a:t>Found in old versions of </a:t>
            </a:r>
            <a:r>
              <a:rPr lang="en-US" dirty="0" err="1" smtClean="0"/>
              <a:t>Irix</a:t>
            </a:r>
            <a:r>
              <a:rPr lang="en-US" dirty="0" smtClean="0"/>
              <a:t>, HP-UX, Solaris</a:t>
            </a:r>
          </a:p>
        </p:txBody>
      </p:sp>
    </p:spTree>
    <p:extLst>
      <p:ext uri="{BB962C8B-B14F-4D97-AF65-F5344CB8AC3E}">
        <p14:creationId xmlns:p14="http://schemas.microsoft.com/office/powerpoint/2010/main" val="50176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constitutes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r>
              <a:rPr lang="en-US" dirty="0" smtClean="0"/>
              <a:t>Anything that is needed to reconstruct the state of a process is in the process context</a:t>
            </a:r>
          </a:p>
          <a:p>
            <a:pPr lvl="1"/>
            <a:r>
              <a:rPr lang="en-US" dirty="0" smtClean="0"/>
              <a:t>Processor registers</a:t>
            </a:r>
          </a:p>
          <a:p>
            <a:pPr lvl="1"/>
            <a:r>
              <a:rPr lang="en-US" dirty="0" smtClean="0"/>
              <a:t>Text, data, stack regions in memory</a:t>
            </a:r>
          </a:p>
          <a:p>
            <a:pPr lvl="1"/>
            <a:r>
              <a:rPr lang="en-US" dirty="0" smtClean="0"/>
              <a:t>Various kernel data structures such as list of open files and their seek pointers (encoded in terms of the UFDT entry), etc.</a:t>
            </a:r>
          </a:p>
          <a:p>
            <a:pPr lvl="1"/>
            <a:r>
              <a:rPr lang="en-US" dirty="0" smtClean="0"/>
              <a:t>The process control block (PCB) is a kernel data structure that maintains all information pertaining to the process context including the current state of the process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Multithreading is usually implemented using the APIs of a thread library</a:t>
            </a:r>
          </a:p>
          <a:p>
            <a:pPr lvl="1"/>
            <a:r>
              <a:rPr lang="en-US" dirty="0" smtClean="0"/>
              <a:t>A library can implement user-level or kernel-level threads</a:t>
            </a:r>
          </a:p>
          <a:p>
            <a:pPr lvl="2"/>
            <a:r>
              <a:rPr lang="en-US" dirty="0" smtClean="0"/>
              <a:t>Gets decided by how a system call from a thread gets handled</a:t>
            </a:r>
          </a:p>
          <a:p>
            <a:pPr lvl="2"/>
            <a:r>
              <a:rPr lang="en-US" dirty="0" smtClean="0"/>
              <a:t>A library implementing kernel-level threads necessarily requires supports from the kernel</a:t>
            </a:r>
          </a:p>
          <a:p>
            <a:pPr lvl="1"/>
            <a:r>
              <a:rPr lang="en-US" dirty="0" smtClean="0"/>
              <a:t>POSIX thread library is popular in UNIX</a:t>
            </a:r>
          </a:p>
          <a:p>
            <a:pPr lvl="2"/>
            <a:r>
              <a:rPr lang="en-US" dirty="0" smtClean="0"/>
              <a:t>Can implement user-level or kernel-level threads</a:t>
            </a:r>
          </a:p>
          <a:p>
            <a:pPr lvl="1"/>
            <a:r>
              <a:rPr lang="en-US" dirty="0" smtClean="0"/>
              <a:t>Windows environment offers a set of APIs for multithreading implementing kernel-level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846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clone()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The clone() call is used to create a light-weight process or a thread</a:t>
            </a:r>
          </a:p>
          <a:p>
            <a:pPr lvl="1"/>
            <a:r>
              <a:rPr lang="en-US" dirty="0" smtClean="0"/>
              <a:t>Present in Linux systems and used by </a:t>
            </a:r>
            <a:r>
              <a:rPr lang="en-US" dirty="0" err="1" smtClean="0"/>
              <a:t>pthread_create</a:t>
            </a:r>
            <a:endParaRPr lang="en-US" dirty="0" smtClean="0"/>
          </a:p>
          <a:p>
            <a:pPr lvl="1"/>
            <a:r>
              <a:rPr lang="en-US" dirty="0" smtClean="0"/>
              <a:t>Similar to fork() except that the created thread can share a part of parent’s context</a:t>
            </a:r>
          </a:p>
          <a:p>
            <a:pPr lvl="1"/>
            <a:r>
              <a:rPr lang="en-US" dirty="0" smtClean="0"/>
              <a:t>Takes four arguments: a function pointer where the child will start execution, the starting address of the child’s stack, an integer flag specifying what is shared with the parent (bitwise </a:t>
            </a:r>
            <a:r>
              <a:rPr lang="en-US" dirty="0" err="1" smtClean="0"/>
              <a:t>Ored</a:t>
            </a:r>
            <a:r>
              <a:rPr lang="en-US" dirty="0" smtClean="0"/>
              <a:t>), and the argument list to the starting function</a:t>
            </a:r>
          </a:p>
          <a:p>
            <a:pPr lvl="2"/>
            <a:r>
              <a:rPr lang="en-US" dirty="0" smtClean="0"/>
              <a:t>The function must have integer return type and a void* 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471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UNIX clone()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commonly passed flags for sharing in the third argument</a:t>
            </a:r>
          </a:p>
          <a:p>
            <a:pPr lvl="1"/>
            <a:r>
              <a:rPr lang="en-US" dirty="0" smtClean="0"/>
              <a:t>CLONE_FS for sharing the file system</a:t>
            </a:r>
          </a:p>
          <a:p>
            <a:pPr lvl="1"/>
            <a:r>
              <a:rPr lang="en-US" dirty="0" smtClean="0"/>
              <a:t>CLONE_FILES for sharing the file descriptor table</a:t>
            </a:r>
          </a:p>
          <a:p>
            <a:pPr lvl="1"/>
            <a:r>
              <a:rPr lang="en-US" dirty="0" smtClean="0"/>
              <a:t>CLONE_VM for sharing memory</a:t>
            </a:r>
          </a:p>
          <a:p>
            <a:pPr lvl="1"/>
            <a:r>
              <a:rPr lang="en-US" dirty="0" smtClean="0"/>
              <a:t>The lowest byte of the flag is used specify the signals delivered to the parent when the child terminates</a:t>
            </a:r>
          </a:p>
          <a:p>
            <a:pPr lvl="2"/>
            <a:r>
              <a:rPr lang="en-US" dirty="0" smtClean="0"/>
              <a:t>Only SIGCHLD is commonly specified</a:t>
            </a:r>
          </a:p>
          <a:p>
            <a:r>
              <a:rPr lang="en-US" dirty="0" smtClean="0"/>
              <a:t>Both fork() and clone() calls could be implemented using the same system call </a:t>
            </a:r>
            <a:r>
              <a:rPr lang="en-US" dirty="0" err="1" smtClean="0"/>
              <a:t>sys_clone</a:t>
            </a:r>
            <a:r>
              <a:rPr lang="en-US" dirty="0" smtClean="0"/>
              <a:t> with different parameters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ork() is a special case of clone()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184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UNIX clone()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Thread libraries may want all the threads created by a process to share the same </a:t>
            </a:r>
            <a:r>
              <a:rPr lang="en-US" dirty="0" err="1" smtClean="0"/>
              <a:t>pid</a:t>
            </a:r>
            <a:r>
              <a:rPr lang="en-US" dirty="0" smtClean="0"/>
              <a:t> as the creator process</a:t>
            </a:r>
          </a:p>
          <a:p>
            <a:pPr lvl="1"/>
            <a:r>
              <a:rPr lang="en-US" dirty="0" smtClean="0"/>
              <a:t>Obviates the need to deal with a large number of processes</a:t>
            </a:r>
          </a:p>
          <a:p>
            <a:pPr lvl="1"/>
            <a:r>
              <a:rPr lang="en-US" dirty="0" smtClean="0"/>
              <a:t>Specifying CLONE_THREAD in the third argument makes each created thread inherit the </a:t>
            </a:r>
            <a:r>
              <a:rPr lang="en-US" dirty="0" err="1" smtClean="0"/>
              <a:t>pid</a:t>
            </a:r>
            <a:r>
              <a:rPr lang="en-US" dirty="0" smtClean="0"/>
              <a:t> of the process calling clone(), but each thread gets a unique </a:t>
            </a:r>
            <a:r>
              <a:rPr lang="en-US" dirty="0" err="1" smtClean="0"/>
              <a:t>tid</a:t>
            </a:r>
            <a:r>
              <a:rPr lang="en-US" dirty="0" smtClean="0"/>
              <a:t> and all threads are placed in the same thread group</a:t>
            </a:r>
          </a:p>
          <a:p>
            <a:pPr lvl="2"/>
            <a:r>
              <a:rPr lang="en-US" dirty="0" smtClean="0"/>
              <a:t>The shared </a:t>
            </a:r>
            <a:r>
              <a:rPr lang="en-US" dirty="0" err="1" smtClean="0"/>
              <a:t>pid</a:t>
            </a:r>
            <a:r>
              <a:rPr lang="en-US" dirty="0" smtClean="0"/>
              <a:t> is also known as the thread group id (</a:t>
            </a:r>
            <a:r>
              <a:rPr lang="en-US" dirty="0" err="1" smtClean="0"/>
              <a:t>tgid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This is what POSIX thread library uses to create the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232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UNIX clone()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When CLONE_THREAD is specified in the third argument of clone()</a:t>
            </a:r>
          </a:p>
          <a:p>
            <a:pPr lvl="1"/>
            <a:r>
              <a:rPr lang="en-US" dirty="0" smtClean="0"/>
              <a:t>The created thread is said to have been detached from the creator</a:t>
            </a:r>
          </a:p>
          <a:p>
            <a:pPr lvl="2"/>
            <a:r>
              <a:rPr lang="en-US" dirty="0" smtClean="0"/>
              <a:t>There is no parent-child relationship between these two threads</a:t>
            </a:r>
          </a:p>
          <a:p>
            <a:pPr lvl="2"/>
            <a:r>
              <a:rPr lang="en-US" dirty="0" smtClean="0"/>
              <a:t>All created threads are siblings of the creator</a:t>
            </a:r>
          </a:p>
          <a:p>
            <a:pPr lvl="2"/>
            <a:r>
              <a:rPr lang="en-US" dirty="0" smtClean="0"/>
              <a:t>They all inherit the parent of the creator as their parent</a:t>
            </a:r>
          </a:p>
          <a:p>
            <a:pPr lvl="1"/>
            <a:r>
              <a:rPr lang="en-US" dirty="0" smtClean="0"/>
              <a:t>Cannot use wait() to wait for the threads in a thread group to complete</a:t>
            </a:r>
          </a:p>
          <a:p>
            <a:pPr lvl="2"/>
            <a:r>
              <a:rPr lang="en-US" dirty="0" smtClean="0"/>
              <a:t>Need more involved solutions</a:t>
            </a:r>
          </a:p>
          <a:p>
            <a:pPr lvl="2"/>
            <a:r>
              <a:rPr lang="en-US" dirty="0" smtClean="0"/>
              <a:t>Will discuss soon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725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A signal is used to notify a process that a particular event has taken place</a:t>
            </a:r>
          </a:p>
          <a:p>
            <a:pPr lvl="1"/>
            <a:r>
              <a:rPr lang="en-US" dirty="0" smtClean="0"/>
              <a:t>A signal may be delivered to a process synchronously or asynchronously</a:t>
            </a:r>
          </a:p>
          <a:p>
            <a:pPr lvl="2"/>
            <a:r>
              <a:rPr lang="en-US" dirty="0" smtClean="0"/>
              <a:t>A signal is delivered synchronously to a process if the event raising the signal is executed by the same process e.g., arithmetic exception, illegal memory access, etc.</a:t>
            </a:r>
          </a:p>
          <a:p>
            <a:pPr lvl="2"/>
            <a:r>
              <a:rPr lang="en-US" dirty="0" smtClean="0"/>
              <a:t>A signal is delivered asynchronously to a process if the event raising the signal is external to the process e.g., terminating a process by hitting ctrl-c</a:t>
            </a:r>
          </a:p>
          <a:p>
            <a:pPr lvl="1"/>
            <a:r>
              <a:rPr lang="en-US" dirty="0" smtClean="0"/>
              <a:t>A signal is handled by a process by executing either a default handler provided by the kernel or a user-defined 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873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In a multithreaded process</a:t>
            </a:r>
          </a:p>
          <a:p>
            <a:pPr lvl="1"/>
            <a:r>
              <a:rPr lang="en-US" dirty="0" smtClean="0"/>
              <a:t>A synchronous signal is delivered to the thread raising the signal</a:t>
            </a:r>
          </a:p>
          <a:p>
            <a:pPr lvl="1"/>
            <a:r>
              <a:rPr lang="en-US" dirty="0" smtClean="0"/>
              <a:t>It is not clear which thread should receive an asynchronous signal</a:t>
            </a:r>
          </a:p>
          <a:p>
            <a:pPr lvl="2"/>
            <a:r>
              <a:rPr lang="en-US" dirty="0" smtClean="0"/>
              <a:t>In most cases, the sender of the signal specifies which thread should receive the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876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Process group</a:t>
            </a:r>
          </a:p>
          <a:p>
            <a:pPr lvl="1"/>
            <a:r>
              <a:rPr lang="en-US" dirty="0" smtClean="0"/>
              <a:t>Contains a number of processes</a:t>
            </a:r>
          </a:p>
          <a:p>
            <a:pPr lvl="2"/>
            <a:r>
              <a:rPr lang="en-US" dirty="0" smtClean="0"/>
              <a:t>Different from file access permission groups</a:t>
            </a:r>
          </a:p>
          <a:p>
            <a:pPr lvl="1"/>
            <a:r>
              <a:rPr lang="en-US" dirty="0" smtClean="0"/>
              <a:t>Useful for sending a common signal to a set of processes</a:t>
            </a:r>
          </a:p>
          <a:p>
            <a:pPr lvl="1"/>
            <a:r>
              <a:rPr lang="en-US" dirty="0" smtClean="0"/>
              <a:t>The processes in a group have identical process group id</a:t>
            </a:r>
          </a:p>
          <a:p>
            <a:pPr lvl="1"/>
            <a:r>
              <a:rPr lang="en-US" dirty="0" smtClean="0"/>
              <a:t>A process can set its group id to its own </a:t>
            </a:r>
            <a:r>
              <a:rPr lang="en-US" dirty="0" err="1" smtClean="0"/>
              <a:t>pid</a:t>
            </a:r>
            <a:r>
              <a:rPr lang="en-US" dirty="0" smtClean="0"/>
              <a:t> by invoking </a:t>
            </a:r>
            <a:r>
              <a:rPr lang="en-US" dirty="0" err="1" smtClean="0"/>
              <a:t>setpgrp</a:t>
            </a:r>
            <a:r>
              <a:rPr lang="en-US" dirty="0" smtClean="0"/>
              <a:t>(). Returns a new group id which is same as the </a:t>
            </a:r>
            <a:r>
              <a:rPr lang="en-US" dirty="0" err="1" smtClean="0"/>
              <a:t>pid</a:t>
            </a:r>
            <a:endParaRPr lang="en-US" dirty="0"/>
          </a:p>
          <a:p>
            <a:pPr lvl="1"/>
            <a:r>
              <a:rPr lang="en-US" dirty="0" smtClean="0"/>
              <a:t>A child inherits its parent’s process group id during fork() or clone</a:t>
            </a:r>
            <a:r>
              <a:rPr lang="en-US" smtClean="0"/>
              <a:t>()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905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process can send an asynchronous signal to another process by invoking the kill() call</a:t>
            </a:r>
          </a:p>
          <a:p>
            <a:pPr lvl="1"/>
            <a:r>
              <a:rPr lang="en-US" dirty="0" smtClean="0"/>
              <a:t>Takes two arguments: </a:t>
            </a:r>
            <a:r>
              <a:rPr lang="en-US" dirty="0" err="1" smtClean="0"/>
              <a:t>pid</a:t>
            </a:r>
            <a:r>
              <a:rPr lang="en-US" dirty="0" smtClean="0"/>
              <a:t> of the receiving process and the signal number</a:t>
            </a:r>
          </a:p>
          <a:p>
            <a:pPr lvl="1"/>
            <a:r>
              <a:rPr lang="en-US" dirty="0" smtClean="0"/>
              <a:t>If zero is passed as the </a:t>
            </a:r>
            <a:r>
              <a:rPr lang="en-US" dirty="0" err="1" smtClean="0"/>
              <a:t>pid</a:t>
            </a:r>
            <a:r>
              <a:rPr lang="en-US" dirty="0" smtClean="0"/>
              <a:t>, the signal is sent to all processes in the sender’s process group</a:t>
            </a:r>
          </a:p>
          <a:p>
            <a:pPr lvl="1"/>
            <a:r>
              <a:rPr lang="en-US" dirty="0" smtClean="0"/>
              <a:t>UNIX defined 19 signals and today there are many more found in the Linux kernel to handle GUI and other advanced features</a:t>
            </a:r>
          </a:p>
          <a:p>
            <a:pPr lvl="1"/>
            <a:r>
              <a:rPr lang="en-US" dirty="0" smtClean="0"/>
              <a:t>Some of the commonly encountered signals are SIGINT, SIGILL, SIGFPE, SIGKILL, SIGBUS, SIGSEGV, SIGSYS, SIGCHLD, etc.</a:t>
            </a:r>
          </a:p>
          <a:p>
            <a:pPr lvl="1"/>
            <a:r>
              <a:rPr lang="en-US" dirty="0" smtClean="0"/>
              <a:t>POSIX thread library offers a </a:t>
            </a:r>
            <a:r>
              <a:rPr lang="en-US" dirty="0" err="1" smtClean="0"/>
              <a:t>pthread_kill</a:t>
            </a:r>
            <a:r>
              <a:rPr lang="en-US" dirty="0" smtClean="0"/>
              <a:t> function for sending a signal to a specific thread within a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377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Steps involved when process P calls kill() to send a signal X to process Q</a:t>
            </a:r>
          </a:p>
          <a:p>
            <a:pPr lvl="1"/>
            <a:r>
              <a:rPr lang="en-US" dirty="0" smtClean="0"/>
              <a:t>The kernel invokes the </a:t>
            </a:r>
            <a:r>
              <a:rPr lang="en-US" dirty="0" err="1" smtClean="0"/>
              <a:t>sys_kill</a:t>
            </a:r>
            <a:r>
              <a:rPr lang="en-US" dirty="0" smtClean="0"/>
              <a:t> system call handler</a:t>
            </a:r>
          </a:p>
          <a:p>
            <a:pPr lvl="1"/>
            <a:r>
              <a:rPr lang="en-US" dirty="0" smtClean="0"/>
              <a:t>Sets the bit at position X in a signal </a:t>
            </a:r>
            <a:r>
              <a:rPr lang="en-US" dirty="0" err="1" smtClean="0"/>
              <a:t>bitvector</a:t>
            </a:r>
            <a:r>
              <a:rPr lang="en-US" dirty="0" smtClean="0"/>
              <a:t> residing in the process table entry of Q</a:t>
            </a:r>
          </a:p>
          <a:p>
            <a:pPr lvl="2"/>
            <a:r>
              <a:rPr lang="en-US" dirty="0" smtClean="0"/>
              <a:t>A process can receive multiple instances of the same signal, but handles that signal only once due to one bit per signal</a:t>
            </a:r>
          </a:p>
          <a:p>
            <a:pPr lvl="1"/>
            <a:r>
              <a:rPr lang="en-US" dirty="0" smtClean="0"/>
              <a:t>If Q is currently in sleep state, it is moved to the ready queue and the signal is handled once Q returns to the user mode after getting scheduled</a:t>
            </a:r>
          </a:p>
          <a:p>
            <a:pPr lvl="1"/>
            <a:r>
              <a:rPr lang="en-US" dirty="0" smtClean="0"/>
              <a:t>If Q is currently executing in the kernel mode, the signal is handled once Q returns to the user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3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control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PCB entries start off as invalid for a newly created process</a:t>
            </a:r>
          </a:p>
          <a:p>
            <a:r>
              <a:rPr lang="en-US" dirty="0" smtClean="0"/>
              <a:t>The process enters the ready queue by linking its PCB to the tail of the queue</a:t>
            </a:r>
          </a:p>
          <a:p>
            <a:pPr lvl="1"/>
            <a:r>
              <a:rPr lang="en-US" dirty="0" smtClean="0"/>
              <a:t>Ready queue is a linked list of PCBs of processes that are ready to execute</a:t>
            </a:r>
          </a:p>
          <a:p>
            <a:r>
              <a:rPr lang="en-US" dirty="0" smtClean="0"/>
              <a:t>On transition from executing to sleep state</a:t>
            </a:r>
          </a:p>
          <a:p>
            <a:pPr lvl="1"/>
            <a:r>
              <a:rPr lang="en-US" dirty="0" smtClean="0"/>
              <a:t>The PCB is used to remember the process context by maintaining</a:t>
            </a:r>
          </a:p>
          <a:p>
            <a:pPr lvl="2"/>
            <a:r>
              <a:rPr lang="en-US" dirty="0" smtClean="0"/>
              <a:t> a pointer to the memory region holding the saved registers and other context information</a:t>
            </a:r>
          </a:p>
          <a:p>
            <a:pPr lvl="2"/>
            <a:r>
              <a:rPr lang="en-US" dirty="0" smtClean="0"/>
              <a:t> a pointer to the process region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Steps involved when process P calls kill() to send a signal X to process Q</a:t>
            </a:r>
          </a:p>
          <a:p>
            <a:pPr lvl="1"/>
            <a:r>
              <a:rPr lang="en-US" dirty="0" smtClean="0"/>
              <a:t>If Q is currently executing in the user mode, the signal is handled immediately after the kernel returns from the </a:t>
            </a:r>
            <a:r>
              <a:rPr lang="en-US" dirty="0" err="1" smtClean="0"/>
              <a:t>sys_kill</a:t>
            </a:r>
            <a:r>
              <a:rPr lang="en-US" dirty="0" smtClean="0"/>
              <a:t> handler or any other interrupt handler that has raised the signal</a:t>
            </a:r>
          </a:p>
          <a:p>
            <a:pPr lvl="1"/>
            <a:r>
              <a:rPr lang="en-US" dirty="0" smtClean="0"/>
              <a:t>In general, signals may not get delivered immediately</a:t>
            </a:r>
            <a:endParaRPr lang="en-US" dirty="0"/>
          </a:p>
          <a:p>
            <a:pPr lvl="2"/>
            <a:r>
              <a:rPr lang="en-US" dirty="0" smtClean="0"/>
              <a:t>But a process cannot execute anything in the user mode before handling all outstanding already delivered signals</a:t>
            </a:r>
          </a:p>
        </p:txBody>
      </p:sp>
    </p:spTree>
    <p:extLst>
      <p:ext uri="{BB962C8B-B14F-4D97-AF65-F5344CB8AC3E}">
        <p14:creationId xmlns:p14="http://schemas.microsoft.com/office/powerpoint/2010/main" val="32869363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Steps involved when process P calls kill() to send a signal X to process Q</a:t>
            </a:r>
          </a:p>
          <a:p>
            <a:pPr lvl="1"/>
            <a:r>
              <a:rPr lang="en-US" dirty="0" smtClean="0"/>
              <a:t>Q can specify how it wishes to handle signal X through the signal() call</a:t>
            </a:r>
          </a:p>
          <a:p>
            <a:pPr lvl="2"/>
            <a:r>
              <a:rPr lang="en-US" dirty="0" smtClean="0"/>
              <a:t>Takes two arguments: a signal number and a handler function address</a:t>
            </a:r>
          </a:p>
          <a:p>
            <a:pPr lvl="2"/>
            <a:r>
              <a:rPr lang="en-US" dirty="0" smtClean="0"/>
              <a:t>To always terminate on receiving a signal, zero should be passed in the second argument (this is also the default)</a:t>
            </a:r>
          </a:p>
          <a:p>
            <a:pPr lvl="2"/>
            <a:r>
              <a:rPr lang="en-US" dirty="0" smtClean="0"/>
              <a:t>To ignore a signal, one should be passed in the second argument</a:t>
            </a:r>
          </a:p>
          <a:p>
            <a:pPr lvl="1"/>
            <a:r>
              <a:rPr lang="en-US" dirty="0" smtClean="0"/>
              <a:t>A signal handler vector is maintained in the process u area</a:t>
            </a:r>
          </a:p>
          <a:p>
            <a:pPr lvl="2"/>
            <a:r>
              <a:rPr lang="en-US" dirty="0" smtClean="0"/>
              <a:t>Filled with zero for default behavior and changed as and when signal() calls are received from the process</a:t>
            </a:r>
          </a:p>
        </p:txBody>
      </p:sp>
    </p:spTree>
    <p:extLst>
      <p:ext uri="{BB962C8B-B14F-4D97-AF65-F5344CB8AC3E}">
        <p14:creationId xmlns:p14="http://schemas.microsoft.com/office/powerpoint/2010/main" val="30249961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Steps involved when process P calls kill() to send a signal X to process Q</a:t>
            </a:r>
          </a:p>
          <a:p>
            <a:pPr lvl="1"/>
            <a:r>
              <a:rPr lang="en-US" dirty="0" smtClean="0"/>
              <a:t>To handle a delivered signal to a process, the kernel first resets the corresponding bit in the signal </a:t>
            </a:r>
            <a:r>
              <a:rPr lang="en-US" dirty="0" err="1" smtClean="0"/>
              <a:t>bitvector</a:t>
            </a:r>
            <a:r>
              <a:rPr lang="en-US" dirty="0" smtClean="0"/>
              <a:t> residing in the receiving process’s process table entry</a:t>
            </a:r>
          </a:p>
          <a:p>
            <a:pPr lvl="1"/>
            <a:r>
              <a:rPr lang="en-US" dirty="0" smtClean="0"/>
              <a:t>Indexes into the corresponding entry of the signal handler array residing in the u area of the receiving process</a:t>
            </a:r>
          </a:p>
          <a:p>
            <a:pPr lvl="2"/>
            <a:r>
              <a:rPr lang="en-US" dirty="0" smtClean="0"/>
              <a:t>If the entry is zero, the process is terminated</a:t>
            </a:r>
          </a:p>
          <a:p>
            <a:pPr lvl="2"/>
            <a:r>
              <a:rPr lang="en-US" dirty="0" smtClean="0"/>
              <a:t>If the entry is one, the kernel </a:t>
            </a:r>
            <a:r>
              <a:rPr lang="en-US" smtClean="0"/>
              <a:t>returns the </a:t>
            </a:r>
            <a:r>
              <a:rPr lang="en-US" dirty="0" smtClean="0"/>
              <a:t>control to the process and the process continues execution in user mode</a:t>
            </a:r>
          </a:p>
          <a:p>
            <a:pPr lvl="2"/>
            <a:r>
              <a:rPr lang="en-US" dirty="0" smtClean="0"/>
              <a:t>In all other cases, the specified signal handler is executed</a:t>
            </a:r>
          </a:p>
        </p:txBody>
      </p:sp>
    </p:spTree>
    <p:extLst>
      <p:ext uri="{BB962C8B-B14F-4D97-AF65-F5344CB8AC3E}">
        <p14:creationId xmlns:p14="http://schemas.microsoft.com/office/powerpoint/2010/main" val="29751097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Steps involved when process P calls kill() to send a signal X to process Q</a:t>
            </a:r>
          </a:p>
          <a:p>
            <a:pPr lvl="1"/>
            <a:r>
              <a:rPr lang="en-US" dirty="0" smtClean="0"/>
              <a:t>Invoking a signal handler involves a few steps</a:t>
            </a:r>
          </a:p>
          <a:p>
            <a:pPr lvl="2"/>
            <a:r>
              <a:rPr lang="en-US" dirty="0" smtClean="0"/>
              <a:t>The kernel resets the corresponding signal handler array entry (if the process wants to use the same signal handler for signal X in future, the signal handler must “re-install” itself through a signal() call)</a:t>
            </a:r>
          </a:p>
          <a:p>
            <a:pPr lvl="2"/>
            <a:r>
              <a:rPr lang="en-US" dirty="0" smtClean="0"/>
              <a:t>Sets up a new stack frame on the stack of the receiving process so that it looks like the process is about to call the signal handler function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oves the stack pointer to the top of the new stack frame, does a mode switch to user mode, and sets </a:t>
            </a:r>
            <a:r>
              <a:rPr lang="en-US" dirty="0"/>
              <a:t>the program counter to the first instruction of the handler </a:t>
            </a:r>
            <a:endParaRPr lang="en-US" dirty="0" smtClean="0"/>
          </a:p>
          <a:p>
            <a:pPr lvl="2"/>
            <a:r>
              <a:rPr lang="en-US" dirty="0" smtClean="0"/>
              <a:t>The signal handler is now executing in user mode; the process will return to where it left off in user code after this</a:t>
            </a:r>
          </a:p>
        </p:txBody>
      </p:sp>
    </p:spTree>
    <p:extLst>
      <p:ext uri="{BB962C8B-B14F-4D97-AF65-F5344CB8AC3E}">
        <p14:creationId xmlns:p14="http://schemas.microsoft.com/office/powerpoint/2010/main" val="38010203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Context management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The designer of a user-level thread library needs a way to do context switch between threads</a:t>
            </a:r>
          </a:p>
          <a:p>
            <a:pPr lvl="1"/>
            <a:r>
              <a:rPr lang="en-US" dirty="0" smtClean="0"/>
              <a:t>These user-level threads are not visible to </a:t>
            </a:r>
            <a:r>
              <a:rPr lang="en-US" smtClean="0"/>
              <a:t>the kernel</a:t>
            </a:r>
            <a:endParaRPr lang="en-US" dirty="0" smtClean="0"/>
          </a:p>
          <a:p>
            <a:pPr lvl="1"/>
            <a:r>
              <a:rPr lang="en-US" dirty="0" smtClean="0"/>
              <a:t>One possibility is to understand the context layout and write low-level assembly language routines to save and restore the context</a:t>
            </a:r>
          </a:p>
          <a:p>
            <a:pPr lvl="1"/>
            <a:r>
              <a:rPr lang="en-US" dirty="0" smtClean="0"/>
              <a:t>A better option is to use the </a:t>
            </a:r>
            <a:r>
              <a:rPr lang="en-US" dirty="0" err="1" smtClean="0"/>
              <a:t>setjmp</a:t>
            </a:r>
            <a:r>
              <a:rPr lang="en-US" dirty="0" smtClean="0"/>
              <a:t>() and </a:t>
            </a:r>
            <a:r>
              <a:rPr lang="en-US" dirty="0" err="1" smtClean="0"/>
              <a:t>longjmp</a:t>
            </a:r>
            <a:r>
              <a:rPr lang="en-US" dirty="0" smtClean="0"/>
              <a:t>() calls in UNIX  for saving and restoring the context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setjmp</a:t>
            </a:r>
            <a:r>
              <a:rPr lang="en-US" dirty="0" smtClean="0"/>
              <a:t>() call saves the context of the calling process into a </a:t>
            </a:r>
            <a:r>
              <a:rPr lang="en-US" dirty="0" err="1" smtClean="0"/>
              <a:t>jmp_buf</a:t>
            </a:r>
            <a:r>
              <a:rPr lang="en-US" dirty="0" smtClean="0"/>
              <a:t> structure</a:t>
            </a:r>
          </a:p>
          <a:p>
            <a:pPr lvl="2"/>
            <a:r>
              <a:rPr lang="en-US" dirty="0" smtClean="0"/>
              <a:t>Normal return value of </a:t>
            </a:r>
            <a:r>
              <a:rPr lang="en-US" dirty="0" err="1" smtClean="0"/>
              <a:t>setjmp</a:t>
            </a:r>
            <a:r>
              <a:rPr lang="en-US" dirty="0" smtClean="0"/>
              <a:t>() is zero</a:t>
            </a:r>
          </a:p>
          <a:p>
            <a:pPr lvl="2"/>
            <a:r>
              <a:rPr lang="en-US" dirty="0" smtClean="0"/>
              <a:t>The layout of </a:t>
            </a:r>
            <a:r>
              <a:rPr lang="en-US" dirty="0" err="1" smtClean="0"/>
              <a:t>jmp_buf</a:t>
            </a:r>
            <a:r>
              <a:rPr lang="en-US" dirty="0" smtClean="0"/>
              <a:t> structure is platform-dependent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768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Context management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setjmp</a:t>
            </a:r>
            <a:r>
              <a:rPr lang="en-US" dirty="0" smtClean="0"/>
              <a:t>() and </a:t>
            </a:r>
            <a:r>
              <a:rPr lang="en-US" dirty="0" err="1" smtClean="0"/>
              <a:t>longjmp</a:t>
            </a:r>
            <a:r>
              <a:rPr lang="en-US" dirty="0" smtClean="0"/>
              <a:t>() calls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longjmp</a:t>
            </a:r>
            <a:r>
              <a:rPr lang="en-US" dirty="0" smtClean="0"/>
              <a:t>() call takes two arguments: a </a:t>
            </a:r>
            <a:r>
              <a:rPr lang="en-US" dirty="0" err="1" smtClean="0"/>
              <a:t>jmp_buf</a:t>
            </a:r>
            <a:r>
              <a:rPr lang="en-US" dirty="0" smtClean="0"/>
              <a:t> structure filled in through a prior </a:t>
            </a:r>
            <a:r>
              <a:rPr lang="en-US" dirty="0" err="1" smtClean="0"/>
              <a:t>setjmp</a:t>
            </a:r>
            <a:r>
              <a:rPr lang="en-US" dirty="0" smtClean="0"/>
              <a:t>() call and an integer</a:t>
            </a:r>
          </a:p>
          <a:p>
            <a:pPr lvl="2"/>
            <a:r>
              <a:rPr lang="en-US" dirty="0" smtClean="0"/>
              <a:t>Restores the context from the passed </a:t>
            </a:r>
            <a:r>
              <a:rPr lang="en-US" dirty="0" err="1" smtClean="0"/>
              <a:t>jmp_buf</a:t>
            </a:r>
            <a:r>
              <a:rPr lang="en-US" dirty="0" smtClean="0"/>
              <a:t> structure</a:t>
            </a:r>
          </a:p>
          <a:p>
            <a:pPr lvl="2"/>
            <a:r>
              <a:rPr lang="en-US" dirty="0" smtClean="0"/>
              <a:t>The second argument serves as the return value of the prior </a:t>
            </a:r>
            <a:r>
              <a:rPr lang="en-US" dirty="0" err="1" smtClean="0"/>
              <a:t>setjmp</a:t>
            </a:r>
            <a:r>
              <a:rPr lang="en-US" dirty="0" smtClean="0"/>
              <a:t>() call when the context is restored</a:t>
            </a:r>
          </a:p>
          <a:p>
            <a:pPr lvl="2"/>
            <a:r>
              <a:rPr lang="en-US" dirty="0" smtClean="0"/>
              <a:t>Effectively the process starts executing right after the </a:t>
            </a:r>
            <a:r>
              <a:rPr lang="en-US" dirty="0" err="1" smtClean="0"/>
              <a:t>setjmp</a:t>
            </a:r>
            <a:r>
              <a:rPr lang="en-US" dirty="0" smtClean="0"/>
              <a:t>() call through which the </a:t>
            </a:r>
            <a:r>
              <a:rPr lang="en-US" dirty="0" err="1" smtClean="0"/>
              <a:t>jmp_buf</a:t>
            </a:r>
            <a:r>
              <a:rPr lang="en-US" dirty="0" smtClean="0"/>
              <a:t> was prepared</a:t>
            </a:r>
          </a:p>
          <a:p>
            <a:pPr lvl="2"/>
            <a:r>
              <a:rPr lang="en-US" dirty="0" smtClean="0"/>
              <a:t>It looks as if the </a:t>
            </a:r>
            <a:r>
              <a:rPr lang="en-US" dirty="0" err="1" smtClean="0"/>
              <a:t>setjmp</a:t>
            </a:r>
            <a:r>
              <a:rPr lang="en-US" dirty="0" smtClean="0"/>
              <a:t>() call has just returned</a:t>
            </a:r>
          </a:p>
          <a:p>
            <a:pPr lvl="1"/>
            <a:r>
              <a:rPr lang="en-US" dirty="0" smtClean="0"/>
              <a:t>Notice that the </a:t>
            </a:r>
            <a:r>
              <a:rPr lang="en-US" dirty="0" err="1" smtClean="0"/>
              <a:t>longjmp</a:t>
            </a:r>
            <a:r>
              <a:rPr lang="en-US" dirty="0" smtClean="0"/>
              <a:t>() calls never return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setcontext</a:t>
            </a:r>
            <a:r>
              <a:rPr lang="en-US" dirty="0" smtClean="0"/>
              <a:t>() and </a:t>
            </a:r>
            <a:r>
              <a:rPr lang="en-US" dirty="0" err="1" smtClean="0"/>
              <a:t>getcontext</a:t>
            </a:r>
            <a:r>
              <a:rPr lang="en-US" dirty="0" smtClean="0"/>
              <a:t>() calls available in Linux systems can also be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919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Context management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setjmp</a:t>
            </a:r>
            <a:r>
              <a:rPr lang="en-US" dirty="0" smtClean="0"/>
              <a:t>() and </a:t>
            </a:r>
            <a:r>
              <a:rPr lang="en-US" dirty="0" err="1" smtClean="0"/>
              <a:t>longjmp</a:t>
            </a:r>
            <a:r>
              <a:rPr lang="en-US" dirty="0" smtClean="0"/>
              <a:t>() in thread libraries</a:t>
            </a:r>
          </a:p>
          <a:p>
            <a:pPr lvl="1"/>
            <a:r>
              <a:rPr lang="en-US" dirty="0" smtClean="0"/>
              <a:t>Before a context switch is done, let us assume that the head of the ready queue is the PCB of the thread to be executed next</a:t>
            </a:r>
          </a:p>
          <a:p>
            <a:pPr marL="457200" lvl="1" indent="0">
              <a:buNone/>
            </a:pPr>
            <a:r>
              <a:rPr lang="en-US" dirty="0" smtClean="0"/>
              <a:t>Schedule() { // called on the currently running thread’s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    // context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if (!</a:t>
            </a:r>
            <a:r>
              <a:rPr lang="en-US" dirty="0" err="1" smtClean="0"/>
              <a:t>setjmp</a:t>
            </a:r>
            <a:r>
              <a:rPr lang="en-US" dirty="0" smtClean="0"/>
              <a:t>(</a:t>
            </a:r>
            <a:r>
              <a:rPr lang="en-US" dirty="0" err="1" smtClean="0"/>
              <a:t>my_PCB</a:t>
            </a:r>
            <a:r>
              <a:rPr lang="en-US" dirty="0" smtClean="0"/>
              <a:t>-&gt;</a:t>
            </a:r>
            <a:r>
              <a:rPr lang="en-US" dirty="0" err="1" smtClean="0"/>
              <a:t>jmp_buf</a:t>
            </a:r>
            <a:r>
              <a:rPr lang="en-US" dirty="0" smtClean="0"/>
              <a:t>))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enqueue</a:t>
            </a:r>
            <a:r>
              <a:rPr lang="en-US" dirty="0" smtClean="0"/>
              <a:t> </a:t>
            </a:r>
            <a:r>
              <a:rPr lang="en-US" dirty="0" err="1" smtClean="0"/>
              <a:t>my_PCB</a:t>
            </a:r>
            <a:r>
              <a:rPr lang="en-US" dirty="0" smtClean="0"/>
              <a:t> at the tail of ready queue;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head_PCB</a:t>
            </a:r>
            <a:r>
              <a:rPr lang="en-US" dirty="0" smtClean="0"/>
              <a:t> = </a:t>
            </a:r>
            <a:r>
              <a:rPr lang="en-US" dirty="0" err="1" smtClean="0"/>
              <a:t>dequeue</a:t>
            </a:r>
            <a:r>
              <a:rPr lang="en-US" dirty="0" smtClean="0"/>
              <a:t> head of ready queue;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longjmp</a:t>
            </a:r>
            <a:r>
              <a:rPr lang="en-US" dirty="0" smtClean="0"/>
              <a:t>(</a:t>
            </a:r>
            <a:r>
              <a:rPr lang="en-US" dirty="0" err="1" smtClean="0"/>
              <a:t>head_PCB</a:t>
            </a:r>
            <a:r>
              <a:rPr lang="en-US" dirty="0" smtClean="0"/>
              <a:t>-&gt;</a:t>
            </a:r>
            <a:r>
              <a:rPr lang="en-US" dirty="0" err="1" smtClean="0"/>
              <a:t>jmp_buf</a:t>
            </a:r>
            <a:r>
              <a:rPr lang="en-US" dirty="0" smtClean="0"/>
              <a:t>, 1);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else return;   // This is where the restored context                            			// will execute when the current </a:t>
            </a:r>
          </a:p>
          <a:p>
            <a:pPr marL="457200" lvl="1" indent="0">
              <a:buNone/>
            </a:pPr>
            <a:r>
              <a:rPr lang="en-US" dirty="0" smtClean="0"/>
              <a:t>			// thread is scheduled later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540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control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On transition from executing to sleep state</a:t>
            </a:r>
          </a:p>
          <a:p>
            <a:pPr lvl="1"/>
            <a:r>
              <a:rPr lang="en-US" dirty="0" smtClean="0"/>
              <a:t>The PCB is linked at the tail of the waiting list of PCBs for the particular device or event</a:t>
            </a:r>
          </a:p>
          <a:p>
            <a:r>
              <a:rPr lang="en-US" dirty="0" smtClean="0"/>
              <a:t>On transition from ready to executing state</a:t>
            </a:r>
          </a:p>
          <a:p>
            <a:pPr lvl="1"/>
            <a:r>
              <a:rPr lang="en-US" dirty="0" smtClean="0"/>
              <a:t>Context is restored from PCB</a:t>
            </a:r>
          </a:p>
          <a:p>
            <a:pPr lvl="1"/>
            <a:r>
              <a:rPr lang="en-US" dirty="0" smtClean="0"/>
              <a:t>Known as a context switch</a:t>
            </a:r>
          </a:p>
          <a:p>
            <a:r>
              <a:rPr lang="en-US" dirty="0" smtClean="0"/>
              <a:t>The PCB of a non-executing process is either in the waiting queue of some device/event or in the ready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Overview of process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Every process in the ready queue can request CPU cycles for execution</a:t>
            </a:r>
          </a:p>
          <a:p>
            <a:pPr lvl="1"/>
            <a:r>
              <a:rPr lang="en-US" dirty="0" smtClean="0"/>
              <a:t>An algorithm must select one process per processor for execution; this is the scheduling algorithm</a:t>
            </a:r>
          </a:p>
          <a:p>
            <a:pPr lvl="1"/>
            <a:r>
              <a:rPr lang="en-US" dirty="0" smtClean="0"/>
              <a:t>Two types of process schedulers: short-term and medium-term schedulers</a:t>
            </a:r>
          </a:p>
          <a:p>
            <a:r>
              <a:rPr lang="en-US" dirty="0" smtClean="0"/>
              <a:t>A short-term scheduler selects one process from the ready queue for execution</a:t>
            </a:r>
          </a:p>
          <a:p>
            <a:pPr lvl="1"/>
            <a:r>
              <a:rPr lang="en-US" dirty="0" smtClean="0"/>
              <a:t>Invoked whenever the currently executing process enters the sleep state or encounters a timer interrupt or terminates</a:t>
            </a:r>
          </a:p>
          <a:p>
            <a:pPr lvl="1"/>
            <a:r>
              <a:rPr lang="en-US" dirty="0" smtClean="0"/>
              <a:t>Decides the overall utilization of the 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6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Overview of process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types of processes</a:t>
            </a:r>
          </a:p>
          <a:p>
            <a:pPr lvl="1"/>
            <a:r>
              <a:rPr lang="en-US" dirty="0" smtClean="0"/>
              <a:t>CPU-bound: These processes mostly compute i.e., major portion of life spent in ready or executing state</a:t>
            </a:r>
          </a:p>
          <a:p>
            <a:pPr lvl="1"/>
            <a:r>
              <a:rPr lang="en-US" dirty="0" smtClean="0"/>
              <a:t>I/O-bound: These processes spend significant amount of time in I/O i.e., major portion of life spent in sleep state</a:t>
            </a:r>
          </a:p>
          <a:p>
            <a:pPr lvl="1"/>
            <a:r>
              <a:rPr lang="en-US" dirty="0" smtClean="0"/>
              <a:t>The time spent computing between two consecutive I/O operations is known as a CPU burst</a:t>
            </a:r>
          </a:p>
          <a:p>
            <a:pPr lvl="1"/>
            <a:r>
              <a:rPr lang="en-US" dirty="0" smtClean="0"/>
              <a:t>A CPU burst of a process can get executed through multiple transitions between the ready and executing states culminating into a sleep state when the CPU burst </a:t>
            </a:r>
            <a:r>
              <a:rPr lang="en-US" dirty="0" smtClean="0"/>
              <a:t>completes</a:t>
            </a:r>
          </a:p>
          <a:p>
            <a:pPr lvl="2"/>
            <a:r>
              <a:rPr lang="en-US" dirty="0" smtClean="0"/>
              <a:t>The CPU burst of a process does not include the time spent waiting in the ready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8813</TotalTime>
  <Words>5455</Words>
  <Application>Microsoft Office PowerPoint</Application>
  <PresentationFormat>On-screen Show (4:3)</PresentationFormat>
  <Paragraphs>476</Paragraphs>
  <Slides>66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Arial</vt:lpstr>
      <vt:lpstr>Calibri</vt:lpstr>
      <vt:lpstr>Wingdings</vt:lpstr>
      <vt:lpstr>Office Theme</vt:lpstr>
      <vt:lpstr>Processes</vt:lpstr>
      <vt:lpstr>Agenda</vt:lpstr>
      <vt:lpstr>What constitutes a process</vt:lpstr>
      <vt:lpstr>What constitutes a process</vt:lpstr>
      <vt:lpstr>What constitutes a process</vt:lpstr>
      <vt:lpstr>Process control block</vt:lpstr>
      <vt:lpstr>Process control block</vt:lpstr>
      <vt:lpstr>Overview of process scheduling</vt:lpstr>
      <vt:lpstr>Overview of process scheduling</vt:lpstr>
      <vt:lpstr>Overview of process scheduling</vt:lpstr>
      <vt:lpstr>Overview of process scheduling</vt:lpstr>
      <vt:lpstr>Overview of process scheduling</vt:lpstr>
      <vt:lpstr>Processes and threads</vt:lpstr>
      <vt:lpstr>Processes and threads</vt:lpstr>
      <vt:lpstr>Processes and threads</vt:lpstr>
      <vt:lpstr>Process creation</vt:lpstr>
      <vt:lpstr>Process creation</vt:lpstr>
      <vt:lpstr>Process creation</vt:lpstr>
      <vt:lpstr>Process termination</vt:lpstr>
      <vt:lpstr>Inter-process communication</vt:lpstr>
      <vt:lpstr>Inter-process communication</vt:lpstr>
      <vt:lpstr>Message passing</vt:lpstr>
      <vt:lpstr>Message passing</vt:lpstr>
      <vt:lpstr>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shared memory</vt:lpstr>
      <vt:lpstr>UNIX shared memory</vt:lpstr>
      <vt:lpstr>UNIX shared memory</vt:lpstr>
      <vt:lpstr>UNIX shared memory</vt:lpstr>
      <vt:lpstr>UNIX shared memory</vt:lpstr>
      <vt:lpstr>UNIX shared memory</vt:lpstr>
      <vt:lpstr>UNIX shared memory</vt:lpstr>
      <vt:lpstr>Network communication: sockets</vt:lpstr>
      <vt:lpstr>Network communication: sockets</vt:lpstr>
      <vt:lpstr>Network communication: sockets</vt:lpstr>
      <vt:lpstr>Network communication: sockets</vt:lpstr>
      <vt:lpstr>More on multithreading</vt:lpstr>
      <vt:lpstr>More on multithreading</vt:lpstr>
      <vt:lpstr>More on multithreading</vt:lpstr>
      <vt:lpstr>UNIX clone() call</vt:lpstr>
      <vt:lpstr>UNIX clone() call</vt:lpstr>
      <vt:lpstr>UNIX clone() call</vt:lpstr>
      <vt:lpstr>UNIX clone() call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Context management in UNIX</vt:lpstr>
      <vt:lpstr>Context management in UNIX</vt:lpstr>
      <vt:lpstr>Context management in UNIX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</dc:title>
  <dc:creator>admin</dc:creator>
  <cp:lastModifiedBy>Chaudhuri, MainakX</cp:lastModifiedBy>
  <cp:revision>155</cp:revision>
  <dcterms:created xsi:type="dcterms:W3CDTF">2013-08-07T10:33:09Z</dcterms:created>
  <dcterms:modified xsi:type="dcterms:W3CDTF">2017-08-16T04:00:05Z</dcterms:modified>
</cp:coreProperties>
</file>