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Garet Ultra-Bold" charset="1" panose="00000000000000000000"/>
      <p:regular r:id="rId19"/>
    </p:embeddedFont>
    <p:embeddedFont>
      <p:font typeface="Garet Ultra-Bold Italics" charset="1" panose="00000000000000000000"/>
      <p:regular r:id="rId20"/>
    </p:embeddedFont>
    <p:embeddedFont>
      <p:font typeface="Open Sans Bold" charset="1" panose="020B0806030504020204"/>
      <p:regular r:id="rId21"/>
    </p:embeddedFont>
    <p:embeddedFont>
      <p:font typeface="Open Sans" charset="1" panose="020B0606030504020204"/>
      <p:regular r:id="rId22"/>
    </p:embeddedFont>
    <p:embeddedFont>
      <p:font typeface="Open Sans Bold Italics" charset="1" panose="020B0806030504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3.pn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4.png" Type="http://schemas.openxmlformats.org/officeDocument/2006/relationships/image"/><Relationship Id="rId4" Target="../embeddings/oleObject1.bin" Type="http://schemas.openxmlformats.org/officeDocument/2006/relationships/oleObjec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29.png" Type="http://schemas.openxmlformats.org/officeDocument/2006/relationships/image"/><Relationship Id="rId8" Target="../media/image30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://www.linkedin.com/in/vanessa-wambui" TargetMode="External" Type="http://schemas.openxmlformats.org/officeDocument/2006/relationships/hyperlink"/><Relationship Id="rId11" Target="https://www.linkedin.com/in/eric-otieno-104461253/" TargetMode="External" Type="http://schemas.openxmlformats.org/officeDocument/2006/relationships/hyperlink"/><Relationship Id="rId12" Target="http://www.linkedin.com/in/lilian-kwamboka-964921364" TargetMode="External" Type="http://schemas.openxmlformats.org/officeDocument/2006/relationships/hyperlink"/><Relationship Id="rId2" Target="../media/image1.jpeg" Type="http://schemas.openxmlformats.org/officeDocument/2006/relationships/image"/><Relationship Id="rId3" Target="../media/image31.png" Type="http://schemas.openxmlformats.org/officeDocument/2006/relationships/image"/><Relationship Id="rId4" Target="../media/image32.svg" Type="http://schemas.openxmlformats.org/officeDocument/2006/relationships/image"/><Relationship Id="rId5" Target="../media/image33.png" Type="http://schemas.openxmlformats.org/officeDocument/2006/relationships/image"/><Relationship Id="rId6" Target="../media/image34.svg" Type="http://schemas.openxmlformats.org/officeDocument/2006/relationships/image"/><Relationship Id="rId7" Target="../media/image35.png" Type="http://schemas.openxmlformats.org/officeDocument/2006/relationships/image"/><Relationship Id="rId8" Target="https://github.com/timkiruri/economic-signal-mapper" TargetMode="External" Type="http://schemas.openxmlformats.org/officeDocument/2006/relationships/hyperlink"/><Relationship Id="rId9" Target="https://www.linkedin.com/in/bernice-wakarindi-867b89276/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476359" y="3890335"/>
            <a:ext cx="4981677" cy="5102277"/>
          </a:xfrm>
          <a:custGeom>
            <a:avLst/>
            <a:gdLst/>
            <a:ahLst/>
            <a:cxnLst/>
            <a:rect r="r" b="b" t="t" l="l"/>
            <a:pathLst>
              <a:path h="5102277" w="4981677">
                <a:moveTo>
                  <a:pt x="0" y="0"/>
                </a:moveTo>
                <a:lnTo>
                  <a:pt x="4981678" y="0"/>
                </a:lnTo>
                <a:lnTo>
                  <a:pt x="4981678" y="5102277"/>
                </a:lnTo>
                <a:lnTo>
                  <a:pt x="0" y="51022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-525610"/>
            <a:ext cx="7836013" cy="5224008"/>
          </a:xfrm>
          <a:custGeom>
            <a:avLst/>
            <a:gdLst/>
            <a:ahLst/>
            <a:cxnLst/>
            <a:rect r="r" b="b" t="t" l="l"/>
            <a:pathLst>
              <a:path h="5224008" w="7836013">
                <a:moveTo>
                  <a:pt x="0" y="0"/>
                </a:moveTo>
                <a:lnTo>
                  <a:pt x="7836013" y="0"/>
                </a:lnTo>
                <a:lnTo>
                  <a:pt x="7836013" y="5224009"/>
                </a:lnTo>
                <a:lnTo>
                  <a:pt x="0" y="52240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99820" y="3650649"/>
            <a:ext cx="12981241" cy="20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51"/>
              </a:lnSpc>
            </a:pPr>
            <a:r>
              <a:rPr lang="en-US" sz="7709" b="true">
                <a:solidFill>
                  <a:srgbClr val="100F0D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Economic Signal Mapper</a:t>
            </a:r>
          </a:p>
          <a:p>
            <a:pPr algn="l">
              <a:lnSpc>
                <a:spcPts val="7331"/>
              </a:lnSpc>
            </a:pPr>
            <a:r>
              <a:rPr lang="en-US" b="true" sz="6109" i="true">
                <a:solidFill>
                  <a:srgbClr val="00A651"/>
                </a:solidFill>
                <a:latin typeface="Garet Ultra-Bold Italics"/>
                <a:ea typeface="Garet Ultra-Bold Italics"/>
                <a:cs typeface="Garet Ultra-Bold Italics"/>
                <a:sym typeface="Garet Ultra-Bold Italics"/>
              </a:rPr>
              <a:t>Tracking Kenya’s Price Trends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99820" y="8180581"/>
            <a:ext cx="9041494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9"/>
              </a:lnSpc>
            </a:pPr>
            <a:r>
              <a:rPr lang="en-US" sz="4199" b="true">
                <a:solidFill>
                  <a:srgbClr val="100F0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Presented by Group 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99820" y="6374799"/>
            <a:ext cx="7315242" cy="1182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7"/>
              </a:lnSpc>
            </a:pPr>
            <a:r>
              <a:rPr lang="en-US" sz="3398" b="true">
                <a:solidFill>
                  <a:srgbClr val="6A686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 Data Science Tool for Economic Insight and Forecasting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93371" y="1028700"/>
            <a:ext cx="11301259" cy="6032047"/>
          </a:xfrm>
          <a:custGeom>
            <a:avLst/>
            <a:gdLst/>
            <a:ahLst/>
            <a:cxnLst/>
            <a:rect r="r" b="b" t="t" l="l"/>
            <a:pathLst>
              <a:path h="6032047" w="11301259">
                <a:moveTo>
                  <a:pt x="0" y="0"/>
                </a:moveTo>
                <a:lnTo>
                  <a:pt x="11301258" y="0"/>
                </a:lnTo>
                <a:lnTo>
                  <a:pt x="11301258" y="6032047"/>
                </a:lnTo>
                <a:lnTo>
                  <a:pt x="0" y="60320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28861" y="7188081"/>
            <a:ext cx="10865768" cy="2646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2800">
                <a:solidFill>
                  <a:srgbClr val="100F0D"/>
                </a:solidFill>
                <a:latin typeface="Open Sans"/>
                <a:ea typeface="Open Sans"/>
                <a:cs typeface="Open Sans"/>
                <a:sym typeface="Open Sans"/>
              </a:rPr>
              <a:t>The chart shows the model’s “error” rate dropping sharply in the first few cycles, then settling at a steady, low level for both training </a:t>
            </a:r>
            <a:r>
              <a:rPr lang="en-US" sz="2800" b="true">
                <a:solidFill>
                  <a:srgbClr val="E4776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(red)</a:t>
            </a:r>
            <a:r>
              <a:rPr lang="en-US" sz="2800">
                <a:solidFill>
                  <a:srgbClr val="100F0D"/>
                </a:solidFill>
                <a:latin typeface="Open Sans"/>
                <a:ea typeface="Open Sans"/>
                <a:cs typeface="Open Sans"/>
                <a:sym typeface="Open Sans"/>
              </a:rPr>
              <a:t> and testing </a:t>
            </a:r>
            <a:r>
              <a:rPr lang="en-US" sz="2800" b="true">
                <a:solidFill>
                  <a:srgbClr val="66A2C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(blue). </a:t>
            </a:r>
            <a:r>
              <a:rPr lang="en-US" sz="2800">
                <a:solidFill>
                  <a:srgbClr val="100F0D"/>
                </a:solidFill>
                <a:latin typeface="Open Sans"/>
                <a:ea typeface="Open Sans"/>
                <a:cs typeface="Open Sans"/>
                <a:sym typeface="Open Sans"/>
              </a:rPr>
              <a:t>This means the </a:t>
            </a:r>
            <a:r>
              <a:rPr lang="en-US" sz="2800" b="true">
                <a:solidFill>
                  <a:srgbClr val="100F0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LSTM learned quickly and makes similarly small errors on new data, so it’s both fast and reliable without over-fitting.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5400000">
            <a:off x="-10549466" y="418575"/>
            <a:ext cx="16765311" cy="10882211"/>
          </a:xfrm>
          <a:custGeom>
            <a:avLst/>
            <a:gdLst/>
            <a:ahLst/>
            <a:cxnLst/>
            <a:rect r="r" b="b" t="t" l="l"/>
            <a:pathLst>
              <a:path h="10882211" w="16765311">
                <a:moveTo>
                  <a:pt x="0" y="0"/>
                </a:moveTo>
                <a:lnTo>
                  <a:pt x="16765312" y="0"/>
                </a:lnTo>
                <a:lnTo>
                  <a:pt x="16765312" y="10882211"/>
                </a:lnTo>
                <a:lnTo>
                  <a:pt x="0" y="108822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0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2070834" y="-1396382"/>
            <a:ext cx="16765311" cy="10882211"/>
          </a:xfrm>
          <a:custGeom>
            <a:avLst/>
            <a:gdLst/>
            <a:ahLst/>
            <a:cxnLst/>
            <a:rect r="r" b="b" t="t" l="l"/>
            <a:pathLst>
              <a:path h="10882211" w="16765311">
                <a:moveTo>
                  <a:pt x="0" y="0"/>
                </a:moveTo>
                <a:lnTo>
                  <a:pt x="16765311" y="0"/>
                </a:lnTo>
                <a:lnTo>
                  <a:pt x="16765311" y="10882211"/>
                </a:lnTo>
                <a:lnTo>
                  <a:pt x="0" y="108822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0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23875"/>
            <a:ext cx="11317722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6500" b="true">
                <a:solidFill>
                  <a:srgbClr val="00A651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Timeline (Next Steps)</a:t>
            </a:r>
          </a:p>
        </p:txBody>
      </p:sp>
      <p:graphicFrame>
        <p:nvGraphicFramePr>
          <p:cNvPr name="Object 4" id="4"/>
          <p:cNvGraphicFramePr/>
          <p:nvPr/>
        </p:nvGraphicFramePr>
        <p:xfrm>
          <a:off x="1718891" y="1850356"/>
          <a:ext cx="3771900" cy="2514600"/>
        </p:xfrm>
        <a:graphic>
          <a:graphicData uri="http://schemas.openxmlformats.org/presentationml/2006/ole">
            <p:oleObj imgW="4521200" imgH="3263900" r:id="rId4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16958" y="409778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091317" y="3786185"/>
            <a:ext cx="5947611" cy="6797269"/>
          </a:xfrm>
          <a:custGeom>
            <a:avLst/>
            <a:gdLst/>
            <a:ahLst/>
            <a:cxnLst/>
            <a:rect r="r" b="b" t="t" l="l"/>
            <a:pathLst>
              <a:path h="6797269" w="5947611">
                <a:moveTo>
                  <a:pt x="0" y="0"/>
                </a:moveTo>
                <a:lnTo>
                  <a:pt x="5947611" y="0"/>
                </a:lnTo>
                <a:lnTo>
                  <a:pt x="5947611" y="6797270"/>
                </a:lnTo>
                <a:lnTo>
                  <a:pt x="0" y="67972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95499" y="898730"/>
            <a:ext cx="1557719" cy="1981200"/>
          </a:xfrm>
          <a:custGeom>
            <a:avLst/>
            <a:gdLst/>
            <a:ahLst/>
            <a:cxnLst/>
            <a:rect r="r" b="b" t="t" l="l"/>
            <a:pathLst>
              <a:path h="1981200" w="1557719">
                <a:moveTo>
                  <a:pt x="0" y="0"/>
                </a:moveTo>
                <a:lnTo>
                  <a:pt x="1557718" y="0"/>
                </a:lnTo>
                <a:lnTo>
                  <a:pt x="1557718" y="1981200"/>
                </a:lnTo>
                <a:lnTo>
                  <a:pt x="0" y="19812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456129" y="2009775"/>
            <a:ext cx="9214284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6500" b="true">
                <a:solidFill>
                  <a:srgbClr val="100F0D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Recommendations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831010" y="3373683"/>
            <a:ext cx="11726791" cy="6139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400"/>
              </a:lnSpc>
              <a:buFont typeface="Arial"/>
              <a:buChar char="•"/>
            </a:pPr>
            <a:r>
              <a:rPr lang="en-US" sz="3600">
                <a:solidFill>
                  <a:srgbClr val="100F0D"/>
                </a:solidFill>
                <a:latin typeface="Open Sans"/>
                <a:ea typeface="Open Sans"/>
                <a:cs typeface="Open Sans"/>
                <a:sym typeface="Open Sans"/>
              </a:rPr>
              <a:t>Deploy BeiWatch’s LSTM-powered forecasts into production</a:t>
            </a:r>
          </a:p>
          <a:p>
            <a:pPr algn="l" marL="777240" indent="-388620" lvl="1">
              <a:lnSpc>
                <a:spcPts val="5400"/>
              </a:lnSpc>
              <a:buFont typeface="Arial"/>
              <a:buChar char="•"/>
            </a:pPr>
            <a:r>
              <a:rPr lang="en-US" sz="3600">
                <a:solidFill>
                  <a:srgbClr val="100F0D"/>
                </a:solidFill>
                <a:latin typeface="Open Sans"/>
                <a:ea typeface="Open Sans"/>
                <a:cs typeface="Open Sans"/>
                <a:sym typeface="Open Sans"/>
              </a:rPr>
              <a:t>Build an interactive BeiWatch dashboard with live trends, confidence bands, and filters</a:t>
            </a:r>
          </a:p>
          <a:p>
            <a:pPr algn="l" marL="777240" indent="-388620" lvl="1">
              <a:lnSpc>
                <a:spcPts val="5400"/>
              </a:lnSpc>
              <a:buFont typeface="Arial"/>
              <a:buChar char="•"/>
            </a:pPr>
            <a:r>
              <a:rPr lang="en-US" sz="3600">
                <a:solidFill>
                  <a:srgbClr val="100F0D"/>
                </a:solidFill>
                <a:latin typeface="Open Sans"/>
                <a:ea typeface="Open Sans"/>
                <a:cs typeface="Open Sans"/>
                <a:sym typeface="Open Sans"/>
              </a:rPr>
              <a:t>Automate alerts when actual prices deviate &gt;5% from forecasted values</a:t>
            </a:r>
          </a:p>
          <a:p>
            <a:pPr algn="l" marL="777240" indent="-388620" lvl="1">
              <a:lnSpc>
                <a:spcPts val="5400"/>
              </a:lnSpc>
              <a:buFont typeface="Arial"/>
              <a:buChar char="•"/>
            </a:pPr>
            <a:r>
              <a:rPr lang="en-US" sz="3600">
                <a:solidFill>
                  <a:srgbClr val="100F0D"/>
                </a:solidFill>
                <a:latin typeface="Open Sans"/>
                <a:ea typeface="Open Sans"/>
                <a:cs typeface="Open Sans"/>
                <a:sym typeface="Open Sans"/>
              </a:rPr>
              <a:t>Retrain the LSTM monthly and monitor MAPE/MAE for performance</a:t>
            </a:r>
          </a:p>
          <a:p>
            <a:pPr algn="l">
              <a:lnSpc>
                <a:spcPts val="5400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74824" y="5020166"/>
            <a:ext cx="5266834" cy="5266834"/>
          </a:xfrm>
          <a:custGeom>
            <a:avLst/>
            <a:gdLst/>
            <a:ahLst/>
            <a:cxnLst/>
            <a:rect r="r" b="b" t="t" l="l"/>
            <a:pathLst>
              <a:path h="5266834" w="5266834">
                <a:moveTo>
                  <a:pt x="0" y="0"/>
                </a:moveTo>
                <a:lnTo>
                  <a:pt x="5266834" y="0"/>
                </a:lnTo>
                <a:lnTo>
                  <a:pt x="5266834" y="5266834"/>
                </a:lnTo>
                <a:lnTo>
                  <a:pt x="0" y="52668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2128367">
            <a:off x="6061236" y="5256967"/>
            <a:ext cx="3082764" cy="1392506"/>
          </a:xfrm>
          <a:custGeom>
            <a:avLst/>
            <a:gdLst/>
            <a:ahLst/>
            <a:cxnLst/>
            <a:rect r="r" b="b" t="t" l="l"/>
            <a:pathLst>
              <a:path h="1392506" w="3082764">
                <a:moveTo>
                  <a:pt x="0" y="1392506"/>
                </a:moveTo>
                <a:lnTo>
                  <a:pt x="3082764" y="1392506"/>
                </a:lnTo>
                <a:lnTo>
                  <a:pt x="3082764" y="0"/>
                </a:lnTo>
                <a:lnTo>
                  <a:pt x="0" y="0"/>
                </a:lnTo>
                <a:lnTo>
                  <a:pt x="0" y="1392506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16328" y="5953220"/>
            <a:ext cx="2379412" cy="2379412"/>
          </a:xfrm>
          <a:custGeom>
            <a:avLst/>
            <a:gdLst/>
            <a:ahLst/>
            <a:cxnLst/>
            <a:rect r="r" b="b" t="t" l="l"/>
            <a:pathLst>
              <a:path h="2379412" w="2379412">
                <a:moveTo>
                  <a:pt x="0" y="0"/>
                </a:moveTo>
                <a:lnTo>
                  <a:pt x="2379412" y="0"/>
                </a:lnTo>
                <a:lnTo>
                  <a:pt x="2379412" y="2379412"/>
                </a:lnTo>
                <a:lnTo>
                  <a:pt x="0" y="23794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45404" y="1332737"/>
            <a:ext cx="7744180" cy="234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sz="7700" b="true">
                <a:solidFill>
                  <a:srgbClr val="100F0D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For more</a:t>
            </a:r>
          </a:p>
          <a:p>
            <a:pPr algn="l">
              <a:lnSpc>
                <a:spcPts val="9240"/>
              </a:lnSpc>
            </a:pPr>
            <a:r>
              <a:rPr lang="en-US" sz="7700" b="true">
                <a:solidFill>
                  <a:srgbClr val="100F0D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information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118966" y="1556947"/>
            <a:ext cx="5896551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39"/>
              </a:lnSpc>
            </a:pPr>
            <a:r>
              <a:rPr lang="en-US" sz="4699" b="true">
                <a:solidFill>
                  <a:srgbClr val="100F0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Have a look at our GitHub Repo: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118966" y="3675887"/>
            <a:ext cx="8325096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45"/>
              </a:lnSpc>
            </a:pPr>
            <a:r>
              <a:rPr lang="en-US" b="true" sz="6204" u="sng">
                <a:solidFill>
                  <a:srgbClr val="00A651"/>
                </a:solidFill>
                <a:latin typeface="Open Sans Bold"/>
                <a:ea typeface="Open Sans Bold"/>
                <a:cs typeface="Open Sans Bold"/>
                <a:sym typeface="Open Sans Bold"/>
                <a:hlinkClick r:id="rId8" tooltip="https://github.com/timkiruri/economic-signal-mapper"/>
              </a:rPr>
              <a:t>BeiWatch Repo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118966" y="5730986"/>
            <a:ext cx="6753564" cy="338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67"/>
              </a:lnSpc>
            </a:pPr>
            <a:r>
              <a:rPr lang="en-US" sz="3722" b="true">
                <a:solidFill>
                  <a:srgbClr val="E8515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CONNECT WITH US</a:t>
            </a:r>
          </a:p>
          <a:p>
            <a:pPr algn="l" marL="803791" indent="-401895" lvl="1">
              <a:lnSpc>
                <a:spcPts val="4467"/>
              </a:lnSpc>
              <a:buAutoNum type="arabicPeriod" startAt="1"/>
            </a:pPr>
            <a:r>
              <a:rPr lang="en-US" b="true" sz="3722" u="sng">
                <a:solidFill>
                  <a:srgbClr val="100F0D"/>
                </a:solidFill>
                <a:latin typeface="Open Sans Bold"/>
                <a:ea typeface="Open Sans Bold"/>
                <a:cs typeface="Open Sans Bold"/>
                <a:sym typeface="Open Sans Bold"/>
                <a:hlinkClick r:id="rId9" tooltip="https://www.linkedin.com/in/bernice-wakarindi-867b89276/"/>
              </a:rPr>
              <a:t>Bernice Kigochi</a:t>
            </a:r>
          </a:p>
          <a:p>
            <a:pPr algn="l" marL="803791" indent="-401895" lvl="1">
              <a:lnSpc>
                <a:spcPts val="4467"/>
              </a:lnSpc>
              <a:buAutoNum type="arabicPeriod" startAt="1"/>
            </a:pPr>
            <a:r>
              <a:rPr lang="en-US" b="true" sz="3722" u="sng">
                <a:solidFill>
                  <a:srgbClr val="100F0D"/>
                </a:solidFill>
                <a:latin typeface="Open Sans Bold"/>
                <a:ea typeface="Open Sans Bold"/>
                <a:cs typeface="Open Sans Bold"/>
                <a:sym typeface="Open Sans Bold"/>
                <a:hlinkClick r:id="rId10" tooltip="http://www.linkedin.com/in/vanessa-wambui"/>
              </a:rPr>
              <a:t>Vanessa Wambui</a:t>
            </a:r>
          </a:p>
          <a:p>
            <a:pPr algn="l" marL="803791" indent="-401895" lvl="1">
              <a:lnSpc>
                <a:spcPts val="4467"/>
              </a:lnSpc>
              <a:buAutoNum type="arabicPeriod" startAt="1"/>
            </a:pPr>
            <a:r>
              <a:rPr lang="en-US" b="true" sz="3722" u="sng">
                <a:solidFill>
                  <a:srgbClr val="100F0D"/>
                </a:solidFill>
                <a:latin typeface="Open Sans Bold"/>
                <a:ea typeface="Open Sans Bold"/>
                <a:cs typeface="Open Sans Bold"/>
                <a:sym typeface="Open Sans Bold"/>
                <a:hlinkClick r:id="rId11" tooltip="https://www.linkedin.com/in/eric-otieno-104461253/"/>
              </a:rPr>
              <a:t>Eric Otieno</a:t>
            </a:r>
          </a:p>
          <a:p>
            <a:pPr algn="l" marL="803791" indent="-401895" lvl="1">
              <a:lnSpc>
                <a:spcPts val="4467"/>
              </a:lnSpc>
              <a:buAutoNum type="arabicPeriod" startAt="1"/>
            </a:pPr>
            <a:r>
              <a:rPr lang="en-US" b="true" sz="3722" u="sng">
                <a:solidFill>
                  <a:srgbClr val="100F0D"/>
                </a:solidFill>
                <a:latin typeface="Open Sans Bold"/>
                <a:ea typeface="Open Sans Bold"/>
                <a:cs typeface="Open Sans Bold"/>
                <a:sym typeface="Open Sans Bold"/>
                <a:hlinkClick r:id="rId12" tooltip="http://www.linkedin.com/in/lilian-kwamboka-964921364"/>
              </a:rPr>
              <a:t>Lilian Kwamboka</a:t>
            </a:r>
          </a:p>
          <a:p>
            <a:pPr algn="l" marL="803791" indent="-401895" lvl="1">
              <a:lnSpc>
                <a:spcPts val="4467"/>
              </a:lnSpc>
              <a:buAutoNum type="arabicPeriod" startAt="1"/>
            </a:pPr>
            <a:r>
              <a:rPr lang="en-US" b="true" sz="3722">
                <a:solidFill>
                  <a:srgbClr val="100F0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Tim Kirui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20254" y="1635180"/>
            <a:ext cx="2554072" cy="1875317"/>
          </a:xfrm>
          <a:custGeom>
            <a:avLst/>
            <a:gdLst/>
            <a:ahLst/>
            <a:cxnLst/>
            <a:rect r="r" b="b" t="t" l="l"/>
            <a:pathLst>
              <a:path h="1875317" w="2554072">
                <a:moveTo>
                  <a:pt x="0" y="0"/>
                </a:moveTo>
                <a:lnTo>
                  <a:pt x="2554072" y="0"/>
                </a:lnTo>
                <a:lnTo>
                  <a:pt x="2554072" y="1875317"/>
                </a:lnTo>
                <a:lnTo>
                  <a:pt x="0" y="18753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451742" y="627088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8" y="0"/>
                </a:lnTo>
                <a:lnTo>
                  <a:pt x="63569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149156" y="1130355"/>
            <a:ext cx="13989688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6500" b="true">
                <a:solidFill>
                  <a:srgbClr val="100F0D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Problem Statement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33818" y="2945759"/>
            <a:ext cx="9753228" cy="4331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0970" indent="-385485" lvl="1">
              <a:lnSpc>
                <a:spcPts val="4285"/>
              </a:lnSpc>
              <a:buFont typeface="Arial"/>
              <a:buChar char="•"/>
            </a:pPr>
            <a:r>
              <a:rPr lang="en-US" sz="3570">
                <a:solidFill>
                  <a:srgbClr val="100F0D"/>
                </a:solidFill>
                <a:latin typeface="Open Sans"/>
                <a:ea typeface="Open Sans"/>
                <a:cs typeface="Open Sans"/>
                <a:sym typeface="Open Sans"/>
              </a:rPr>
              <a:t>Essential goods in Kenya (e.g., food, fuel) show frequent price shifts due to inflation, currency volatility, and global shocks.</a:t>
            </a:r>
          </a:p>
          <a:p>
            <a:pPr algn="l" marL="770970" indent="-385485" lvl="1">
              <a:lnSpc>
                <a:spcPts val="4285"/>
              </a:lnSpc>
              <a:buFont typeface="Arial"/>
              <a:buChar char="•"/>
            </a:pPr>
            <a:r>
              <a:rPr lang="en-US" sz="3570">
                <a:solidFill>
                  <a:srgbClr val="100F0D"/>
                </a:solidFill>
                <a:latin typeface="Open Sans"/>
                <a:ea typeface="Open Sans"/>
                <a:cs typeface="Open Sans"/>
                <a:sym typeface="Open Sans"/>
              </a:rPr>
              <a:t>Price data is often delayed and buried in PDFs, leaving citizens and policymakers without real-time tools for tracking and forecasting.</a:t>
            </a:r>
          </a:p>
          <a:p>
            <a:pPr algn="l">
              <a:lnSpc>
                <a:spcPts val="4285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733818" y="7588491"/>
            <a:ext cx="14820363" cy="191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b="true" sz="4199" i="true">
                <a:solidFill>
                  <a:srgbClr val="00A651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Project Goal:</a:t>
            </a:r>
            <a:r>
              <a:rPr lang="en-US" b="true" sz="4199" i="true">
                <a:solidFill>
                  <a:srgbClr val="100F0D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 Build a tool to track, analyze, and forecast Kenya’s key price trends, empowering informed decision-making.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709540" y="715311"/>
            <a:ext cx="4670340" cy="4670340"/>
          </a:xfrm>
          <a:custGeom>
            <a:avLst/>
            <a:gdLst/>
            <a:ahLst/>
            <a:cxnLst/>
            <a:rect r="r" b="b" t="t" l="l"/>
            <a:pathLst>
              <a:path h="4670340" w="4670340">
                <a:moveTo>
                  <a:pt x="0" y="0"/>
                </a:moveTo>
                <a:lnTo>
                  <a:pt x="4670339" y="0"/>
                </a:lnTo>
                <a:lnTo>
                  <a:pt x="4670339" y="4670339"/>
                </a:lnTo>
                <a:lnTo>
                  <a:pt x="0" y="46703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90561" y="922349"/>
            <a:ext cx="10318979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6500" b="true">
                <a:solidFill>
                  <a:srgbClr val="100F0D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Project Objectives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945706"/>
            <a:ext cx="9957767" cy="6139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3600">
                <a:solidFill>
                  <a:srgbClr val="100F0D"/>
                </a:solidFill>
                <a:latin typeface="Open Sans"/>
                <a:ea typeface="Open Sans"/>
                <a:cs typeface="Open Sans"/>
                <a:sym typeface="Open Sans"/>
              </a:rPr>
              <a:t>🟢 Collect price data from sources like KNBS &amp; online retailers</a:t>
            </a:r>
          </a:p>
          <a:p>
            <a:pPr algn="l">
              <a:lnSpc>
                <a:spcPts val="5400"/>
              </a:lnSpc>
            </a:pPr>
            <a:r>
              <a:rPr lang="en-US" sz="3600">
                <a:solidFill>
                  <a:srgbClr val="100F0D"/>
                </a:solidFill>
                <a:latin typeface="Open Sans"/>
                <a:ea typeface="Open Sans"/>
                <a:cs typeface="Open Sans"/>
                <a:sym typeface="Open Sans"/>
              </a:rPr>
              <a:t>🟢 Clean and standardize the data for analysis</a:t>
            </a:r>
          </a:p>
          <a:p>
            <a:pPr algn="l">
              <a:lnSpc>
                <a:spcPts val="5400"/>
              </a:lnSpc>
            </a:pPr>
            <a:r>
              <a:rPr lang="en-US" sz="3600">
                <a:solidFill>
                  <a:srgbClr val="100F0D"/>
                </a:solidFill>
                <a:latin typeface="Open Sans"/>
                <a:ea typeface="Open Sans"/>
                <a:cs typeface="Open Sans"/>
                <a:sym typeface="Open Sans"/>
              </a:rPr>
              <a:t>🟢 Visualize economic trends in a dashboard</a:t>
            </a:r>
          </a:p>
          <a:p>
            <a:pPr algn="l">
              <a:lnSpc>
                <a:spcPts val="5400"/>
              </a:lnSpc>
            </a:pPr>
            <a:r>
              <a:rPr lang="en-US" sz="3600">
                <a:solidFill>
                  <a:srgbClr val="100F0D"/>
                </a:solidFill>
                <a:latin typeface="Open Sans"/>
                <a:ea typeface="Open Sans"/>
                <a:cs typeface="Open Sans"/>
                <a:sym typeface="Open Sans"/>
              </a:rPr>
              <a:t>🟢 Forecast future prices using machine learning</a:t>
            </a:r>
          </a:p>
          <a:p>
            <a:pPr algn="l">
              <a:lnSpc>
                <a:spcPts val="5400"/>
              </a:lnSpc>
            </a:pPr>
            <a:r>
              <a:rPr lang="en-US" sz="3600">
                <a:solidFill>
                  <a:srgbClr val="100F0D"/>
                </a:solidFill>
                <a:latin typeface="Open Sans"/>
                <a:ea typeface="Open Sans"/>
                <a:cs typeface="Open Sans"/>
                <a:sym typeface="Open Sans"/>
              </a:rPr>
              <a:t>🟢 Alert users of anomalies (e.g., price spikes)</a:t>
            </a:r>
          </a:p>
          <a:p>
            <a:pPr algn="l">
              <a:lnSpc>
                <a:spcPts val="5400"/>
              </a:lnSpc>
            </a:pPr>
          </a:p>
          <a:p>
            <a:pPr algn="l">
              <a:lnSpc>
                <a:spcPts val="5400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99820" y="1922474"/>
            <a:ext cx="5150230" cy="262194"/>
          </a:xfrm>
          <a:custGeom>
            <a:avLst/>
            <a:gdLst/>
            <a:ahLst/>
            <a:cxnLst/>
            <a:rect r="r" b="b" t="t" l="l"/>
            <a:pathLst>
              <a:path h="262194" w="5150230">
                <a:moveTo>
                  <a:pt x="0" y="0"/>
                </a:moveTo>
                <a:lnTo>
                  <a:pt x="5150231" y="0"/>
                </a:lnTo>
                <a:lnTo>
                  <a:pt x="5150231" y="262193"/>
                </a:lnTo>
                <a:lnTo>
                  <a:pt x="0" y="26219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709540" y="5859995"/>
            <a:ext cx="5948911" cy="2914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3"/>
              </a:lnSpc>
            </a:pPr>
            <a:r>
              <a:rPr lang="en-US" sz="3194" b="true">
                <a:solidFill>
                  <a:srgbClr val="100F0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Output:</a:t>
            </a:r>
          </a:p>
          <a:p>
            <a:pPr algn="l">
              <a:lnSpc>
                <a:spcPts val="3833"/>
              </a:lnSpc>
            </a:pPr>
            <a:r>
              <a:rPr lang="en-US" sz="3194" b="true">
                <a:solidFill>
                  <a:srgbClr val="00A65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 interactive platf</a:t>
            </a:r>
            <a:r>
              <a:rPr lang="en-US" sz="3194" b="true">
                <a:solidFill>
                  <a:srgbClr val="00A65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orm for tracking, analyzing, and forecasting essential prices in Kenya.</a:t>
            </a:r>
          </a:p>
          <a:p>
            <a:pPr algn="l">
              <a:lnSpc>
                <a:spcPts val="3833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82553" y="2790540"/>
            <a:ext cx="16355778" cy="1249153"/>
            <a:chOff x="0" y="0"/>
            <a:chExt cx="21807704" cy="1665537"/>
          </a:xfrm>
        </p:grpSpPr>
        <p:sp>
          <p:nvSpPr>
            <p:cNvPr name="AutoShape 4" id="4"/>
            <p:cNvSpPr/>
            <p:nvPr/>
          </p:nvSpPr>
          <p:spPr>
            <a:xfrm>
              <a:off x="10514772" y="794912"/>
              <a:ext cx="9627400" cy="34843"/>
            </a:xfrm>
            <a:prstGeom prst="line">
              <a:avLst/>
            </a:prstGeom>
            <a:ln cap="rnd" w="154448">
              <a:solidFill>
                <a:srgbClr val="E4DFD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>
              <a:off x="532422" y="794912"/>
              <a:ext cx="9627400" cy="34843"/>
            </a:xfrm>
            <a:prstGeom prst="line">
              <a:avLst/>
            </a:prstGeom>
            <a:ln cap="rnd" w="154448">
              <a:solidFill>
                <a:srgbClr val="E4DFD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>
              <a:off x="5144937" y="794912"/>
              <a:ext cx="9627400" cy="34843"/>
            </a:xfrm>
            <a:prstGeom prst="line">
              <a:avLst/>
            </a:prstGeom>
            <a:ln cap="rnd" w="154448">
              <a:solidFill>
                <a:srgbClr val="E4DFDF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7" id="7"/>
            <p:cNvGrpSpPr/>
            <p:nvPr/>
          </p:nvGrpSpPr>
          <p:grpSpPr>
            <a:xfrm rot="0">
              <a:off x="4612515" y="0"/>
              <a:ext cx="1665537" cy="1665537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A651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9544803" y="0"/>
              <a:ext cx="1665537" cy="1665537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A651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14772331" y="0"/>
              <a:ext cx="1665537" cy="1665537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A651"/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4881682" y="642931"/>
              <a:ext cx="1127202" cy="5034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32"/>
                </a:lnSpc>
              </a:pPr>
              <a:r>
                <a:rPr lang="en-US" b="true" sz="3040">
                  <a:solidFill>
                    <a:srgbClr val="FFFEFE"/>
                  </a:solidFill>
                  <a:latin typeface="Garet Ultra-Bold"/>
                  <a:ea typeface="Garet Ultra-Bold"/>
                  <a:cs typeface="Garet Ultra-Bold"/>
                  <a:sym typeface="Garet Ultra-Bold"/>
                </a:rPr>
                <a:t>02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9813970" y="642931"/>
              <a:ext cx="1127202" cy="5034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32"/>
                </a:lnSpc>
              </a:pPr>
              <a:r>
                <a:rPr lang="en-US" b="true" sz="3040">
                  <a:solidFill>
                    <a:srgbClr val="FFFEFE"/>
                  </a:solidFill>
                  <a:latin typeface="Garet Ultra-Bold"/>
                  <a:ea typeface="Garet Ultra-Bold"/>
                  <a:cs typeface="Garet Ultra-Bold"/>
                  <a:sym typeface="Garet Ultra-Bold"/>
                </a:rPr>
                <a:t>03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15041499" y="642931"/>
              <a:ext cx="1127202" cy="5034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32"/>
                </a:lnSpc>
              </a:pPr>
              <a:r>
                <a:rPr lang="en-US" b="true" sz="3040">
                  <a:solidFill>
                    <a:srgbClr val="FFFEFE"/>
                  </a:solidFill>
                  <a:latin typeface="Garet Ultra-Bold"/>
                  <a:ea typeface="Garet Ultra-Bold"/>
                  <a:cs typeface="Garet Ultra-Bold"/>
                  <a:sym typeface="Garet Ultra-Bold"/>
                </a:rPr>
                <a:t>04</a:t>
              </a:r>
            </a:p>
          </p:txBody>
        </p:sp>
        <p:grpSp>
          <p:nvGrpSpPr>
            <p:cNvPr name="Group 16" id="16"/>
            <p:cNvGrpSpPr/>
            <p:nvPr/>
          </p:nvGrpSpPr>
          <p:grpSpPr>
            <a:xfrm rot="0">
              <a:off x="0" y="0"/>
              <a:ext cx="1665537" cy="1665537"/>
              <a:chOff x="0" y="0"/>
              <a:chExt cx="6350000" cy="63500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A651"/>
              </a:solid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269168" y="642931"/>
              <a:ext cx="1127202" cy="5034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32"/>
                </a:lnSpc>
              </a:pPr>
              <a:r>
                <a:rPr lang="en-US" b="true" sz="3040">
                  <a:solidFill>
                    <a:srgbClr val="FFFEFE"/>
                  </a:solidFill>
                  <a:latin typeface="Garet Ultra-Bold"/>
                  <a:ea typeface="Garet Ultra-Bold"/>
                  <a:cs typeface="Garet Ultra-Bold"/>
                  <a:sym typeface="Garet Ultra-Bold"/>
                </a:rPr>
                <a:t>01</a:t>
              </a:r>
            </a:p>
          </p:txBody>
        </p:sp>
        <p:grpSp>
          <p:nvGrpSpPr>
            <p:cNvPr name="Group 19" id="19"/>
            <p:cNvGrpSpPr/>
            <p:nvPr/>
          </p:nvGrpSpPr>
          <p:grpSpPr>
            <a:xfrm rot="0">
              <a:off x="20142167" y="0"/>
              <a:ext cx="1665537" cy="1665537"/>
              <a:chOff x="0" y="0"/>
              <a:chExt cx="6350000" cy="63500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A651"/>
              </a:solidFill>
            </p:spPr>
          </p:sp>
        </p:grpSp>
        <p:sp>
          <p:nvSpPr>
            <p:cNvPr name="TextBox 21" id="21"/>
            <p:cNvSpPr txBox="true"/>
            <p:nvPr/>
          </p:nvSpPr>
          <p:spPr>
            <a:xfrm rot="0">
              <a:off x="20411334" y="642931"/>
              <a:ext cx="1127202" cy="5034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32"/>
                </a:lnSpc>
              </a:pPr>
              <a:r>
                <a:rPr lang="en-US" b="true" sz="3040">
                  <a:solidFill>
                    <a:srgbClr val="FFFEFE"/>
                  </a:solidFill>
                  <a:latin typeface="Garet Ultra-Bold"/>
                  <a:ea typeface="Garet Ultra-Bold"/>
                  <a:cs typeface="Garet Ultra-Bold"/>
                  <a:sym typeface="Garet Ultra-Bold"/>
                </a:rPr>
                <a:t>05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5400000">
            <a:off x="1333529" y="6126461"/>
            <a:ext cx="1580654" cy="747218"/>
          </a:xfrm>
          <a:custGeom>
            <a:avLst/>
            <a:gdLst/>
            <a:ahLst/>
            <a:cxnLst/>
            <a:rect r="r" b="b" t="t" l="l"/>
            <a:pathLst>
              <a:path h="747218" w="1580654">
                <a:moveTo>
                  <a:pt x="0" y="0"/>
                </a:moveTo>
                <a:lnTo>
                  <a:pt x="1580654" y="0"/>
                </a:lnTo>
                <a:lnTo>
                  <a:pt x="1580654" y="747218"/>
                </a:lnTo>
                <a:lnTo>
                  <a:pt x="0" y="7472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3" id="23"/>
          <p:cNvSpPr txBox="true"/>
          <p:nvPr/>
        </p:nvSpPr>
        <p:spPr>
          <a:xfrm rot="0">
            <a:off x="1182553" y="4296868"/>
            <a:ext cx="2430025" cy="112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 b="true">
                <a:solidFill>
                  <a:srgbClr val="100F0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 Scrapping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10846" y="7773225"/>
            <a:ext cx="2701732" cy="1150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4"/>
              </a:lnSpc>
            </a:pPr>
            <a:r>
              <a:rPr lang="en-US" sz="2056">
                <a:solidFill>
                  <a:srgbClr val="100F0D"/>
                </a:solidFill>
                <a:latin typeface="Open Sans"/>
                <a:ea typeface="Open Sans"/>
                <a:cs typeface="Open Sans"/>
                <a:sym typeface="Open Sans"/>
              </a:rPr>
              <a:t>Web scraped prices from online retailers.</a:t>
            </a:r>
          </a:p>
          <a:p>
            <a:pPr algn="l">
              <a:lnSpc>
                <a:spcPts val="3084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1400017" y="952215"/>
            <a:ext cx="13416570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6500" b="true">
                <a:solidFill>
                  <a:srgbClr val="100F0D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Model Pipeline Overview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774401" y="4296868"/>
            <a:ext cx="2430025" cy="112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 b="true">
                <a:solidFill>
                  <a:srgbClr val="100F0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 Cleaning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366250" y="4477843"/>
            <a:ext cx="1378306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 b="true">
                <a:solidFill>
                  <a:srgbClr val="100F0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EDA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735328" y="4319093"/>
            <a:ext cx="2842906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 b="true">
                <a:solidFill>
                  <a:srgbClr val="100F0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Forecasting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6116878" y="4296868"/>
            <a:ext cx="2842906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 b="true">
                <a:solidFill>
                  <a:srgbClr val="100F0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Insights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509289" y="7693496"/>
            <a:ext cx="3019477" cy="1540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4"/>
              </a:lnSpc>
            </a:pPr>
            <a:r>
              <a:rPr lang="en-US" sz="2056">
                <a:solidFill>
                  <a:srgbClr val="100F0D"/>
                </a:solidFill>
                <a:latin typeface="Open Sans"/>
                <a:ea typeface="Open Sans"/>
                <a:cs typeface="Open Sans"/>
                <a:sym typeface="Open Sans"/>
              </a:rPr>
              <a:t>Handled missing values, outliers; normalized pricing</a:t>
            </a:r>
          </a:p>
          <a:p>
            <a:pPr algn="l">
              <a:lnSpc>
                <a:spcPts val="3084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8108302" y="7228968"/>
            <a:ext cx="3369079" cy="1540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4"/>
              </a:lnSpc>
            </a:pPr>
            <a:r>
              <a:rPr lang="en-US" sz="2056">
                <a:solidFill>
                  <a:srgbClr val="100F0D"/>
                </a:solidFill>
                <a:latin typeface="Open Sans"/>
                <a:ea typeface="Open Sans"/>
                <a:cs typeface="Open Sans"/>
                <a:sym typeface="Open Sans"/>
              </a:rPr>
              <a:t>Identified trends, seasonality, and pricing patterns.</a:t>
            </a:r>
          </a:p>
          <a:p>
            <a:pPr algn="l">
              <a:lnSpc>
                <a:spcPts val="3084"/>
              </a:lnSpc>
            </a:pPr>
          </a:p>
        </p:txBody>
      </p:sp>
      <p:sp>
        <p:nvSpPr>
          <p:cNvPr name="TextBox 32" id="32"/>
          <p:cNvSpPr txBox="true"/>
          <p:nvPr/>
        </p:nvSpPr>
        <p:spPr>
          <a:xfrm rot="0">
            <a:off x="11606355" y="6751237"/>
            <a:ext cx="3369079" cy="3103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4"/>
              </a:lnSpc>
            </a:pPr>
            <a:r>
              <a:rPr lang="en-US" sz="2056">
                <a:solidFill>
                  <a:srgbClr val="100F0D"/>
                </a:solidFill>
                <a:latin typeface="Open Sans"/>
                <a:ea typeface="Open Sans"/>
                <a:cs typeface="Open Sans"/>
                <a:sym typeface="Open Sans"/>
              </a:rPr>
              <a:t>Feature Engineering: Rolling averages, date features, price change rates</a:t>
            </a:r>
          </a:p>
          <a:p>
            <a:pPr algn="l">
              <a:lnSpc>
                <a:spcPts val="3084"/>
              </a:lnSpc>
            </a:pPr>
            <a:r>
              <a:rPr lang="en-US" sz="2056">
                <a:solidFill>
                  <a:srgbClr val="100F0D"/>
                </a:solidFill>
                <a:latin typeface="Open Sans"/>
                <a:ea typeface="Open Sans"/>
                <a:cs typeface="Open Sans"/>
                <a:sym typeface="Open Sans"/>
              </a:rPr>
              <a:t>Forecasting: Applied ARIMA, Prophet, and LSTM models</a:t>
            </a:r>
          </a:p>
          <a:p>
            <a:pPr algn="l">
              <a:lnSpc>
                <a:spcPts val="3084"/>
              </a:lnSpc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15571985" y="6790405"/>
            <a:ext cx="2433923" cy="1540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4"/>
              </a:lnSpc>
            </a:pPr>
            <a:r>
              <a:rPr lang="en-US" sz="2056">
                <a:solidFill>
                  <a:srgbClr val="100F0D"/>
                </a:solidFill>
                <a:latin typeface="Open Sans"/>
                <a:ea typeface="Open Sans"/>
                <a:cs typeface="Open Sans"/>
                <a:sym typeface="Open Sans"/>
              </a:rPr>
              <a:t>Used MAE, MAPE, RMSE for comparison</a:t>
            </a:r>
          </a:p>
          <a:p>
            <a:pPr algn="l">
              <a:lnSpc>
                <a:spcPts val="3084"/>
              </a:lnSpc>
            </a:pPr>
          </a:p>
        </p:txBody>
      </p:sp>
      <p:sp>
        <p:nvSpPr>
          <p:cNvPr name="Freeform 34" id="34"/>
          <p:cNvSpPr/>
          <p:nvPr/>
        </p:nvSpPr>
        <p:spPr>
          <a:xfrm flipH="false" flipV="false" rot="5400000">
            <a:off x="4825478" y="6126461"/>
            <a:ext cx="1580654" cy="747218"/>
          </a:xfrm>
          <a:custGeom>
            <a:avLst/>
            <a:gdLst/>
            <a:ahLst/>
            <a:cxnLst/>
            <a:rect r="r" b="b" t="t" l="l"/>
            <a:pathLst>
              <a:path h="747218" w="1580654">
                <a:moveTo>
                  <a:pt x="0" y="0"/>
                </a:moveTo>
                <a:lnTo>
                  <a:pt x="1580654" y="0"/>
                </a:lnTo>
                <a:lnTo>
                  <a:pt x="1580654" y="747218"/>
                </a:lnTo>
                <a:lnTo>
                  <a:pt x="0" y="7472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5" id="35"/>
          <p:cNvSpPr/>
          <p:nvPr/>
        </p:nvSpPr>
        <p:spPr>
          <a:xfrm flipH="false" flipV="false" rot="5400000">
            <a:off x="8196506" y="5644452"/>
            <a:ext cx="1580654" cy="747218"/>
          </a:xfrm>
          <a:custGeom>
            <a:avLst/>
            <a:gdLst/>
            <a:ahLst/>
            <a:cxnLst/>
            <a:rect r="r" b="b" t="t" l="l"/>
            <a:pathLst>
              <a:path h="747218" w="1580654">
                <a:moveTo>
                  <a:pt x="0" y="0"/>
                </a:moveTo>
                <a:lnTo>
                  <a:pt x="1580653" y="0"/>
                </a:lnTo>
                <a:lnTo>
                  <a:pt x="1580653" y="747218"/>
                </a:lnTo>
                <a:lnTo>
                  <a:pt x="0" y="7472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6" id="36"/>
          <p:cNvSpPr/>
          <p:nvPr/>
        </p:nvSpPr>
        <p:spPr>
          <a:xfrm flipH="false" flipV="false" rot="5400000">
            <a:off x="11992846" y="5450186"/>
            <a:ext cx="1580654" cy="747218"/>
          </a:xfrm>
          <a:custGeom>
            <a:avLst/>
            <a:gdLst/>
            <a:ahLst/>
            <a:cxnLst/>
            <a:rect r="r" b="b" t="t" l="l"/>
            <a:pathLst>
              <a:path h="747218" w="1580654">
                <a:moveTo>
                  <a:pt x="0" y="0"/>
                </a:moveTo>
                <a:lnTo>
                  <a:pt x="1580653" y="0"/>
                </a:lnTo>
                <a:lnTo>
                  <a:pt x="1580653" y="747218"/>
                </a:lnTo>
                <a:lnTo>
                  <a:pt x="0" y="7472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7" id="37"/>
          <p:cNvSpPr/>
          <p:nvPr/>
        </p:nvSpPr>
        <p:spPr>
          <a:xfrm flipH="false" flipV="false" rot="5400000">
            <a:off x="15998620" y="5269211"/>
            <a:ext cx="1580654" cy="747218"/>
          </a:xfrm>
          <a:custGeom>
            <a:avLst/>
            <a:gdLst/>
            <a:ahLst/>
            <a:cxnLst/>
            <a:rect r="r" b="b" t="t" l="l"/>
            <a:pathLst>
              <a:path h="747218" w="1580654">
                <a:moveTo>
                  <a:pt x="0" y="0"/>
                </a:moveTo>
                <a:lnTo>
                  <a:pt x="1580654" y="0"/>
                </a:lnTo>
                <a:lnTo>
                  <a:pt x="1580654" y="747218"/>
                </a:lnTo>
                <a:lnTo>
                  <a:pt x="0" y="7472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68141" y="2287221"/>
            <a:ext cx="3185137" cy="2213670"/>
          </a:xfrm>
          <a:custGeom>
            <a:avLst/>
            <a:gdLst/>
            <a:ahLst/>
            <a:cxnLst/>
            <a:rect r="r" b="b" t="t" l="l"/>
            <a:pathLst>
              <a:path h="2213670" w="3185137">
                <a:moveTo>
                  <a:pt x="0" y="0"/>
                </a:moveTo>
                <a:lnTo>
                  <a:pt x="3185138" y="0"/>
                </a:lnTo>
                <a:lnTo>
                  <a:pt x="3185138" y="2213670"/>
                </a:lnTo>
                <a:lnTo>
                  <a:pt x="0" y="22136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58756" y="5445886"/>
            <a:ext cx="7040588" cy="3812414"/>
          </a:xfrm>
          <a:custGeom>
            <a:avLst/>
            <a:gdLst/>
            <a:ahLst/>
            <a:cxnLst/>
            <a:rect r="r" b="b" t="t" l="l"/>
            <a:pathLst>
              <a:path h="3812414" w="7040588">
                <a:moveTo>
                  <a:pt x="0" y="0"/>
                </a:moveTo>
                <a:lnTo>
                  <a:pt x="7040588" y="0"/>
                </a:lnTo>
                <a:lnTo>
                  <a:pt x="7040588" y="3812414"/>
                </a:lnTo>
                <a:lnTo>
                  <a:pt x="0" y="38124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01065"/>
            <a:ext cx="8649157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6500" b="true">
                <a:solidFill>
                  <a:srgbClr val="100F0D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Data Sources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781784" y="1073467"/>
            <a:ext cx="11280250" cy="626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69"/>
              </a:lnSpc>
            </a:pPr>
            <a:r>
              <a:rPr lang="en-US" sz="3899" b="true">
                <a:solidFill>
                  <a:srgbClr val="00A65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Online Supermarkets (Web Scraping)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781784" y="2191971"/>
            <a:ext cx="9274279" cy="7962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50"/>
              </a:lnSpc>
            </a:pPr>
            <a:r>
              <a:rPr lang="en-US" sz="3500">
                <a:solidFill>
                  <a:srgbClr val="100F0D"/>
                </a:solidFill>
                <a:latin typeface="Open Sans"/>
                <a:ea typeface="Open Sans"/>
                <a:cs typeface="Open Sans"/>
                <a:sym typeface="Open Sans"/>
              </a:rPr>
              <a:t>Collected product prices from Kenya’s most frequented online retailers:</a:t>
            </a:r>
          </a:p>
          <a:p>
            <a:pPr algn="l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100F0D"/>
                </a:solidFill>
                <a:latin typeface="Open Sans"/>
                <a:ea typeface="Open Sans"/>
                <a:cs typeface="Open Sans"/>
                <a:sym typeface="Open Sans"/>
              </a:rPr>
              <a:t>Naivas Online</a:t>
            </a:r>
          </a:p>
          <a:p>
            <a:pPr algn="l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100F0D"/>
                </a:solidFill>
                <a:latin typeface="Open Sans"/>
                <a:ea typeface="Open Sans"/>
                <a:cs typeface="Open Sans"/>
                <a:sym typeface="Open Sans"/>
              </a:rPr>
              <a:t>Quickmart</a:t>
            </a:r>
          </a:p>
          <a:p>
            <a:pPr algn="l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100F0D"/>
                </a:solidFill>
                <a:latin typeface="Open Sans"/>
                <a:ea typeface="Open Sans"/>
                <a:cs typeface="Open Sans"/>
                <a:sym typeface="Open Sans"/>
              </a:rPr>
              <a:t>Carrefour</a:t>
            </a:r>
          </a:p>
          <a:p>
            <a:pPr algn="l">
              <a:lnSpc>
                <a:spcPts val="5250"/>
              </a:lnSpc>
            </a:pPr>
          </a:p>
          <a:p>
            <a:pPr algn="l">
              <a:lnSpc>
                <a:spcPts val="5250"/>
              </a:lnSpc>
            </a:pPr>
            <a:r>
              <a:rPr lang="en-US" sz="3500" b="true">
                <a:solidFill>
                  <a:srgbClr val="100F0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Focused on essential items:</a:t>
            </a:r>
            <a:r>
              <a:rPr lang="en-US" sz="3500">
                <a:solidFill>
                  <a:srgbClr val="100F0D"/>
                </a:solidFill>
                <a:latin typeface="Open Sans"/>
                <a:ea typeface="Open Sans"/>
                <a:cs typeface="Open Sans"/>
                <a:sym typeface="Open Sans"/>
              </a:rPr>
              <a:t> food staples, household goods, personal care, etc.</a:t>
            </a:r>
          </a:p>
          <a:p>
            <a:pPr algn="l">
              <a:lnSpc>
                <a:spcPts val="5250"/>
              </a:lnSpc>
            </a:pPr>
          </a:p>
          <a:p>
            <a:pPr algn="l">
              <a:lnSpc>
                <a:spcPts val="5250"/>
              </a:lnSpc>
            </a:pPr>
            <a:r>
              <a:rPr lang="en-US" sz="3500" b="true">
                <a:solidFill>
                  <a:srgbClr val="100F0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 format:</a:t>
            </a:r>
            <a:r>
              <a:rPr lang="en-US" sz="3500">
                <a:solidFill>
                  <a:srgbClr val="100F0D"/>
                </a:solidFill>
                <a:latin typeface="Open Sans"/>
                <a:ea typeface="Open Sans"/>
                <a:cs typeface="Open Sans"/>
                <a:sym typeface="Open Sans"/>
              </a:rPr>
              <a:t> scraped and structured into CSV for analysis.</a:t>
            </a:r>
          </a:p>
          <a:p>
            <a:pPr algn="l">
              <a:lnSpc>
                <a:spcPts val="525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-7861302" y="-2829487"/>
            <a:ext cx="16765311" cy="10882211"/>
          </a:xfrm>
          <a:custGeom>
            <a:avLst/>
            <a:gdLst/>
            <a:ahLst/>
            <a:cxnLst/>
            <a:rect r="r" b="b" t="t" l="l"/>
            <a:pathLst>
              <a:path h="10882211" w="16765311">
                <a:moveTo>
                  <a:pt x="0" y="0"/>
                </a:moveTo>
                <a:lnTo>
                  <a:pt x="16765311" y="0"/>
                </a:lnTo>
                <a:lnTo>
                  <a:pt x="16765311" y="10882211"/>
                </a:lnTo>
                <a:lnTo>
                  <a:pt x="0" y="108822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0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60677" y="1841966"/>
            <a:ext cx="5318231" cy="2508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6500" b="true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Exploratory Data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962459" y="498095"/>
            <a:ext cx="12318116" cy="10737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6"/>
              </a:lnSpc>
            </a:pPr>
            <a:r>
              <a:rPr lang="en-US" sz="3184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Key Finding</a:t>
            </a:r>
            <a:r>
              <a:rPr lang="en-US" sz="3184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</a:t>
            </a:r>
          </a:p>
          <a:p>
            <a:pPr algn="just" marL="687529" indent="-343764" lvl="1">
              <a:lnSpc>
                <a:spcPts val="4776"/>
              </a:lnSpc>
              <a:buFont typeface="Arial"/>
              <a:buChar char="•"/>
            </a:pPr>
            <a:r>
              <a:rPr lang="en-US" b="true" sz="3184">
                <a:solidFill>
                  <a:srgbClr val="E8515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 Coverage</a:t>
            </a:r>
            <a:r>
              <a:rPr lang="en-US" sz="3184">
                <a:solidFill>
                  <a:srgbClr val="E8515D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n-US" sz="318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15 k daily price observations from Naivas, Carrefour &amp; Quickmart</a:t>
            </a:r>
          </a:p>
          <a:p>
            <a:pPr algn="just">
              <a:lnSpc>
                <a:spcPts val="4776"/>
              </a:lnSpc>
            </a:pPr>
          </a:p>
          <a:p>
            <a:pPr algn="just" marL="687529" indent="-343764" lvl="1">
              <a:lnSpc>
                <a:spcPts val="4776"/>
              </a:lnSpc>
              <a:buFont typeface="Arial"/>
              <a:buChar char="•"/>
            </a:pPr>
            <a:r>
              <a:rPr lang="en-US" b="true" sz="3184">
                <a:solidFill>
                  <a:srgbClr val="E8515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Price Distribution</a:t>
            </a:r>
            <a:r>
              <a:rPr lang="en-US" b="true" sz="3184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</a:t>
            </a:r>
            <a:r>
              <a:rPr lang="en-US" sz="318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Essentials (Oil, Dairy) have tighter range; Electronics exhibit high volatility</a:t>
            </a:r>
          </a:p>
          <a:p>
            <a:pPr algn="just">
              <a:lnSpc>
                <a:spcPts val="4776"/>
              </a:lnSpc>
            </a:pPr>
          </a:p>
          <a:p>
            <a:pPr algn="just" marL="687529" indent="-343764" lvl="1">
              <a:lnSpc>
                <a:spcPts val="4776"/>
              </a:lnSpc>
              <a:buFont typeface="Arial"/>
              <a:buChar char="•"/>
            </a:pPr>
            <a:r>
              <a:rPr lang="en-US" b="true" sz="3184">
                <a:solidFill>
                  <a:srgbClr val="E8515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Seasonal Patterns</a:t>
            </a:r>
            <a:r>
              <a:rPr lang="en-US" b="true" sz="3184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 </a:t>
            </a:r>
            <a:r>
              <a:rPr lang="en-US" sz="318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Monthly peaks aligned with major festivals (seen in seasonal component)</a:t>
            </a:r>
          </a:p>
          <a:p>
            <a:pPr algn="just">
              <a:lnSpc>
                <a:spcPts val="4500"/>
              </a:lnSpc>
            </a:pPr>
          </a:p>
          <a:p>
            <a:pPr algn="just" marL="687529" indent="-343764" lvl="1">
              <a:lnSpc>
                <a:spcPts val="4776"/>
              </a:lnSpc>
              <a:buFont typeface="Arial"/>
              <a:buChar char="•"/>
            </a:pPr>
            <a:r>
              <a:rPr lang="en-US" b="true" sz="3184">
                <a:solidFill>
                  <a:srgbClr val="E8515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Anomaly Detection</a:t>
            </a:r>
            <a:r>
              <a:rPr lang="en-US" b="true" sz="3184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</a:t>
            </a:r>
            <a:r>
              <a:rPr lang="en-US" sz="318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Isolation Forest flagged ~3% of outliers, cleaned before modeling</a:t>
            </a:r>
          </a:p>
          <a:p>
            <a:pPr algn="just">
              <a:lnSpc>
                <a:spcPts val="4776"/>
              </a:lnSpc>
            </a:pPr>
          </a:p>
          <a:p>
            <a:pPr algn="just" marL="687529" indent="-343764" lvl="1">
              <a:lnSpc>
                <a:spcPts val="4776"/>
              </a:lnSpc>
              <a:buFont typeface="Arial"/>
              <a:buChar char="•"/>
            </a:pPr>
            <a:r>
              <a:rPr lang="en-US" b="true" sz="3184">
                <a:solidFill>
                  <a:srgbClr val="E8515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Category Independence:</a:t>
            </a:r>
            <a:r>
              <a:rPr lang="en-US" sz="318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Minimal inter‐category correlation (|r|&lt;0.05), so each series is modeled separately</a:t>
            </a:r>
          </a:p>
          <a:p>
            <a:pPr algn="just">
              <a:lnSpc>
                <a:spcPts val="4776"/>
              </a:lnSpc>
            </a:pPr>
          </a:p>
          <a:p>
            <a:pPr algn="just">
              <a:lnSpc>
                <a:spcPts val="4776"/>
              </a:lnSpc>
            </a:pPr>
          </a:p>
          <a:p>
            <a:pPr algn="just">
              <a:lnSpc>
                <a:spcPts val="4776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60677" y="4840684"/>
            <a:ext cx="4796878" cy="3064006"/>
          </a:xfrm>
          <a:custGeom>
            <a:avLst/>
            <a:gdLst/>
            <a:ahLst/>
            <a:cxnLst/>
            <a:rect r="r" b="b" t="t" l="l"/>
            <a:pathLst>
              <a:path h="3064006" w="4796878">
                <a:moveTo>
                  <a:pt x="0" y="0"/>
                </a:moveTo>
                <a:lnTo>
                  <a:pt x="4796878" y="0"/>
                </a:lnTo>
                <a:lnTo>
                  <a:pt x="4796878" y="3064005"/>
                </a:lnTo>
                <a:lnTo>
                  <a:pt x="0" y="30640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8720" y="2442866"/>
            <a:ext cx="7610407" cy="6815434"/>
          </a:xfrm>
          <a:custGeom>
            <a:avLst/>
            <a:gdLst/>
            <a:ahLst/>
            <a:cxnLst/>
            <a:rect r="r" b="b" t="t" l="l"/>
            <a:pathLst>
              <a:path h="6815434" w="7610407">
                <a:moveTo>
                  <a:pt x="0" y="0"/>
                </a:moveTo>
                <a:lnTo>
                  <a:pt x="7610407" y="0"/>
                </a:lnTo>
                <a:lnTo>
                  <a:pt x="7610407" y="6815434"/>
                </a:lnTo>
                <a:lnTo>
                  <a:pt x="0" y="68154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31170"/>
            <a:ext cx="16166363" cy="869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6500" b="true">
                <a:solidFill>
                  <a:srgbClr val="00A651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Cross-Category Correlation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927297" y="2851411"/>
            <a:ext cx="10073380" cy="7165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87529" indent="-343764" lvl="1">
              <a:lnSpc>
                <a:spcPts val="4776"/>
              </a:lnSpc>
              <a:buFont typeface="Arial"/>
              <a:buChar char="•"/>
            </a:pPr>
            <a:r>
              <a:rPr lang="en-US" b="true" sz="3184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Almost zero correlation between most categories (|r|&lt;0.05) → prices move independently.</a:t>
            </a:r>
          </a:p>
          <a:p>
            <a:pPr algn="just">
              <a:lnSpc>
                <a:spcPts val="4776"/>
              </a:lnSpc>
            </a:pPr>
          </a:p>
          <a:p>
            <a:pPr algn="just" marL="687529" indent="-343764" lvl="1">
              <a:lnSpc>
                <a:spcPts val="4776"/>
              </a:lnSpc>
              <a:buFont typeface="Arial"/>
              <a:buChar char="•"/>
            </a:pPr>
            <a:r>
              <a:rPr lang="en-US" b="true" sz="3184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Cooking Oil &amp; Sugar: slight positive link (r≈0.04) → shared supply / demand factors.</a:t>
            </a:r>
          </a:p>
          <a:p>
            <a:pPr algn="just">
              <a:lnSpc>
                <a:spcPts val="4776"/>
              </a:lnSpc>
            </a:pPr>
          </a:p>
          <a:p>
            <a:pPr algn="just" marL="687529" indent="-343764" lvl="1">
              <a:lnSpc>
                <a:spcPts val="4776"/>
              </a:lnSpc>
              <a:buFont typeface="Arial"/>
              <a:buChar char="•"/>
            </a:pPr>
            <a:r>
              <a:rPr lang="en-US" b="true" sz="3184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Electronics: effectively uncorrelated with all others (|r|&lt;0.03) → forecast each category separately.</a:t>
            </a:r>
          </a:p>
          <a:p>
            <a:pPr algn="just">
              <a:lnSpc>
                <a:spcPts val="4776"/>
              </a:lnSpc>
            </a:pPr>
          </a:p>
          <a:p>
            <a:pPr algn="just">
              <a:lnSpc>
                <a:spcPts val="4776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09100" y="1801122"/>
            <a:ext cx="16869799" cy="5820081"/>
          </a:xfrm>
          <a:custGeom>
            <a:avLst/>
            <a:gdLst/>
            <a:ahLst/>
            <a:cxnLst/>
            <a:rect r="r" b="b" t="t" l="l"/>
            <a:pathLst>
              <a:path h="5820081" w="16869799">
                <a:moveTo>
                  <a:pt x="0" y="0"/>
                </a:moveTo>
                <a:lnTo>
                  <a:pt x="16869800" y="0"/>
                </a:lnTo>
                <a:lnTo>
                  <a:pt x="16869800" y="5820081"/>
                </a:lnTo>
                <a:lnTo>
                  <a:pt x="0" y="58200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31170"/>
            <a:ext cx="16166363" cy="869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6500" b="true">
                <a:solidFill>
                  <a:srgbClr val="00A651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Forecasting Models Used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107310" y="7922304"/>
            <a:ext cx="10073380" cy="2364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6"/>
              </a:lnSpc>
            </a:pPr>
            <a:r>
              <a:rPr lang="en-US" sz="3184" b="true">
                <a:solidFill>
                  <a:srgbClr val="00A65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Model Evaluation Metrics Used</a:t>
            </a:r>
          </a:p>
          <a:p>
            <a:pPr algn="just">
              <a:lnSpc>
                <a:spcPts val="4776"/>
              </a:lnSpc>
            </a:pPr>
            <a:r>
              <a:rPr lang="en-US" sz="3184" b="true">
                <a:solidFill>
                  <a:srgbClr val="100F0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MAE </a:t>
            </a:r>
            <a:r>
              <a:rPr lang="en-US" sz="3184">
                <a:solidFill>
                  <a:srgbClr val="100F0D"/>
                </a:solidFill>
                <a:latin typeface="Open Sans"/>
                <a:ea typeface="Open Sans"/>
                <a:cs typeface="Open Sans"/>
                <a:sym typeface="Open Sans"/>
              </a:rPr>
              <a:t>(Mean Absolute Error)</a:t>
            </a:r>
            <a:r>
              <a:rPr lang="en-US" sz="3184" b="true">
                <a:solidFill>
                  <a:srgbClr val="100F0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, MAPE </a:t>
            </a:r>
            <a:r>
              <a:rPr lang="en-US" sz="3184">
                <a:solidFill>
                  <a:srgbClr val="100F0D"/>
                </a:solidFill>
                <a:latin typeface="Open Sans"/>
                <a:ea typeface="Open Sans"/>
                <a:cs typeface="Open Sans"/>
                <a:sym typeface="Open Sans"/>
              </a:rPr>
              <a:t>(Mean Absolute Percentage Error)</a:t>
            </a:r>
            <a:r>
              <a:rPr lang="en-US" sz="3184" b="true">
                <a:solidFill>
                  <a:srgbClr val="100F0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, RMSE</a:t>
            </a:r>
            <a:r>
              <a:rPr lang="en-US" sz="3184">
                <a:solidFill>
                  <a:srgbClr val="100F0D"/>
                </a:solidFill>
                <a:latin typeface="Open Sans"/>
                <a:ea typeface="Open Sans"/>
                <a:cs typeface="Open Sans"/>
                <a:sym typeface="Open Sans"/>
              </a:rPr>
              <a:t> (Root Mean Squared Error)</a:t>
            </a:r>
          </a:p>
          <a:p>
            <a:pPr algn="just">
              <a:lnSpc>
                <a:spcPts val="4776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6057800" y="-2723572"/>
            <a:ext cx="16765311" cy="10882211"/>
          </a:xfrm>
          <a:custGeom>
            <a:avLst/>
            <a:gdLst/>
            <a:ahLst/>
            <a:cxnLst/>
            <a:rect r="r" b="b" t="t" l="l"/>
            <a:pathLst>
              <a:path h="10882211" w="16765311">
                <a:moveTo>
                  <a:pt x="0" y="0"/>
                </a:moveTo>
                <a:lnTo>
                  <a:pt x="16765312" y="0"/>
                </a:lnTo>
                <a:lnTo>
                  <a:pt x="16765312" y="10882211"/>
                </a:lnTo>
                <a:lnTo>
                  <a:pt x="0" y="108822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0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7447" y="1427762"/>
            <a:ext cx="7906413" cy="1689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6500" b="true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Training</a:t>
            </a:r>
            <a:r>
              <a:rPr lang="en-US" sz="6500" b="true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 Model : </a:t>
            </a:r>
            <a:r>
              <a:rPr lang="en-US" sz="6500" b="true">
                <a:solidFill>
                  <a:srgbClr val="00A651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LSTM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57447" y="3986975"/>
            <a:ext cx="8102741" cy="504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6"/>
              </a:lnSpc>
            </a:pPr>
            <a:r>
              <a:rPr lang="en-US" sz="3314" b="true">
                <a:solidFill>
                  <a:srgbClr val="100F0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Key Reasons:</a:t>
            </a:r>
          </a:p>
          <a:p>
            <a:pPr algn="l" marL="715700" indent="-357850" lvl="1">
              <a:lnSpc>
                <a:spcPts val="3646"/>
              </a:lnSpc>
              <a:buFont typeface="Arial"/>
              <a:buChar char="•"/>
            </a:pPr>
            <a:r>
              <a:rPr lang="en-US" b="true" sz="3314">
                <a:solidFill>
                  <a:srgbClr val="00A65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Handles C</a:t>
            </a:r>
            <a:r>
              <a:rPr lang="en-US" b="true" sz="3314">
                <a:solidFill>
                  <a:srgbClr val="00A65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omplexity:</a:t>
            </a:r>
            <a:r>
              <a:rPr lang="en-US" sz="3314">
                <a:solidFill>
                  <a:srgbClr val="100F0D"/>
                </a:solidFill>
                <a:latin typeface="Open Sans"/>
                <a:ea typeface="Open Sans"/>
                <a:cs typeface="Open Sans"/>
                <a:sym typeface="Open Sans"/>
              </a:rPr>
              <a:t> Captures n</a:t>
            </a:r>
            <a:r>
              <a:rPr lang="en-US" sz="3314">
                <a:solidFill>
                  <a:srgbClr val="100F0D"/>
                </a:solidFill>
                <a:latin typeface="Open Sans"/>
                <a:ea typeface="Open Sans"/>
                <a:cs typeface="Open Sans"/>
                <a:sym typeface="Open Sans"/>
              </a:rPr>
              <a:t>onlinear price trends and long-term dependencies</a:t>
            </a:r>
          </a:p>
          <a:p>
            <a:pPr algn="l" marL="715700" indent="-357850" lvl="1">
              <a:lnSpc>
                <a:spcPts val="3646"/>
              </a:lnSpc>
              <a:buFont typeface="Arial"/>
              <a:buChar char="•"/>
            </a:pPr>
            <a:r>
              <a:rPr lang="en-US" b="true" sz="3314">
                <a:solidFill>
                  <a:srgbClr val="00A65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Performs Well:</a:t>
            </a:r>
            <a:r>
              <a:rPr lang="en-US" sz="3314">
                <a:solidFill>
                  <a:srgbClr val="100F0D"/>
                </a:solidFill>
                <a:latin typeface="Open Sans"/>
                <a:ea typeface="Open Sans"/>
                <a:cs typeface="Open Sans"/>
                <a:sym typeface="Open Sans"/>
              </a:rPr>
              <a:t> MAPE of 6.11%  close to ARIMA, with strong generalization</a:t>
            </a:r>
          </a:p>
          <a:p>
            <a:pPr algn="l" marL="715700" indent="-357850" lvl="1">
              <a:lnSpc>
                <a:spcPts val="3646"/>
              </a:lnSpc>
              <a:buFont typeface="Arial"/>
              <a:buChar char="•"/>
            </a:pPr>
            <a:r>
              <a:rPr lang="en-US" b="true" sz="3314">
                <a:solidFill>
                  <a:srgbClr val="00A65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Adaptable:</a:t>
            </a:r>
            <a:r>
              <a:rPr lang="en-US" sz="3314">
                <a:solidFill>
                  <a:srgbClr val="00A65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14">
                <a:solidFill>
                  <a:srgbClr val="100F0D"/>
                </a:solidFill>
                <a:latin typeface="Open Sans"/>
                <a:ea typeface="Open Sans"/>
                <a:cs typeface="Open Sans"/>
                <a:sym typeface="Open Sans"/>
              </a:rPr>
              <a:t>Scalable across different product categories and dynamic markets</a:t>
            </a:r>
          </a:p>
          <a:p>
            <a:pPr algn="l">
              <a:lnSpc>
                <a:spcPts val="3646"/>
              </a:lnSpc>
            </a:pPr>
          </a:p>
          <a:p>
            <a:pPr algn="l">
              <a:lnSpc>
                <a:spcPts val="3646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9692577" y="1852127"/>
            <a:ext cx="7955078" cy="4126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76"/>
              </a:lnSpc>
            </a:pPr>
            <a:r>
              <a:rPr lang="en-US" sz="3184" b="true">
                <a:solidFill>
                  <a:srgbClr val="00A65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Why</a:t>
            </a:r>
            <a:r>
              <a:rPr lang="en-US" sz="3184" b="true">
                <a:solidFill>
                  <a:srgbClr val="00A65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Not ARIMA or Prophet?</a:t>
            </a:r>
          </a:p>
          <a:p>
            <a:pPr algn="l" marL="687529" indent="-343764" lvl="1">
              <a:lnSpc>
                <a:spcPts val="4776"/>
              </a:lnSpc>
              <a:buFont typeface="Arial"/>
              <a:buChar char="•"/>
            </a:pPr>
            <a:r>
              <a:rPr lang="en-US" b="true" sz="3184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ARIMA: Slightly better accuracy, but limited to simple, stable patterns</a:t>
            </a:r>
          </a:p>
          <a:p>
            <a:pPr algn="l" marL="687529" indent="-343764" lvl="1">
              <a:lnSpc>
                <a:spcPts val="4776"/>
              </a:lnSpc>
              <a:buFont typeface="Arial"/>
              <a:buChar char="•"/>
            </a:pPr>
            <a:r>
              <a:rPr lang="en-US" b="true" sz="3184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Prophet: Higher error, better suited for seasonal data only</a:t>
            </a:r>
          </a:p>
          <a:p>
            <a:pPr algn="l">
              <a:lnSpc>
                <a:spcPts val="4476"/>
              </a:lnSpc>
            </a:pPr>
          </a:p>
          <a:p>
            <a:pPr algn="l">
              <a:lnSpc>
                <a:spcPts val="4776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085318" y="6218340"/>
            <a:ext cx="9169596" cy="2008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30"/>
              </a:lnSpc>
              <a:spcBef>
                <a:spcPct val="0"/>
              </a:spcBef>
            </a:pPr>
            <a:r>
              <a:rPr lang="en-US" b="true" sz="3100">
                <a:solidFill>
                  <a:srgbClr val="00A65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LSTM offers a strong balance between performance and flexibility, making it ideal for forecasting diverse and evolving price trends.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DAGvB_8mfCY</dc:identifier>
  <dcterms:modified xsi:type="dcterms:W3CDTF">2011-08-01T06:04:30Z</dcterms:modified>
  <cp:revision>1</cp:revision>
  <dc:title>Economic signal mapper</dc:title>
</cp:coreProperties>
</file>