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jpeg" ContentType="image/jpeg"/>
  <Override PartName="/ppt/media/image3.png" ContentType="image/png"/>
  <Override PartName="/ppt/media/image4.png" ContentType="image/png"/>
  <Override PartName="/ppt/media/image5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32918400" cy="27432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468880" y="8521560"/>
            <a:ext cx="27980280" cy="5880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45920" y="6418800"/>
            <a:ext cx="28967760" cy="7588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45920" y="14728680"/>
            <a:ext cx="28967760" cy="7588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468880" y="8521560"/>
            <a:ext cx="27980280" cy="5880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645920" y="6418800"/>
            <a:ext cx="14135760" cy="7588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6488720" y="6418800"/>
            <a:ext cx="14135760" cy="7588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6488720" y="14728680"/>
            <a:ext cx="14135760" cy="7588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645920" y="14728680"/>
            <a:ext cx="14135760" cy="7588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468880" y="8521560"/>
            <a:ext cx="27980280" cy="5880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645920" y="6418800"/>
            <a:ext cx="14135760" cy="7588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6488720" y="6418800"/>
            <a:ext cx="14135760" cy="7588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468880" y="8521560"/>
            <a:ext cx="27980280" cy="5880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645920" y="6418800"/>
            <a:ext cx="28967760" cy="1591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468880" y="8521560"/>
            <a:ext cx="27980280" cy="5880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645920" y="6418800"/>
            <a:ext cx="28967760" cy="15910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468880" y="8521560"/>
            <a:ext cx="27980280" cy="5880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645920" y="6418800"/>
            <a:ext cx="14135760" cy="15910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6488720" y="6418800"/>
            <a:ext cx="14135760" cy="15910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468880" y="8521560"/>
            <a:ext cx="27980280" cy="5880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468880" y="8521560"/>
            <a:ext cx="27980280" cy="13807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468880" y="8521560"/>
            <a:ext cx="27980280" cy="5880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645920" y="6418800"/>
            <a:ext cx="14135760" cy="7588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645920" y="14728680"/>
            <a:ext cx="14135760" cy="7588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6488720" y="6418800"/>
            <a:ext cx="14135760" cy="15910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468880" y="8521560"/>
            <a:ext cx="27980280" cy="5880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645920" y="6418800"/>
            <a:ext cx="14135760" cy="15910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6488720" y="6418800"/>
            <a:ext cx="14135760" cy="7588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6488720" y="14728680"/>
            <a:ext cx="14135760" cy="7588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468880" y="8521560"/>
            <a:ext cx="27980280" cy="5880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645920" y="6418800"/>
            <a:ext cx="14135760" cy="7588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6488720" y="6418800"/>
            <a:ext cx="14135760" cy="7588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645920" y="14728680"/>
            <a:ext cx="28967040" cy="7588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468880" y="8521560"/>
            <a:ext cx="27980280" cy="5879880"/>
          </a:xfrm>
          <a:prstGeom prst="rect">
            <a:avLst/>
          </a:prstGeom>
        </p:spPr>
        <p:txBody>
          <a:bodyPr anchor="ctr" bIns="172440" lIns="344880" rIns="344880" tIns="172440"/>
          <a:p>
            <a:pPr algn="ctr">
              <a:lnSpc>
                <a:spcPct val="100000"/>
              </a:lnSpc>
            </a:pPr>
            <a:r>
              <a:rPr lang="en-US" sz="166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6800">
                <a:solidFill>
                  <a:srgbClr val="000000"/>
                </a:solidFill>
                <a:latin typeface="Calibri"/>
              </a:rPr>
              <a:t>12/3/12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1171B1-B1B1-4131-81F1-A141A1815181}" type="slidenum">
              <a:rPr lang="en-US" sz="6800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645920" y="6418800"/>
            <a:ext cx="28967760" cy="159102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8229600" y="365760"/>
            <a:ext cx="15453360" cy="3566160"/>
          </a:xfrm>
          <a:prstGeom prst="roundRect">
            <a:avLst>
              <a:gd fmla="val 3600" name="adj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FreeEdu</a:t>
            </a:r>
            <a:endParaRPr/>
          </a:p>
          <a:p>
            <a:pPr algn="ctr"/>
            <a:endParaRPr/>
          </a:p>
          <a:p>
            <a:pPr algn="ctr"/>
            <a:r>
              <a:rPr i="1" lang="en-US" sz="4000"/>
              <a:t>“</a:t>
            </a:r>
            <a:r>
              <a:rPr i="1" lang="en-US" sz="4000"/>
              <a:t>Free Online Education for Free!”</a:t>
            </a:r>
            <a:endParaRPr/>
          </a:p>
        </p:txBody>
      </p:sp>
      <p:sp>
        <p:nvSpPr>
          <p:cNvPr id="38" name="CustomShape 2"/>
          <p:cNvSpPr/>
          <p:nvPr/>
        </p:nvSpPr>
        <p:spPr>
          <a:xfrm>
            <a:off x="24780240" y="365760"/>
            <a:ext cx="7223760" cy="4572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en-US"/>
              <a:t>	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Group 33</a:t>
            </a:r>
            <a:endParaRPr/>
          </a:p>
          <a:p>
            <a:r>
              <a:rPr lang="en-US"/>
              <a:t>	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Brandon Luong</a:t>
            </a:r>
            <a:endParaRPr/>
          </a:p>
          <a:p>
            <a:r>
              <a:rPr lang="en-US"/>
              <a:t>	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Hamed Fallaha</a:t>
            </a:r>
            <a:endParaRPr/>
          </a:p>
          <a:p>
            <a:r>
              <a:rPr lang="en-US"/>
              <a:t>	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Kelvin Chen</a:t>
            </a:r>
            <a:endParaRPr/>
          </a:p>
          <a:p>
            <a:r>
              <a:rPr lang="en-US"/>
              <a:t>	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Raymond Lee</a:t>
            </a:r>
            <a:endParaRPr/>
          </a:p>
          <a:p>
            <a:r>
              <a:rPr lang="en-US"/>
              <a:t>	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Timothy Ko</a:t>
            </a:r>
            <a:endParaRPr/>
          </a:p>
        </p:txBody>
      </p:sp>
      <p:pic>
        <p:nvPicPr>
          <p:cNvPr descr="" id="3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274320"/>
            <a:ext cx="6339600" cy="4663440"/>
          </a:xfrm>
          <a:prstGeom prst="rect">
            <a:avLst/>
          </a:prstGeom>
        </p:spPr>
      </p:pic>
      <p:sp>
        <p:nvSpPr>
          <p:cNvPr id="40" name="CustomShape 3"/>
          <p:cNvSpPr/>
          <p:nvPr/>
        </p:nvSpPr>
        <p:spPr>
          <a:xfrm>
            <a:off x="878400" y="5336640"/>
            <a:ext cx="9966960" cy="83793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/>
          <a:p>
            <a:r>
              <a:rPr lang="en-US" u="sng"/>
              <a:t>The Problem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600"/>
              <a:t>Online education is no longer 100% free.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600"/>
              <a:t>In order to maintain their websites, online education websites must find ways to pay for their webhosting.</a:t>
            </a:r>
            <a:endParaRPr/>
          </a:p>
        </p:txBody>
      </p:sp>
      <p:sp>
        <p:nvSpPr>
          <p:cNvPr id="41" name="CustomShape 4"/>
          <p:cNvSpPr/>
          <p:nvPr/>
        </p:nvSpPr>
        <p:spPr>
          <a:xfrm>
            <a:off x="11521440" y="5303520"/>
            <a:ext cx="9966960" cy="83793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/>
          <a:p>
            <a:r>
              <a:rPr lang="en-US"/>
              <a:t>The Solution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600"/>
              <a:t>Since it is expensive to host videos, the BASICS group developed an algorithm using client computers to emulate a CDN(Content Delivery Network).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3600"/>
              <a:t>This would minimize the load and thus cost on the central server hosting the videos.</a:t>
            </a:r>
            <a:endParaRPr/>
          </a:p>
        </p:txBody>
      </p:sp>
      <p:sp>
        <p:nvSpPr>
          <p:cNvPr id="42" name="CustomShape 5"/>
          <p:cNvSpPr/>
          <p:nvPr/>
        </p:nvSpPr>
        <p:spPr>
          <a:xfrm>
            <a:off x="22037040" y="5303520"/>
            <a:ext cx="9966960" cy="83793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/>
          <a:p>
            <a:r>
              <a:rPr lang="en-US"/>
              <a:t>Features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600"/>
              <a:t>Cache statistics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600"/>
              <a:t>Donor Users(Users who donate their resources such as disk space and bandwidth).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600"/>
              <a:t>Students can watch videos from many different courses. </a:t>
            </a:r>
            <a:endParaRPr/>
          </a:p>
        </p:txBody>
      </p:sp>
      <p:sp>
        <p:nvSpPr>
          <p:cNvPr id="43" name="CustomShape 6"/>
          <p:cNvSpPr/>
          <p:nvPr/>
        </p:nvSpPr>
        <p:spPr>
          <a:xfrm>
            <a:off x="914400" y="19110960"/>
            <a:ext cx="9966960" cy="80467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44" name="CustomShape 7"/>
          <p:cNvSpPr/>
          <p:nvPr/>
        </p:nvSpPr>
        <p:spPr>
          <a:xfrm>
            <a:off x="11485440" y="19110960"/>
            <a:ext cx="9966960" cy="80467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/>
          <a:p>
            <a:endParaRPr/>
          </a:p>
          <a:p>
            <a:r>
              <a:rPr lang="en-US" sz="3600"/>
              <a:t>Challenges:</a:t>
            </a:r>
            <a:r>
              <a:rPr lang="en-US" sz="3600"/>
              <a:t> Attracting attention and getting a large userbase.</a:t>
            </a:r>
            <a:endParaRPr/>
          </a:p>
          <a:p>
            <a:r>
              <a:rPr lang="en-US" sz="3600"/>
              <a:t>Encourage enough people to donate resources.</a:t>
            </a:r>
            <a:endParaRPr/>
          </a:p>
          <a:p>
            <a:r>
              <a:rPr lang="en-US" sz="3600"/>
              <a:t>Working as part of a larger team.</a:t>
            </a:r>
            <a:endParaRPr/>
          </a:p>
          <a:p>
            <a:r>
              <a:rPr lang="en-US" sz="3600"/>
              <a:t>Making sure the application is actually scalable with enough users. </a:t>
            </a:r>
            <a:endParaRPr/>
          </a:p>
          <a:p>
            <a:endParaRPr/>
          </a:p>
        </p:txBody>
      </p:sp>
      <p:sp>
        <p:nvSpPr>
          <p:cNvPr id="45" name="CustomShape 8"/>
          <p:cNvSpPr/>
          <p:nvPr/>
        </p:nvSpPr>
        <p:spPr>
          <a:xfrm>
            <a:off x="22037040" y="19110960"/>
            <a:ext cx="9966960" cy="80467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/>
          <a:p>
            <a:r>
              <a:rPr lang="en-US" sz="4800" u="sng"/>
              <a:t>Looking to the FUTURE</a:t>
            </a:r>
            <a:endParaRPr/>
          </a:p>
          <a:p>
            <a:r>
              <a:rPr lang="en-US" sz="3600"/>
              <a:t>Online education has massive potential to change the way we learn new subjects. However, the costs of maintaining large video databases proves challenging in creating a truly free online education platform. A new scalable distribution system could prove to be flexible enough to drive cost down and spread availability.</a:t>
            </a:r>
            <a:endParaRPr/>
          </a:p>
          <a:p>
            <a:r>
              <a:rPr lang="en-US" sz="4800" u="sng"/>
              <a:t>Screenshot Preview</a:t>
            </a:r>
            <a:endParaRPr/>
          </a:p>
        </p:txBody>
      </p:sp>
      <p:sp>
        <p:nvSpPr>
          <p:cNvPr id="46" name="CustomShape 9"/>
          <p:cNvSpPr/>
          <p:nvPr/>
        </p:nvSpPr>
        <p:spPr>
          <a:xfrm>
            <a:off x="950400" y="14081760"/>
            <a:ext cx="31181040" cy="46634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pic>
        <p:nvPicPr>
          <p:cNvPr descr="" id="4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252960" y="13807440"/>
            <a:ext cx="6867000" cy="5303520"/>
          </a:xfrm>
          <a:prstGeom prst="rect">
            <a:avLst/>
          </a:prstGeom>
        </p:spPr>
      </p:pic>
      <p:sp>
        <p:nvSpPr>
          <p:cNvPr id="48" name="TextShape 10"/>
          <p:cNvSpPr txBox="1"/>
          <p:nvPr/>
        </p:nvSpPr>
        <p:spPr>
          <a:xfrm>
            <a:off x="9053640" y="16571520"/>
            <a:ext cx="180720" cy="232560"/>
          </a:xfrm>
          <a:prstGeom prst="rect">
            <a:avLst/>
          </a:prstGeom>
        </p:spPr>
      </p:sp>
      <p:pic>
        <p:nvPicPr>
          <p:cNvPr descr="" id="4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950400" y="14145840"/>
            <a:ext cx="11064240" cy="4572000"/>
          </a:xfrm>
          <a:prstGeom prst="rect">
            <a:avLst/>
          </a:prstGeom>
        </p:spPr>
      </p:pic>
      <p:pic>
        <p:nvPicPr>
          <p:cNvPr descr="" id="50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18919080" y="13807440"/>
            <a:ext cx="6867000" cy="5303520"/>
          </a:xfrm>
          <a:prstGeom prst="rect">
            <a:avLst/>
          </a:prstGeom>
        </p:spPr>
      </p:pic>
      <p:pic>
        <p:nvPicPr>
          <p:cNvPr descr="" id="51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25594200" y="13807440"/>
            <a:ext cx="6867000" cy="530352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