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07" r:id="rId6"/>
    <p:sldId id="315" r:id="rId7"/>
    <p:sldId id="308" r:id="rId8"/>
    <p:sldId id="314" r:id="rId9"/>
    <p:sldId id="309" r:id="rId10"/>
    <p:sldId id="303" r:id="rId11"/>
    <p:sldId id="316" r:id="rId12"/>
    <p:sldId id="317" r:id="rId13"/>
    <p:sldId id="318" r:id="rId14"/>
    <p:sldId id="310" r:id="rId15"/>
    <p:sldId id="312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4972" autoAdjust="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noProof="0" dirty="0"/>
            <a:t>Vorbereitung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noProof="0" dirty="0"/>
            <a:t>Setup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de-DE" b="0" i="0" u="none" noProof="0" dirty="0"/>
            <a:t>Definition einer Aktivierungsfunktion, die beim Öffnen einer Datei mit der festgelegten Endung ausgeführt wird und so die Extension initialisiert und seine Komponenten registriert.</a:t>
          </a:r>
          <a:endParaRPr lang="de-DE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noProof="0" dirty="0"/>
            <a:t>Handler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de-DE" b="0" i="0" u="none" noProof="0" dirty="0"/>
            <a:t>Es können bereitgestellte Trigger genutzt werden, um Befehle oder andere Events, wie z.B. Tastatureingaben mithilfe einer Callback-Funktion zu behandeln.</a:t>
          </a:r>
          <a:endParaRPr lang="de-D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noProof="0" dirty="0"/>
            <a:t>Testen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de-DE" b="0" i="0" u="none" noProof="0" dirty="0"/>
            <a:t>Mit dem Debugging-Tool lässt sich die Extension an Beispielcode testen und unterschiedliche Themes ausprobieren.</a:t>
          </a:r>
          <a:endParaRPr lang="de-DE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noProof="0" dirty="0"/>
            <a:t>Verwenden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de-DE" b="0" i="0" u="none" noProof="0" dirty="0"/>
            <a:t>Die Extension kann produktiv genutzt werden, indem sie in den .vscode/extensions Ordner verschoben oder eine VSIX-Datei erstellt und in den Marketplace hochgeladen wird.</a:t>
          </a:r>
          <a:endParaRPr lang="de-DE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de-DE" noProof="0" dirty="0"/>
            <a:t>Die Extension wird durch ein Manifest in package.json konfiguriert. Hier werden Metadaten wie Name, Version, Abhängigkeiten und unterstützende Dateiendung angegeben.</a:t>
          </a: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Vorbereitung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0" dirty="0"/>
            <a:t>Die Extension wird durch ein Manifest in package.json konfiguriert. Hier werden Metadaten wie Name, Version, Abhängigkeiten und unterstützende Dateiendung angegeben.</a:t>
          </a:r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Setup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Definition einer Aktivierungsfunktion, die beim Öffnen einer Datei mit der festgelegten Endung ausgeführt wird und so die Extension initialisiert und seine Komponenten registriert.</a:t>
          </a:r>
          <a:endParaRPr lang="de-DE" sz="11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Handler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Es können bereitgestellte Trigger genutzt werden, um Befehle oder andere Events, wie z.B. Tastatureingaben mithilfe einer Callback-Funktion zu behandeln.</a:t>
          </a:r>
          <a:endParaRPr lang="de-DE" sz="11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Testen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Mit dem Debugging-Tool lässt sich die Extension an Beispielcode testen und unterschiedliche Themes ausprobieren.</a:t>
          </a:r>
          <a:endParaRPr lang="de-DE" sz="11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Verwenden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Die Extension kann produktiv genutzt werden, indem sie in den .vscode/extensions Ordner verschoben oder eine VSIX-Datei erstellt und in den Marketplace hochgeladen wird.</a:t>
          </a:r>
          <a:endParaRPr lang="de-DE" sz="11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16.07.2023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16.07.2023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8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7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21.07.2023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Puc highlighting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PuC Highlighting (</a:t>
            </a:r>
            <a:r>
              <a:rPr lang="de-DE" sz="5400" spc="400" dirty="0" err="1">
                <a:solidFill>
                  <a:schemeClr val="bg1"/>
                </a:solidFill>
              </a:rPr>
              <a:t>vs</a:t>
            </a:r>
            <a:r>
              <a:rPr lang="de-DE" sz="5400" spc="400" dirty="0">
                <a:solidFill>
                  <a:schemeClr val="bg1"/>
                </a:solidFill>
              </a:rPr>
              <a:t>-code </a:t>
            </a:r>
            <a:r>
              <a:rPr lang="de-DE" sz="5400" spc="400" dirty="0" err="1">
                <a:solidFill>
                  <a:schemeClr val="bg1"/>
                </a:solidFill>
              </a:rPr>
              <a:t>extension</a:t>
            </a:r>
            <a:r>
              <a:rPr lang="de-DE" sz="5400" spc="400" dirty="0">
                <a:solidFill>
                  <a:schemeClr val="bg1"/>
                </a:solidFill>
              </a:rPr>
              <a:t>)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Fabian Jülich</a:t>
            </a:r>
          </a:p>
          <a:p>
            <a:pPr rtl="0"/>
            <a:r>
              <a:rPr lang="de-DE" dirty="0"/>
              <a:t>Tim Köhne</a:t>
            </a:r>
            <a:endParaRPr lang="de-DE" sz="2000" dirty="0">
              <a:solidFill>
                <a:schemeClr val="bg1"/>
              </a:solidFill>
            </a:endParaRP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B3D99-16C6-9AB4-E0C2-F12C6234D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DAF970-3D11-C683-DE8A-8B5E0FFE4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Erweiterbarkeit</a:t>
            </a:r>
          </a:p>
        </p:txBody>
      </p:sp>
    </p:spTree>
    <p:extLst>
      <p:ext uri="{BB962C8B-B14F-4D97-AF65-F5344CB8AC3E}">
        <p14:creationId xmlns:p14="http://schemas.microsoft.com/office/powerpoint/2010/main" val="375141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510474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3600" dirty="0"/>
              <a:t>Ausblick</a:t>
            </a:r>
            <a:endParaRPr lang="de-DE" dirty="0"/>
          </a:p>
        </p:txBody>
      </p:sp>
      <p:pic>
        <p:nvPicPr>
          <p:cNvPr id="8" name="Bildplatzhalter 7" descr="Berge im Sonnenuntergang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Puc highlighting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6C21A6D-D913-6FB6-0B1A-A7B76F69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1770278"/>
            <a:ext cx="4434835" cy="4246474"/>
          </a:xfrm>
        </p:spPr>
        <p:txBody>
          <a:bodyPr/>
          <a:lstStyle/>
          <a:p>
            <a:r>
              <a:rPr lang="de-DE" dirty="0"/>
              <a:t>Die Extension ist beliebig erweiterbar und lässt somit zu, auch das Kompilieren und Ausführen von PuC Quellcode oder Autovervollständigung zu implementieren, um so eine vollwertige Sprachunterstützung zu schaffen.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21.07.2023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Puc highlighting</a:t>
            </a:r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https://github.com/timkoehne/Semantic-Highlighting-for-PuC-SS23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de-DE" sz="1800" dirty="0">
                <a:solidFill>
                  <a:schemeClr val="bg1"/>
                </a:solidFill>
              </a:rPr>
              <a:t>Syntax und Semantik</a:t>
            </a:r>
          </a:p>
          <a:p>
            <a:pPr algn="r" rtl="0"/>
            <a:r>
              <a:rPr lang="de-DE" dirty="0"/>
              <a:t>VS-Code Extension</a:t>
            </a:r>
            <a:endParaRPr lang="de-DE" sz="1800" dirty="0">
              <a:solidFill>
                <a:schemeClr val="bg1"/>
              </a:solidFill>
            </a:endParaRPr>
          </a:p>
          <a:p>
            <a:pPr algn="r" rtl="0"/>
            <a:r>
              <a:rPr lang="de-DE" sz="1800" dirty="0">
                <a:solidFill>
                  <a:schemeClr val="bg1"/>
                </a:solidFill>
              </a:rPr>
              <a:t>Umsetzung</a:t>
            </a:r>
          </a:p>
          <a:p>
            <a:pPr algn="r" rtl="0"/>
            <a:r>
              <a:rPr lang="de-DE" sz="1800" dirty="0">
                <a:solidFill>
                  <a:schemeClr val="bg1"/>
                </a:solidFill>
              </a:rPr>
              <a:t>Vorstellung</a:t>
            </a:r>
          </a:p>
          <a:p>
            <a:pPr algn="r" rtl="0"/>
            <a:r>
              <a:rPr lang="de-DE" dirty="0"/>
              <a:t>Ausblick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6" name="Bildplatzhalter 5" descr="Berge im Sonnenuntergang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21.07.2023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Puc highlighting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Syntax und Semantik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Begriffserklärung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94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Syntax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Tx/>
              <a:buChar char="-"/>
            </a:pPr>
            <a:r>
              <a:rPr lang="de-DE" sz="1600" dirty="0"/>
              <a:t>Strukturelle Regeln und Konventionen</a:t>
            </a:r>
          </a:p>
          <a:p>
            <a:pPr marL="342900" indent="-342900" rtl="0">
              <a:buFontTx/>
              <a:buChar char="-"/>
            </a:pPr>
            <a:r>
              <a:rPr lang="de-DE" sz="1600" dirty="0"/>
              <a:t>Beschreibt erlaubte Ausdrücke und Konstrukte</a:t>
            </a:r>
          </a:p>
          <a:p>
            <a:pPr marL="342900" indent="-342900" rtl="0">
              <a:buFontTx/>
              <a:buChar char="-"/>
            </a:pPr>
            <a:r>
              <a:rPr lang="de-DE" sz="1600" dirty="0"/>
              <a:t>Basierend auf mathematischer Notation (Lambda-Kalkül)</a:t>
            </a:r>
          </a:p>
          <a:p>
            <a:pPr marL="342900" indent="-342900" rtl="0">
              <a:buFontTx/>
              <a:buChar char="-"/>
            </a:pPr>
            <a:r>
              <a:rPr lang="de-DE" sz="1600" dirty="0"/>
              <a:t>Funktionen, Argumente, Musterabgleich, Rekursion</a:t>
            </a:r>
          </a:p>
          <a:p>
            <a:pPr marL="342900" indent="-342900" rtl="0">
              <a:buFontTx/>
              <a:buChar char="-"/>
            </a:pPr>
            <a:r>
              <a:rPr lang="de-DE" sz="1600" dirty="0"/>
              <a:t>Ausdrucksorientierte Auswertung</a:t>
            </a:r>
          </a:p>
          <a:p>
            <a:pPr marL="342900" indent="-342900" rtl="0">
              <a:buFontTx/>
              <a:buChar char="-"/>
            </a:pPr>
            <a:r>
              <a:rPr lang="de-DE" sz="1600" dirty="0"/>
              <a:t>Klar, präzise und lesbar</a:t>
            </a:r>
          </a:p>
          <a:p>
            <a:pPr marL="342900" indent="-342900" rtl="0">
              <a:buFontTx/>
              <a:buChar char="-"/>
            </a:pPr>
            <a:r>
              <a:rPr lang="de-DE" sz="1600" dirty="0"/>
              <a:t>Wichtig für Fehlerminimierung und Wartbarkeit</a:t>
            </a:r>
          </a:p>
        </p:txBody>
      </p:sp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21.07.2023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Puc-</a:t>
            </a:r>
            <a:r>
              <a:rPr lang="de-DE" dirty="0" err="1"/>
              <a:t>highlighting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Semantik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342900" indent="-342900" rtl="0">
              <a:buFontTx/>
              <a:buChar char="-"/>
            </a:pPr>
            <a:r>
              <a:rPr lang="de-DE" dirty="0"/>
              <a:t>Bedeutung und Interpretation von Programmen</a:t>
            </a:r>
          </a:p>
          <a:p>
            <a:pPr marL="342900" indent="-342900" rtl="0">
              <a:buFontTx/>
              <a:buChar char="-"/>
            </a:pPr>
            <a:r>
              <a:rPr lang="de-DE" dirty="0"/>
              <a:t>Beschreibt, wie Programme funktionieren und was sie tun</a:t>
            </a:r>
          </a:p>
          <a:p>
            <a:pPr marL="342900" indent="-342900" rtl="0">
              <a:buFontTx/>
              <a:buChar char="-"/>
            </a:pPr>
            <a:r>
              <a:rPr lang="de-DE" dirty="0"/>
              <a:t>Definiert das Verhalten von Ausdrücken </a:t>
            </a:r>
            <a:r>
              <a:rPr lang="de-DE" sz="2000" dirty="0"/>
              <a:t>und </a:t>
            </a:r>
            <a:r>
              <a:rPr lang="de-DE" dirty="0"/>
              <a:t>Konstrukten</a:t>
            </a:r>
          </a:p>
          <a:p>
            <a:pPr marL="342900" indent="-342900" rtl="0">
              <a:buFontTx/>
              <a:buChar char="-"/>
            </a:pPr>
            <a:r>
              <a:rPr lang="de-DE" dirty="0"/>
              <a:t>Bezieht sich auf die Ausführung </a:t>
            </a:r>
            <a:r>
              <a:rPr lang="de-DE" sz="2000" dirty="0"/>
              <a:t>und</a:t>
            </a:r>
            <a:r>
              <a:rPr lang="de-DE" dirty="0"/>
              <a:t> Auswertung von Code</a:t>
            </a:r>
          </a:p>
          <a:p>
            <a:pPr marL="342900" indent="-342900" rtl="0">
              <a:buFontTx/>
              <a:buChar char="-"/>
            </a:pPr>
            <a:r>
              <a:rPr lang="de-DE" dirty="0"/>
              <a:t>Regelt den Effekt von Funktionen</a:t>
            </a:r>
            <a:r>
              <a:rPr lang="de-DE" sz="2000" dirty="0"/>
              <a:t> und </a:t>
            </a:r>
            <a:r>
              <a:rPr lang="de-DE" dirty="0"/>
              <a:t>Operationen auf Daten</a:t>
            </a:r>
          </a:p>
          <a:p>
            <a:pPr marL="342900" indent="-342900" rtl="0">
              <a:buFontTx/>
              <a:buChar char="-"/>
            </a:pPr>
            <a:r>
              <a:rPr lang="de-DE" dirty="0"/>
              <a:t>Umfasst Typsysteme </a:t>
            </a:r>
            <a:r>
              <a:rPr lang="de-DE" sz="2000" dirty="0"/>
              <a:t>und</a:t>
            </a:r>
            <a:r>
              <a:rPr lang="de-DE" dirty="0"/>
              <a:t> Regeln für Fehlerbehandlung</a:t>
            </a:r>
          </a:p>
          <a:p>
            <a:pPr marL="342900" indent="-342900" rtl="0">
              <a:buFontTx/>
              <a:buChar char="-"/>
            </a:pPr>
            <a:r>
              <a:rPr lang="de-DE" dirty="0"/>
              <a:t>Konsistente und vorhersagbare Programmausführung</a:t>
            </a:r>
          </a:p>
        </p:txBody>
      </p:sp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21.07.2023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Puc-</a:t>
            </a:r>
            <a:r>
              <a:rPr lang="de-DE" dirty="0" err="1"/>
              <a:t>highlighting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VS-Code Extension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62314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9C0E2-126E-98BE-69AE-42F90B4F0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8F0949-1676-0890-E4C0-E08CB74B1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Spezifisches</a:t>
            </a:r>
          </a:p>
        </p:txBody>
      </p:sp>
    </p:spTree>
    <p:extLst>
      <p:ext uri="{BB962C8B-B14F-4D97-AF65-F5344CB8AC3E}">
        <p14:creationId xmlns:p14="http://schemas.microsoft.com/office/powerpoint/2010/main" val="2376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A8246-9F72-0125-9214-7ACC8084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08802F-7735-E0CF-ED74-53D7EE3FB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Showcase der Funktionsweise</a:t>
            </a:r>
          </a:p>
        </p:txBody>
      </p:sp>
    </p:spTree>
    <p:extLst>
      <p:ext uri="{BB962C8B-B14F-4D97-AF65-F5344CB8AC3E}">
        <p14:creationId xmlns:p14="http://schemas.microsoft.com/office/powerpoint/2010/main" val="770615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{1562D100-471D-42DB-9243-4338AED46F5C}tf89338750_win32</Template>
  <TotalTime>0</TotalTime>
  <Words>316</Words>
  <Application>Microsoft Office PowerPoint</Application>
  <PresentationFormat>Breitbild</PresentationFormat>
  <Paragraphs>74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PuC Highlighting (vs-code extension)</vt:lpstr>
      <vt:lpstr>Agenda</vt:lpstr>
      <vt:lpstr>Syntax und Semantik</vt:lpstr>
      <vt:lpstr>Syntax</vt:lpstr>
      <vt:lpstr>Semantik</vt:lpstr>
      <vt:lpstr>VS-Code Extension</vt:lpstr>
      <vt:lpstr>Vorgehen</vt:lpstr>
      <vt:lpstr>Umsetzung</vt:lpstr>
      <vt:lpstr>Vorstellung</vt:lpstr>
      <vt:lpstr>Ausblick</vt:lpstr>
      <vt:lpstr>Ausblick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Highlighting (vs-code extension)</dc:title>
  <dc:creator>Fabian Cedric Jülich (fjuelich)</dc:creator>
  <cp:lastModifiedBy>Fabian Cedric Jülich (fjuelich)</cp:lastModifiedBy>
  <cp:revision>1</cp:revision>
  <dcterms:created xsi:type="dcterms:W3CDTF">2023-07-16T10:36:10Z</dcterms:created>
  <dcterms:modified xsi:type="dcterms:W3CDTF">2023-07-16T13:12:03Z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