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4" Target="ppt/presentation.xml" Type="http://schemas.openxmlformats.org/officeDocument/2006/relationships/officeDocument"/><Relationship Id="rId3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1" Target="docProps/thumbnail.jpeg" Type="http://schemas.openxmlformats.org/package/2006/relationships/metadata/thumbnai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59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12192000" cy="6858000"/>
  <p:notesSz cx="6797675" cy="987425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autoAdjust="0" sz="14995"/>
    <p:restoredTop sz="94660"/>
  </p:normalViewPr>
  <p:slideViewPr>
    <p:cSldViewPr snapToGrid="0">
      <p:cViewPr varScale="1">
        <p:scale>
          <a:sx d="100" n="66"/>
          <a:sy d="100" n="66"/>
        </p:scale>
        <p:origin x="102" y="390"/>
      </p:cViewPr>
      <p:guideLst>
        <p:guide orient="horz" pos="2160"/>
        <p:guide pos="3840"/>
      </p:guideLst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 standalone="yes"?><Relationships xmlns="http://schemas.openxmlformats.org/package/2006/relationships"><Relationship Id="rId39" Target="slides/slide34.xml" Type="http://schemas.openxmlformats.org/officeDocument/2006/relationships/slide"/><Relationship Id="rId38" Target="slides/slide33.xml" Type="http://schemas.openxmlformats.org/officeDocument/2006/relationships/slide"/><Relationship Id="rId37" Target="slides/slide32.xml" Type="http://schemas.openxmlformats.org/officeDocument/2006/relationships/slide"/><Relationship Id="rId36" Target="slides/slide31.xml" Type="http://schemas.openxmlformats.org/officeDocument/2006/relationships/slide"/><Relationship Id="rId35" Target="slides/slide30.xml" Type="http://schemas.openxmlformats.org/officeDocument/2006/relationships/slide"/><Relationship Id="rId34" Target="slides/slide29.xml" Type="http://schemas.openxmlformats.org/officeDocument/2006/relationships/slide"/><Relationship Id="rId33" Target="slides/slide28.xml" Type="http://schemas.openxmlformats.org/officeDocument/2006/relationships/slide"/><Relationship Id="rId32" Target="slides/slide27.xml" Type="http://schemas.openxmlformats.org/officeDocument/2006/relationships/slide"/><Relationship Id="rId31" Target="slides/slide26.xml" Type="http://schemas.openxmlformats.org/officeDocument/2006/relationships/slide"/><Relationship Id="rId30" Target="slides/slide25.xml" Type="http://schemas.openxmlformats.org/officeDocument/2006/relationships/slide"/><Relationship Id="rId27" Target="slides/slide22.xml" Type="http://schemas.openxmlformats.org/officeDocument/2006/relationships/slide"/><Relationship Id="rId26" Target="slides/slide21.xml" Type="http://schemas.openxmlformats.org/officeDocument/2006/relationships/slide"/><Relationship Id="rId25" Target="slides/slide20.xml" Type="http://schemas.openxmlformats.org/officeDocument/2006/relationships/slide"/><Relationship Id="rId24" Target="slides/slide19.xml" Type="http://schemas.openxmlformats.org/officeDocument/2006/relationships/slide"/><Relationship Id="rId21" Target="slides/slide16.xml" Type="http://schemas.openxmlformats.org/officeDocument/2006/relationships/slide"/><Relationship Id="rId19" Target="slides/slide14.xml" Type="http://schemas.openxmlformats.org/officeDocument/2006/relationships/slide"/><Relationship Id="rId20" Target="slides/slide15.xml" Type="http://schemas.openxmlformats.org/officeDocument/2006/relationships/slide"/><Relationship Id="rId18" Target="slides/slide13.xml" Type="http://schemas.openxmlformats.org/officeDocument/2006/relationships/slide"/><Relationship Id="rId17" Target="slides/slide12.xml" Type="http://schemas.openxmlformats.org/officeDocument/2006/relationships/slide"/><Relationship Id="rId16" Target="slides/slide11.xml" Type="http://schemas.openxmlformats.org/officeDocument/2006/relationships/slide"/><Relationship Id="rId15" Target="slides/slide10.xml" Type="http://schemas.openxmlformats.org/officeDocument/2006/relationships/slide"/><Relationship Id="rId14" Target="slides/slide9.xml" Type="http://schemas.openxmlformats.org/officeDocument/2006/relationships/slide"/><Relationship Id="rId13" Target="slides/slide8.xml" Type="http://schemas.openxmlformats.org/officeDocument/2006/relationships/slide"/><Relationship Id="rId43" Target="slides/slide38.xml" Type="http://schemas.openxmlformats.org/officeDocument/2006/relationships/slide"/><Relationship Id="rId12" Target="slides/slide7.xml" Type="http://schemas.openxmlformats.org/officeDocument/2006/relationships/slide"/><Relationship Id="rId42" Target="slides/slide37.xml" Type="http://schemas.openxmlformats.org/officeDocument/2006/relationships/slide"/><Relationship Id="rId11" Target="slides/slide6.xml" Type="http://schemas.openxmlformats.org/officeDocument/2006/relationships/slide"/><Relationship Id="rId41" Target="slides/slide36.xml" Type="http://schemas.openxmlformats.org/officeDocument/2006/relationships/slide"/><Relationship Id="rId10" Target="slides/slide5.xml" Type="http://schemas.openxmlformats.org/officeDocument/2006/relationships/slide"/><Relationship Id="rId9" Target="slides/slide4.xml" Type="http://schemas.openxmlformats.org/officeDocument/2006/relationships/slide"/><Relationship Id="rId40" Target="slides/slide35.xml" Type="http://schemas.openxmlformats.org/officeDocument/2006/relationships/slide"/><Relationship Id="rId8" Target="slides/slide3.xml" Type="http://schemas.openxmlformats.org/officeDocument/2006/relationships/slide"/><Relationship Id="rId7" Target="slides/slide2.xml" Type="http://schemas.openxmlformats.org/officeDocument/2006/relationships/slide"/><Relationship Id="rId6" Target="slides/slide1.xml" Type="http://schemas.openxmlformats.org/officeDocument/2006/relationships/slide"/><Relationship Id="rId5" Target="slideMasters/slideMaster1.xml" Type="http://schemas.openxmlformats.org/officeDocument/2006/relationships/slideMaster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3" Target="slides/slide18.xml" Type="http://schemas.openxmlformats.org/officeDocument/2006/relationships/slide"/><Relationship Id="rId29" Target="slides/slide24.xml" Type="http://schemas.openxmlformats.org/officeDocument/2006/relationships/slide"/><Relationship Id="rId2" Target="viewProps.xml" Type="http://schemas.openxmlformats.org/officeDocument/2006/relationships/viewProps"/><Relationship Id="rId22" Target="slides/slide17.xml" Type="http://schemas.openxmlformats.org/officeDocument/2006/relationships/slide"/><Relationship Id="rId28" Target="slides/slide23.xml" Type="http://schemas.openxmlformats.org/officeDocument/2006/relationships/slide"/><Relationship Id="rId1" Target="theme/theme1.xml" Type="http://schemas.openxmlformats.org/officeDocument/2006/relationships/theme"/></Relationship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2" Target="../media/image1.jp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 numCol="1">
            <a:normAutofit/>
          </a:bodyPr>
          <a:lstStyle>
            <a:lvl1pPr algn="l">
              <a:lnSpc>
                <a:spcPct val="85000"/>
              </a:lnSpc>
              <a:defRPr baseline="0" spc="-50" sz="8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altLang="zh-TW" lang="zh-TW" smtClean="0"/>
              <a:t>按一下以編輯母片標題樣式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 lIns="91440" numCol="1" rIns="91440">
            <a:normAutofit/>
          </a:bodyPr>
          <a:lstStyle>
            <a:lvl1pPr algn="l" indent="0" marL="0">
              <a:buNone/>
              <a:defRPr baseline="0" cap="all" spc="200" sz="2400">
                <a:solidFill>
                  <a:schemeClr val="tx2"/>
                </a:solidFill>
                <a:latin typeface="+mj-lt"/>
              </a:defRPr>
            </a:lvl1pPr>
            <a:lvl2pPr algn="ctr" indent="0" marL="457200">
              <a:buNone/>
              <a:defRPr sz="2400"/>
            </a:lvl2pPr>
            <a:lvl3pPr algn="ctr" indent="0" marL="914400">
              <a:buNone/>
              <a:defRPr sz="2400"/>
            </a:lvl3pPr>
            <a:lvl4pPr algn="ctr" indent="0" marL="1371600">
              <a:buNone/>
              <a:defRPr sz="2000"/>
            </a:lvl4pPr>
            <a:lvl5pPr algn="ctr" indent="0" marL="1828800">
              <a:buNone/>
              <a:defRPr sz="2000"/>
            </a:lvl5pPr>
            <a:lvl6pPr algn="ctr" indent="0" marL="2286000">
              <a:buNone/>
              <a:defRPr sz="2000"/>
            </a:lvl6pPr>
            <a:lvl7pPr algn="ctr" indent="0" marL="2743200">
              <a:buNone/>
              <a:defRPr sz="2000"/>
            </a:lvl7pPr>
            <a:lvl8pPr algn="ctr" indent="0" marL="3200400">
              <a:buNone/>
              <a:defRPr sz="2000"/>
            </a:lvl8pPr>
            <a:lvl9pPr algn="ctr" indent="0" marL="3657600">
              <a:buNone/>
              <a:defRPr sz="2000"/>
            </a:lvl9pPr>
          </a:lstStyle>
          <a:p>
            <a:r>
              <a:rPr altLang="zh-TW" lang="zh-TW" smtClean="0"/>
              <a:t>按一下以編輯母片副標題樣式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8A87A34-81AB-432B-8DAE-1953F412C126}" type="datetimeFigureOut">
              <a:rPr lang="en-US" smtClean="0"/>
              <a:pPr/>
              <a:t>12/5/2017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D22F896-40B5-4ADD-8801-0D06FADFA095}" type="slidenum">
              <a:rPr lang="en-US" smtClean="0"/>
              <a:pPr/>
              <a:t>‹#›</a:t>
            </a:fld>
            <a:endParaRPr dirty="0"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60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lang="zh-TW" smtClean="0"/>
              <a:t>按一下以編輯母片標題樣式</a:t>
            </a:r>
            <a:endParaRPr dirty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bIns="0" lIns="45720" numCol="1" rIns="45720" tIns="0" vert="eaVert"/>
          <a:lstStyle/>
          <a:p>
            <a:pPr lvl="0"/>
            <a:r>
              <a:rPr altLang="zh-TW" lang="zh-TW" smtClean="0"/>
              <a:t>編輯母片文字樣式</a:t>
            </a:r>
          </a:p>
          <a:p>
            <a:pPr lvl="1"/>
            <a:r>
              <a:rPr altLang="zh-TW" lang="zh-TW" smtClean="0"/>
              <a:t>第二層</a:t>
            </a:r>
          </a:p>
          <a:p>
            <a:pPr lvl="2"/>
            <a:r>
              <a:rPr altLang="zh-TW" lang="zh-TW" smtClean="0"/>
              <a:t>第三層</a:t>
            </a:r>
          </a:p>
          <a:p>
            <a:pPr lvl="3"/>
            <a:r>
              <a:rPr altLang="zh-TW" lang="zh-TW" smtClean="0"/>
              <a:t>第四層</a:t>
            </a:r>
          </a:p>
          <a:p>
            <a:pPr lvl="4"/>
            <a:r>
              <a:rPr altLang="zh-TW" lang="zh-TW" smtClean="0"/>
              <a:t>第五層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8A87A34-81AB-432B-8DAE-1953F412C126}" type="datetimeFigureOut">
              <a:rPr lang="en-US" smtClean="0"/>
              <a:pPr/>
              <a:t>12/5/2017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D22F896-40B5-4ADD-8801-0D06FADFA095}" type="slidenum">
              <a:rPr lang="en-US" smtClean="0"/>
              <a:pPr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422467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8724900" y="414778"/>
            <a:ext cx="2628900" cy="5757421"/>
          </a:xfrm>
        </p:spPr>
        <p:txBody>
          <a:bodyPr numCol="1" vert="eaVert"/>
          <a:lstStyle/>
          <a:p>
            <a:r>
              <a:rPr altLang="zh-TW" lang="zh-TW" smtClean="0"/>
              <a:t>按一下以編輯母片標題樣式</a:t>
            </a:r>
            <a:endParaRPr dirty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838200" y="414778"/>
            <a:ext cx="7734300" cy="5757422"/>
          </a:xfrm>
        </p:spPr>
        <p:txBody>
          <a:bodyPr bIns="0" lIns="45720" numCol="1" rIns="45720" tIns="0" vert="eaVert"/>
          <a:lstStyle/>
          <a:p>
            <a:pPr lvl="0"/>
            <a:r>
              <a:rPr altLang="zh-TW" lang="zh-TW" smtClean="0"/>
              <a:t>編輯母片文字樣式</a:t>
            </a:r>
          </a:p>
          <a:p>
            <a:pPr lvl="1"/>
            <a:r>
              <a:rPr altLang="zh-TW" lang="zh-TW" smtClean="0"/>
              <a:t>第二層</a:t>
            </a:r>
          </a:p>
          <a:p>
            <a:pPr lvl="2"/>
            <a:r>
              <a:rPr altLang="zh-TW" lang="zh-TW" smtClean="0"/>
              <a:t>第三層</a:t>
            </a:r>
          </a:p>
          <a:p>
            <a:pPr lvl="3"/>
            <a:r>
              <a:rPr altLang="zh-TW" lang="zh-TW" smtClean="0"/>
              <a:t>第四層</a:t>
            </a:r>
          </a:p>
          <a:p>
            <a:pPr lvl="4"/>
            <a:r>
              <a:rPr altLang="zh-TW" lang="zh-TW" smtClean="0"/>
              <a:t>第五層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8A87A34-81AB-432B-8DAE-1953F412C126}" type="datetimeFigureOut">
              <a:rPr lang="en-US" smtClean="0"/>
              <a:pPr/>
              <a:t>12/5/2017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D22F896-40B5-4ADD-8801-0D06FADFA095}" type="slidenum">
              <a:rPr lang="en-US" smtClean="0"/>
              <a:pPr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250234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 marL="0">
              <a:defRPr/>
            </a:lvl1pPr>
          </a:lstStyle>
          <a:p>
            <a:r>
              <a:rPr altLang="zh-TW" lang="zh-TW" smtClean="0"/>
              <a:t>按一下以編輯母片標題樣式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altLang="zh-TW" lang="zh-TW" smtClean="0"/>
              <a:t>編輯母片文字樣式</a:t>
            </a:r>
          </a:p>
          <a:p>
            <a:pPr lvl="1"/>
            <a:r>
              <a:rPr altLang="zh-TW" lang="zh-TW" smtClean="0"/>
              <a:t>第二層</a:t>
            </a:r>
          </a:p>
          <a:p>
            <a:pPr lvl="2"/>
            <a:r>
              <a:rPr altLang="zh-TW" lang="zh-TW" smtClean="0"/>
              <a:t>第三層</a:t>
            </a:r>
          </a:p>
          <a:p>
            <a:pPr lvl="3"/>
            <a:r>
              <a:rPr altLang="zh-TW" lang="zh-TW" smtClean="0"/>
              <a:t>第四層</a:t>
            </a:r>
          </a:p>
          <a:p>
            <a:pPr lvl="4"/>
            <a:r>
              <a:rPr altLang="zh-TW" lang="zh-TW" smtClean="0"/>
              <a:t>第五層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8A87A34-81AB-432B-8DAE-1953F412C126}" type="datetimeFigureOut">
              <a:rPr lang="en-US" smtClean="0"/>
              <a:pPr/>
              <a:t>12/5/2017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D22F896-40B5-4ADD-8801-0D06FADFA095}" type="slidenum">
              <a:rPr lang="en-US" smtClean="0"/>
              <a:pPr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421727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 numCol="1">
            <a:normAutofit/>
          </a:bodyPr>
          <a:lstStyle>
            <a:lvl1pPr>
              <a:lnSpc>
                <a:spcPct val="85000"/>
              </a:lnSpc>
              <a:defRPr b="0" sz="8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altLang="zh-TW" lang="zh-TW" smtClean="0"/>
              <a:t>按一下以編輯母片標題樣式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4453128"/>
            <a:ext cx="10058400" cy="1143000"/>
          </a:xfrm>
        </p:spPr>
        <p:txBody>
          <a:bodyPr anchor="t" anchorCtr="0" lIns="91440" numCol="1" rIns="91440">
            <a:normAutofit/>
          </a:bodyPr>
          <a:lstStyle>
            <a:lvl1pPr indent="0" marL="0">
              <a:buNone/>
              <a:defRPr baseline="0" cap="all" spc="200" sz="2400">
                <a:solidFill>
                  <a:schemeClr val="tx2"/>
                </a:solidFill>
                <a:latin typeface="+mj-lt"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TW" lang="zh-TW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8A87A34-81AB-432B-8DAE-1953F412C126}" type="datetimeFigureOut">
              <a:rPr lang="en-US" smtClean="0"/>
              <a:pPr/>
              <a:t>12/5/2017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D22F896-40B5-4ADD-8801-0D06FADFA095}" type="slidenum">
              <a:rPr lang="en-US" smtClean="0"/>
              <a:pPr/>
              <a:t>‹#›</a:t>
            </a:fld>
            <a:endParaRPr dirty="0"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60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numCol="1"/>
          <a:lstStyle/>
          <a:p>
            <a:r>
              <a:rPr altLang="zh-TW" lang="zh-TW" smtClean="0"/>
              <a:t>按一下以編輯母片標題樣式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1097279" y="1845734"/>
            <a:ext cx="4937760" cy="4023360"/>
          </a:xfrm>
        </p:spPr>
        <p:txBody>
          <a:bodyPr numCol="1"/>
          <a:lstStyle/>
          <a:p>
            <a:pPr lvl="0"/>
            <a:r>
              <a:rPr altLang="zh-TW" lang="zh-TW" smtClean="0"/>
              <a:t>編輯母片文字樣式</a:t>
            </a:r>
          </a:p>
          <a:p>
            <a:pPr lvl="1"/>
            <a:r>
              <a:rPr altLang="zh-TW" lang="zh-TW" smtClean="0"/>
              <a:t>第二層</a:t>
            </a:r>
          </a:p>
          <a:p>
            <a:pPr lvl="2"/>
            <a:r>
              <a:rPr altLang="zh-TW" lang="zh-TW" smtClean="0"/>
              <a:t>第三層</a:t>
            </a:r>
          </a:p>
          <a:p>
            <a:pPr lvl="3"/>
            <a:r>
              <a:rPr altLang="zh-TW" lang="zh-TW" smtClean="0"/>
              <a:t>第四層</a:t>
            </a:r>
          </a:p>
          <a:p>
            <a:pPr lvl="4"/>
            <a:r>
              <a:rPr altLang="zh-TW" lang="zh-TW" smtClean="0"/>
              <a:t>第五層</a:t>
            </a:r>
            <a:endParaRPr dirty="0"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6217920" y="1845735"/>
            <a:ext cx="4937760" cy="4023360"/>
          </a:xfrm>
        </p:spPr>
        <p:txBody>
          <a:bodyPr numCol="1"/>
          <a:lstStyle/>
          <a:p>
            <a:pPr lvl="0"/>
            <a:r>
              <a:rPr altLang="zh-TW" lang="zh-TW" smtClean="0"/>
              <a:t>編輯母片文字樣式</a:t>
            </a:r>
          </a:p>
          <a:p>
            <a:pPr lvl="1"/>
            <a:r>
              <a:rPr altLang="zh-TW" lang="zh-TW" smtClean="0"/>
              <a:t>第二層</a:t>
            </a:r>
          </a:p>
          <a:p>
            <a:pPr lvl="2"/>
            <a:r>
              <a:rPr altLang="zh-TW" lang="zh-TW" smtClean="0"/>
              <a:t>第三層</a:t>
            </a:r>
          </a:p>
          <a:p>
            <a:pPr lvl="3"/>
            <a:r>
              <a:rPr altLang="zh-TW" lang="zh-TW" smtClean="0"/>
              <a:t>第四層</a:t>
            </a:r>
          </a:p>
          <a:p>
            <a:pPr lvl="4"/>
            <a:r>
              <a:rPr altLang="zh-TW" lang="zh-TW" smtClean="0"/>
              <a:t>第五層</a:t>
            </a:r>
            <a:endParaRPr dirty="0"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8A87A34-81AB-432B-8DAE-1953F412C126}" type="datetimeFigureOut">
              <a:rPr lang="en-US" smtClean="0"/>
              <a:pPr/>
              <a:t>12/5/2017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D22F896-40B5-4ADD-8801-0D06FADFA095}" type="slidenum">
              <a:rPr lang="en-US" smtClean="0"/>
              <a:pPr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210286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numCol="1"/>
          <a:lstStyle/>
          <a:p>
            <a:r>
              <a:rPr altLang="zh-TW" lang="zh-TW" smtClean="0"/>
              <a:t>按一下以編輯母片標題樣式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6052"/>
            <a:ext cx="4937760" cy="736282"/>
          </a:xfrm>
        </p:spPr>
        <p:txBody>
          <a:bodyPr anchor="ctr" lIns="91440" numCol="1" rIns="91440">
            <a:normAutofit/>
          </a:bodyPr>
          <a:lstStyle>
            <a:lvl1pPr indent="0" marL="0">
              <a:buNone/>
              <a:defRPr b="0" baseline="0" cap="all" sz="2000">
                <a:solidFill>
                  <a:schemeClr val="tx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TW" lang="zh-TW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1097280" y="2582334"/>
            <a:ext cx="4937760" cy="3378200"/>
          </a:xfrm>
        </p:spPr>
        <p:txBody>
          <a:bodyPr numCol="1"/>
          <a:lstStyle/>
          <a:p>
            <a:pPr lvl="0"/>
            <a:r>
              <a:rPr altLang="zh-TW" lang="zh-TW" smtClean="0"/>
              <a:t>編輯母片文字樣式</a:t>
            </a:r>
          </a:p>
          <a:p>
            <a:pPr lvl="1"/>
            <a:r>
              <a:rPr altLang="zh-TW" lang="zh-TW" smtClean="0"/>
              <a:t>第二層</a:t>
            </a:r>
          </a:p>
          <a:p>
            <a:pPr lvl="2"/>
            <a:r>
              <a:rPr altLang="zh-TW" lang="zh-TW" smtClean="0"/>
              <a:t>第三層</a:t>
            </a:r>
          </a:p>
          <a:p>
            <a:pPr lvl="3"/>
            <a:r>
              <a:rPr altLang="zh-TW" lang="zh-TW" smtClean="0"/>
              <a:t>第四層</a:t>
            </a:r>
          </a:p>
          <a:p>
            <a:pPr lvl="4"/>
            <a:r>
              <a:rPr altLang="zh-TW" lang="zh-TW" smtClean="0"/>
              <a:t>第五層</a:t>
            </a:r>
            <a:endParaRPr dirty="0"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6217920" y="1846052"/>
            <a:ext cx="4937760" cy="736282"/>
          </a:xfrm>
        </p:spPr>
        <p:txBody>
          <a:bodyPr anchor="ctr" lIns="91440" numCol="1" rIns="91440">
            <a:normAutofit/>
          </a:bodyPr>
          <a:lstStyle>
            <a:lvl1pPr indent="0" marL="0">
              <a:buNone/>
              <a:defRPr b="0" baseline="0" cap="all" sz="2000">
                <a:solidFill>
                  <a:schemeClr val="tx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TW" lang="zh-TW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6217920" y="2582334"/>
            <a:ext cx="4937760" cy="3378200"/>
          </a:xfrm>
        </p:spPr>
        <p:txBody>
          <a:bodyPr numCol="1"/>
          <a:lstStyle/>
          <a:p>
            <a:pPr lvl="0"/>
            <a:r>
              <a:rPr altLang="zh-TW" lang="zh-TW" smtClean="0"/>
              <a:t>編輯母片文字樣式</a:t>
            </a:r>
          </a:p>
          <a:p>
            <a:pPr lvl="1"/>
            <a:r>
              <a:rPr altLang="zh-TW" lang="zh-TW" smtClean="0"/>
              <a:t>第二層</a:t>
            </a:r>
          </a:p>
          <a:p>
            <a:pPr lvl="2"/>
            <a:r>
              <a:rPr altLang="zh-TW" lang="zh-TW" smtClean="0"/>
              <a:t>第三層</a:t>
            </a:r>
          </a:p>
          <a:p>
            <a:pPr lvl="3"/>
            <a:r>
              <a:rPr altLang="zh-TW" lang="zh-TW" smtClean="0"/>
              <a:t>第四層</a:t>
            </a:r>
          </a:p>
          <a:p>
            <a:pPr lvl="4"/>
            <a:r>
              <a:rPr altLang="zh-TW" lang="zh-TW" smtClean="0"/>
              <a:t>第五層</a:t>
            </a:r>
            <a:endParaRPr dirty="0"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8A87A34-81AB-432B-8DAE-1953F412C126}" type="datetimeFigureOut">
              <a:rPr lang="en-US" smtClean="0"/>
              <a:pPr/>
              <a:t>12/5/2017</a:t>
            </a:fld>
            <a:endParaRPr dirty="0"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D22F896-40B5-4ADD-8801-0D06FADFA095}" type="slidenum">
              <a:rPr lang="en-US" smtClean="0"/>
              <a:pPr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284592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lang="zh-TW" smtClean="0"/>
              <a:t>按一下以編輯母片標題樣式</a:t>
            </a:r>
            <a:endParaRPr dirty="0"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8A87A34-81AB-432B-8DAE-1953F412C126}" type="datetimeFigureOut">
              <a:rPr lang="en-US" smtClean="0"/>
              <a:pPr/>
              <a:t>12/5/2017</a:t>
            </a:fld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D22F896-40B5-4ADD-8801-0D06FADFA095}" type="slidenum">
              <a:rPr lang="en-US" smtClean="0"/>
              <a:pPr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75850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8A87A34-81AB-432B-8DAE-1953F412C126}" type="datetimeFigureOut">
              <a:rPr lang="en-US" smtClean="0"/>
              <a:pPr/>
              <a:t>12/5/2017</a:t>
            </a:fld>
            <a:endParaRPr dirty="0"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D22F896-40B5-4ADD-8801-0D06FADFA095}" type="slidenum">
              <a:rPr lang="en-US" smtClean="0"/>
              <a:pPr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267979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 numCol="1">
            <a:normAutofit/>
          </a:bodyPr>
          <a:lstStyle>
            <a:lvl1pPr>
              <a:defRPr b="0" sz="3600">
                <a:solidFill>
                  <a:srgbClr val="FFFFFF"/>
                </a:solidFill>
              </a:defRPr>
            </a:lvl1pPr>
          </a:lstStyle>
          <a:p>
            <a:r>
              <a:rPr altLang="zh-TW" lang="zh-TW" smtClean="0"/>
              <a:t>按一下以編輯母片標題樣式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 numCol="1"/>
          <a:lstStyle/>
          <a:p>
            <a:pPr lvl="0"/>
            <a:r>
              <a:rPr altLang="zh-TW" lang="zh-TW" smtClean="0"/>
              <a:t>編輯母片文字樣式</a:t>
            </a:r>
          </a:p>
          <a:p>
            <a:pPr lvl="1"/>
            <a:r>
              <a:rPr altLang="zh-TW" lang="zh-TW" smtClean="0"/>
              <a:t>第二層</a:t>
            </a:r>
          </a:p>
          <a:p>
            <a:pPr lvl="2"/>
            <a:r>
              <a:rPr altLang="zh-TW" lang="zh-TW" smtClean="0"/>
              <a:t>第三層</a:t>
            </a:r>
          </a:p>
          <a:p>
            <a:pPr lvl="3"/>
            <a:r>
              <a:rPr altLang="zh-TW" lang="zh-TW" smtClean="0"/>
              <a:t>第四層</a:t>
            </a:r>
          </a:p>
          <a:p>
            <a:pPr lvl="4"/>
            <a:r>
              <a:rPr altLang="zh-TW" lang="zh-TW" smtClean="0"/>
              <a:t>第五層</a:t>
            </a:r>
            <a:endParaRPr dirty="0"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2926080"/>
            <a:ext cx="3200400" cy="3379124"/>
          </a:xfrm>
        </p:spPr>
        <p:txBody>
          <a:bodyPr lIns="91440" numCol="1" rIns="91440">
            <a:normAutofit/>
          </a:bodyPr>
          <a:lstStyle>
            <a:lvl1pPr indent="0" marL="0">
              <a:buNone/>
              <a:defRPr sz="1500">
                <a:solidFill>
                  <a:srgbClr val="FFFFFF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zh-TW" lang="zh-TW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>
          <a:xfrm>
            <a:off x="465512" y="6459785"/>
            <a:ext cx="2618510" cy="365125"/>
          </a:xfrm>
        </p:spPr>
        <p:txBody>
          <a:bodyPr numCol="1"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12/5/2017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>
          <a:xfrm>
            <a:off x="4800600" y="6459785"/>
            <a:ext cx="4648200" cy="365125"/>
          </a:xfrm>
        </p:spPr>
        <p:txBody>
          <a:bodyPr numCol="1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166935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anchor="b" bIns="0" lIns="91440" numCol="1" rIns="91440" tIns="0">
            <a:noAutofit/>
          </a:bodyPr>
          <a:lstStyle>
            <a:lvl1pPr>
              <a:defRPr b="0" sz="3600">
                <a:solidFill>
                  <a:srgbClr val="FFFFFF"/>
                </a:solidFill>
              </a:defRPr>
            </a:lvl1pPr>
          </a:lstStyle>
          <a:p>
            <a:r>
              <a:rPr altLang="zh-TW" lang="zh-TW" smtClean="0"/>
              <a:t>按一下以編輯母片標題樣式</a:t>
            </a:r>
            <a:endParaRPr dirty="0"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idx="1" type="pic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anchor="t" lIns="457200" numCol="1" tIns="457200"/>
          <a:lstStyle>
            <a:lvl1pPr indent="0" marL="0">
              <a:buNone/>
              <a:defRPr sz="3200">
                <a:solidFill>
                  <a:schemeClr val="bg1"/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TW" lang="zh-TW" smtClean="0"/>
              <a:t>按一下圖示以新增圖片</a:t>
            </a:r>
            <a:endParaRPr dirty="0"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097280" y="5907023"/>
            <a:ext cx="10113264" cy="594360"/>
          </a:xfrm>
        </p:spPr>
        <p:txBody>
          <a:bodyPr bIns="0" lIns="91440" numCol="1" rIns="91440" tIns="0">
            <a:normAutofit/>
          </a:bodyPr>
          <a:lstStyle>
            <a:lvl1pPr indent="0" marL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zh-TW" lang="zh-TW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8A87A34-81AB-432B-8DAE-1953F412C126}" type="datetimeFigureOut">
              <a:rPr lang="en-US" smtClean="0"/>
              <a:pPr/>
              <a:t>12/5/2017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6D22F896-40B5-4ADD-8801-0D06FADFA095}" type="slidenum">
              <a:rPr lang="en-US" smtClean="0"/>
              <a:pPr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1586605534"/>
      </p:ext>
    </p:extLst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numCol="1" rIns="91440" rtlCol="0" tIns="45720" vert="horz">
            <a:normAutofit/>
          </a:bodyPr>
          <a:lstStyle/>
          <a:p>
            <a:r>
              <a:rPr altLang="zh-TW" lang="zh-TW" smtClean="0"/>
              <a:t>按一下以編輯母片標題樣式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numCol="1" rIns="0" rtlCol="0" tIns="45720" vert="horz">
            <a:normAutofit/>
          </a:bodyPr>
          <a:lstStyle/>
          <a:p>
            <a:pPr lvl="0"/>
            <a:r>
              <a:rPr altLang="zh-TW" lang="zh-TW" smtClean="0"/>
              <a:t>編輯母片文字樣式</a:t>
            </a:r>
          </a:p>
          <a:p>
            <a:pPr lvl="1"/>
            <a:r>
              <a:rPr altLang="zh-TW" lang="zh-TW" smtClean="0"/>
              <a:t>第二層</a:t>
            </a:r>
          </a:p>
          <a:p>
            <a:pPr lvl="2"/>
            <a:r>
              <a:rPr altLang="zh-TW" lang="zh-TW" smtClean="0"/>
              <a:t>第三層</a:t>
            </a:r>
          </a:p>
          <a:p>
            <a:pPr lvl="3"/>
            <a:r>
              <a:rPr altLang="zh-TW" lang="zh-TW" smtClean="0"/>
              <a:t>第四層</a:t>
            </a:r>
          </a:p>
          <a:p>
            <a:pPr lvl="4"/>
            <a:r>
              <a:rPr altLang="zh-TW" lang="zh-TW" smtClean="0"/>
              <a:t>第五層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12/5/2017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ctr">
              <a:defRPr baseline="0" cap="all" sz="900">
                <a:solidFill>
                  <a:srgbClr val="FFFFFF"/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dirty="0"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667162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4" Target="../media/image6.png" Type="http://schemas.openxmlformats.org/officeDocument/2006/relationships/image"/><Relationship Id="rId3" Target="../media/image5.png" Type="http://schemas.openxmlformats.org/officeDocument/2006/relationships/image"/><Relationship Id="rId2" Target="../media/image4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4" Target="../media/image6.png" Type="http://schemas.openxmlformats.org/officeDocument/2006/relationships/image"/><Relationship Id="rId3" Target="../media/image5.png" Type="http://schemas.openxmlformats.org/officeDocument/2006/relationships/image"/><Relationship Id="rId2" Target="../media/image7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4" Target="../media/image6.png" Type="http://schemas.openxmlformats.org/officeDocument/2006/relationships/image"/><Relationship Id="rId3" Target="../media/image5.png" Type="http://schemas.openxmlformats.org/officeDocument/2006/relationships/image"/><Relationship Id="rId2" Target="../media/image8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4" Target="../media/image6.png" Type="http://schemas.openxmlformats.org/officeDocument/2006/relationships/image"/><Relationship Id="rId3" Target="../media/image5.png" Type="http://schemas.openxmlformats.org/officeDocument/2006/relationships/image"/><Relationship Id="rId2" Target="../media/image9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4" Target="../media/image6.png" Type="http://schemas.openxmlformats.org/officeDocument/2006/relationships/image"/><Relationship Id="rId3" Target="../media/image5.png" Type="http://schemas.openxmlformats.org/officeDocument/2006/relationships/image"/><Relationship Id="rId2" Target="../media/image10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4" Target="../media/image11.png" Type="http://schemas.openxmlformats.org/officeDocument/2006/relationships/image"/><Relationship Id="rId3" Target="../media/image6.png" Type="http://schemas.openxmlformats.org/officeDocument/2006/relationships/image"/><Relationship Id="rId2" Target="../media/image5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4" Target="../media/image6.png" Type="http://schemas.openxmlformats.org/officeDocument/2006/relationships/image"/><Relationship Id="rId3" Target="../media/image5.png" Type="http://schemas.openxmlformats.org/officeDocument/2006/relationships/image"/><Relationship Id="rId2" Target="../media/image1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4" Target="../media/image6.png" Type="http://schemas.openxmlformats.org/officeDocument/2006/relationships/image"/><Relationship Id="rId3" Target="../media/image5.png" Type="http://schemas.openxmlformats.org/officeDocument/2006/relationships/image"/><Relationship Id="rId2" Target="../media/image1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4" Target="../media/image14.png" Type="http://schemas.openxmlformats.org/officeDocument/2006/relationships/image"/><Relationship Id="rId3" Target="../media/image6.png" Type="http://schemas.openxmlformats.org/officeDocument/2006/relationships/image"/><Relationship Id="rId2" Target="../media/image5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2" Target="../media/image15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2" Target="../media/image16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2.xml.rels><?xml version="1.0" encoding="UTF-8" standalone="yes"?><Relationships xmlns="http://schemas.openxmlformats.org/package/2006/relationships"><Relationship Id="rId3" Target="../media/image18.png" Type="http://schemas.openxmlformats.org/officeDocument/2006/relationships/image"/><Relationship Id="rId2" Target="../media/image17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3.xml.rels><?xml version="1.0" encoding="UTF-8" standalone="yes"?><Relationships xmlns="http://schemas.openxmlformats.org/package/2006/relationships"><Relationship Id="rId2" Target="../media/image19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4.xml.rels><?xml version="1.0" encoding="UTF-8" standalone="yes"?><Relationships xmlns="http://schemas.openxmlformats.org/package/2006/relationships"><Relationship Id="rId3" Target="../media/image21.png" Type="http://schemas.openxmlformats.org/officeDocument/2006/relationships/image"/><Relationship Id="rId2" Target="../media/image20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5.xml.rels><?xml version="1.0" encoding="UTF-8" standalone="yes"?><Relationships xmlns="http://schemas.openxmlformats.org/package/2006/relationships"><Relationship Id="rId2" Target="../media/image2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6.xml.rels><?xml version="1.0" encoding="UTF-8" standalone="yes"?><Relationships xmlns="http://schemas.openxmlformats.org/package/2006/relationships"><Relationship Id="rId2" Target="../media/image2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7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8.xml.rels><?xml version="1.0" encoding="UTF-8" standalone="yes"?><Relationships xmlns="http://schemas.openxmlformats.org/package/2006/relationships"><Relationship Id="rId2" Target="../media/image24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9.xml.rels><?xml version="1.0" encoding="UTF-8" standalone="yes"?><Relationships xmlns="http://schemas.openxmlformats.org/package/2006/relationships"><Relationship Id="rId2" Target="../media/image25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0.xml.rels><?xml version="1.0" encoding="UTF-8" standalone="yes"?><Relationships xmlns="http://schemas.openxmlformats.org/package/2006/relationships"><Relationship Id="rId2" Target="../media/image26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1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3.xml.rels><?xml version="1.0" encoding="UTF-8" standalone="yes"?><Relationships xmlns="http://schemas.openxmlformats.org/package/2006/relationships"><Relationship Id="rId2" Target="../media/image260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4.xml.rels><?xml version="1.0" encoding="UTF-8" standalone="yes"?><Relationships xmlns="http://schemas.openxmlformats.org/package/2006/relationships"><Relationship Id="rId2" Target="../media/image27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5.xml.rels><?xml version="1.0" encoding="UTF-8" standalone="yes"?>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36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7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8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2" Target="../media/image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2" Target="../media/image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3480" y="758952"/>
            <a:ext cx="10624842" cy="3566160"/>
          </a:xfrm>
        </p:spPr>
        <p:txBody>
          <a:bodyPr numCol="1">
            <a:normAutofit/>
          </a:bodyPr>
          <a:lstStyle/>
          <a:p>
            <a:r>
              <a:rPr dirty="0" lang="en-US" smtClean="0" sz="6600"/>
              <a:t>Computer network HW2</a:t>
            </a:r>
            <a:r>
              <a:rPr dirty="0" lang="en-US" smtClean="0" sz="4800"/>
              <a:t/>
            </a:r>
            <a:br>
              <a:rPr dirty="0" lang="en-US" smtClean="0" sz="4800"/>
            </a:br>
            <a:r>
              <a:rPr dirty="0" lang="en-US" smtClean="0" sz="4800"/>
              <a:t>		</a:t>
            </a:r>
            <a:r>
              <a:rPr altLang="zh-TW" dirty="0" lang="zh-TW" smtClean="0" sz="4800"/>
              <a:t> </a:t>
            </a:r>
            <a:r>
              <a:rPr altLang="zh-TW" dirty="0" lang="en-US" smtClean="0" sz="4800"/>
              <a:t>-Retransmission + </a:t>
            </a:r>
            <a:r>
              <a:rPr dirty="0" lang="en-US" smtClean="0" sz="4800"/>
              <a:t>Congest control</a:t>
            </a:r>
            <a:endParaRPr dirty="0" lang="en-US" sz="4800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 numCol="1"/>
          <a:lstStyle/>
          <a:p>
            <a:r>
              <a:rPr dirty="0" lang="en-US" smtClean="0"/>
              <a:t>Date : 201</a:t>
            </a:r>
            <a:r>
              <a:rPr altLang="zh-TW" dirty="0" lang="en-US" smtClean="0"/>
              <a:t>8</a:t>
            </a:r>
            <a:r>
              <a:rPr dirty="0" lang="en-US" smtClean="0"/>
              <a:t>/1</a:t>
            </a:r>
            <a:r>
              <a:rPr altLang="zh-TW" dirty="0" lang="en-US" smtClean="0"/>
              <a:t>1</a:t>
            </a:r>
            <a:r>
              <a:rPr dirty="0" lang="en-US" smtClean="0"/>
              <a:t>/</a:t>
            </a:r>
            <a:r>
              <a:rPr altLang="zh-TW" dirty="0" lang="en-US" smtClean="0"/>
              <a:t>28</a:t>
            </a:r>
            <a:endParaRPr dirty="0" lang="en-US" smtClean="0"/>
          </a:p>
        </p:txBody>
      </p:sp>
    </p:spTree>
    <p:extLst>
      <p:ext uri="{BB962C8B-B14F-4D97-AF65-F5344CB8AC3E}">
        <p14:creationId xmlns:p14="http://schemas.microsoft.com/office/powerpoint/2010/main" val="2797100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0784" y="2908872"/>
            <a:ext cx="9905998" cy="1478570"/>
          </a:xfrm>
        </p:spPr>
        <p:txBody>
          <a:bodyPr numCol="1"/>
          <a:lstStyle/>
          <a:p>
            <a:r>
              <a:rPr dirty="0" lang="en-US" smtClean="0"/>
              <a:t>What is Go-Back-N(GBN)?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1547739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70561"/>
            <a:ext cx="10058400" cy="1450757"/>
          </a:xfrm>
        </p:spPr>
        <p:txBody>
          <a:bodyPr numCol="1"/>
          <a:lstStyle/>
          <a:p>
            <a:r>
              <a:rPr altLang="zh-TW" dirty="0" lang="en-US" smtClean="0"/>
              <a:t>Go-Back-N  case 1 </a:t>
            </a:r>
            <a:r>
              <a:rPr altLang="zh-TW" dirty="0" lang="zh-TW" smtClean="0"/>
              <a:t> </a:t>
            </a:r>
            <a:r>
              <a:rPr altLang="zh-TW" dirty="0" lang="en-US" smtClean="0"/>
              <a:t>(working normally)  </a:t>
            </a:r>
            <a:endParaRPr altLang="zh-TW" dirty="0" lang="zh-TW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819" y="2228356"/>
            <a:ext cx="4286453" cy="410827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716964" y="1684695"/>
            <a:ext cx="1614160" cy="400110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 smtClean="0" sz="2000"/>
              <a:t> Window size </a:t>
            </a:r>
            <a:endParaRPr altLang="zh-TW" dirty="0" lang="zh-TW" sz="2000"/>
          </a:p>
        </p:txBody>
      </p:sp>
      <p:sp>
        <p:nvSpPr>
          <p:cNvPr id="7" name="右大括弧 6"/>
          <p:cNvSpPr/>
          <p:nvPr/>
        </p:nvSpPr>
        <p:spPr>
          <a:xfrm rot="16200000">
            <a:off x="4346962" y="1288897"/>
            <a:ext cx="354164" cy="18819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 numCol="1" rtlCol="0"/>
          <a:lstStyle/>
          <a:p>
            <a:pPr algn="ctr"/>
            <a:endParaRPr altLang="zh-TW" lang="zh-TW"/>
          </a:p>
        </p:txBody>
      </p:sp>
      <p:grpSp>
        <p:nvGrpSpPr>
          <p:cNvPr id="9" name="群組 8"/>
          <p:cNvGrpSpPr/>
          <p:nvPr/>
        </p:nvGrpSpPr>
        <p:grpSpPr>
          <a:xfrm>
            <a:off x="9772650" y="5048231"/>
            <a:ext cx="1322265" cy="973486"/>
            <a:chOff x="9772650" y="5048231"/>
            <a:chExt cx="1322265" cy="973486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72650" y="5093327"/>
              <a:ext cx="323850" cy="371475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096500" y="5048231"/>
              <a:ext cx="998415" cy="461665"/>
            </a:xfrm>
            <a:prstGeom prst="rect">
              <a:avLst/>
            </a:prstGeom>
            <a:noFill/>
          </p:spPr>
          <p:txBody>
            <a:bodyPr numCol="1" rtlCol="0" wrap="none">
              <a:spAutoFit/>
            </a:bodyPr>
            <a:lstStyle/>
            <a:p>
              <a:r>
                <a:rPr altLang="zh-TW" dirty="0" lang="en-US" smtClean="0" sz="2400"/>
                <a:t>Packet</a:t>
              </a:r>
              <a:endParaRPr altLang="zh-TW" dirty="0" lang="zh-TW" sz="2400"/>
            </a:p>
          </p:txBody>
        </p:sp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72650" y="5554992"/>
              <a:ext cx="323850" cy="466725"/>
            </a:xfrm>
            <a:prstGeom prst="rect">
              <a:avLst/>
            </a:prstGeom>
          </p:spPr>
        </p:pic>
        <p:sp>
          <p:nvSpPr>
            <p:cNvPr id="13" name="文字方塊 12"/>
            <p:cNvSpPr txBox="1"/>
            <p:nvPr/>
          </p:nvSpPr>
          <p:spPr>
            <a:xfrm>
              <a:off x="10096499" y="5554992"/>
              <a:ext cx="631904" cy="461665"/>
            </a:xfrm>
            <a:prstGeom prst="rect">
              <a:avLst/>
            </a:prstGeom>
            <a:noFill/>
          </p:spPr>
          <p:txBody>
            <a:bodyPr numCol="1" rtlCol="0" wrap="none">
              <a:spAutoFit/>
            </a:bodyPr>
            <a:lstStyle/>
            <a:p>
              <a:r>
                <a:rPr altLang="zh-TW" dirty="0" err="1" lang="en-US" smtClean="0" sz="2400"/>
                <a:t>Ack</a:t>
              </a:r>
              <a:endParaRPr altLang="zh-TW" dirty="0" lang="zh-TW" sz="2400"/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2518348" y="2370337"/>
            <a:ext cx="1064715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 smtClean="0" sz="2400"/>
              <a:t>Sender</a:t>
            </a:r>
            <a:endParaRPr altLang="zh-TW" dirty="0" lang="zh-TW" sz="2400"/>
          </a:p>
        </p:txBody>
      </p:sp>
      <p:sp>
        <p:nvSpPr>
          <p:cNvPr id="15" name="文字方塊 14"/>
          <p:cNvSpPr txBox="1"/>
          <p:nvPr/>
        </p:nvSpPr>
        <p:spPr>
          <a:xfrm>
            <a:off x="2424766" y="5785824"/>
            <a:ext cx="1251881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 smtClean="0" sz="2400"/>
              <a:t>Receiver</a:t>
            </a:r>
            <a:endParaRPr altLang="zh-TW" dirty="0" lang="zh-TW" sz="2400"/>
          </a:p>
        </p:txBody>
      </p:sp>
      <p:grpSp>
        <p:nvGrpSpPr>
          <p:cNvPr id="18" name="群組 17"/>
          <p:cNvGrpSpPr/>
          <p:nvPr/>
        </p:nvGrpSpPr>
        <p:grpSpPr>
          <a:xfrm>
            <a:off x="9758636" y="4536378"/>
            <a:ext cx="1142893" cy="461665"/>
            <a:chOff x="9758636" y="4536378"/>
            <a:chExt cx="1142893" cy="461665"/>
          </a:xfrm>
        </p:grpSpPr>
        <p:sp>
          <p:nvSpPr>
            <p:cNvPr id="16" name="圓形圖 15"/>
            <p:cNvSpPr/>
            <p:nvPr/>
          </p:nvSpPr>
          <p:spPr>
            <a:xfrm rot="16200000">
              <a:off x="9758636" y="4541438"/>
              <a:ext cx="337863" cy="337863"/>
            </a:xfrm>
            <a:prstGeom prst="pi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altLang="zh-TW" lang="zh-TW">
                <a:solidFill>
                  <a:schemeClr val="tx1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10096500" y="4536378"/>
              <a:ext cx="805029" cy="461665"/>
            </a:xfrm>
            <a:prstGeom prst="rect">
              <a:avLst/>
            </a:prstGeom>
            <a:noFill/>
          </p:spPr>
          <p:txBody>
            <a:bodyPr numCol="1" rtlCol="0" wrap="none">
              <a:spAutoFit/>
            </a:bodyPr>
            <a:lstStyle/>
            <a:p>
              <a:r>
                <a:rPr altLang="zh-TW" dirty="0" lang="en-US" smtClean="0" sz="2400"/>
                <a:t>Time</a:t>
              </a:r>
              <a:endParaRPr altLang="zh-TW" dirty="0" lang="zh-TW" sz="2400"/>
            </a:p>
          </p:txBody>
        </p:sp>
      </p:grpSp>
    </p:spTree>
    <p:extLst>
      <p:ext uri="{BB962C8B-B14F-4D97-AF65-F5344CB8AC3E}">
        <p14:creationId xmlns:p14="http://schemas.microsoft.com/office/powerpoint/2010/main" val="3790178978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Go-Back-N  case 1 </a:t>
            </a:r>
            <a:r>
              <a:rPr altLang="zh-TW" dirty="0" lang="zh-TW"/>
              <a:t> </a:t>
            </a:r>
            <a:r>
              <a:rPr altLang="zh-TW" dirty="0" lang="en-US"/>
              <a:t>(working normally) </a:t>
            </a:r>
            <a:endParaRPr altLang="zh-TW" dirty="0" lang="zh-TW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596" y="2202516"/>
            <a:ext cx="4278644" cy="4102031"/>
          </a:xfrm>
          <a:prstGeom prst="rect">
            <a:avLst/>
          </a:prstGeom>
        </p:spPr>
      </p:pic>
      <p:grpSp>
        <p:nvGrpSpPr>
          <p:cNvPr id="14" name="群組 13"/>
          <p:cNvGrpSpPr/>
          <p:nvPr/>
        </p:nvGrpSpPr>
        <p:grpSpPr>
          <a:xfrm>
            <a:off x="9772650" y="5048231"/>
            <a:ext cx="1322265" cy="973486"/>
            <a:chOff x="9772650" y="5048231"/>
            <a:chExt cx="1322265" cy="973486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72650" y="5093327"/>
              <a:ext cx="323850" cy="371475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10096500" y="5048231"/>
              <a:ext cx="998415" cy="461665"/>
            </a:xfrm>
            <a:prstGeom prst="rect">
              <a:avLst/>
            </a:prstGeom>
            <a:noFill/>
          </p:spPr>
          <p:txBody>
            <a:bodyPr numCol="1" rtlCol="0" wrap="none">
              <a:spAutoFit/>
            </a:bodyPr>
            <a:lstStyle/>
            <a:p>
              <a:r>
                <a:rPr altLang="zh-TW" dirty="0" lang="en-US" smtClean="0" sz="2400"/>
                <a:t>Packet</a:t>
              </a:r>
              <a:endParaRPr altLang="zh-TW" dirty="0" lang="zh-TW" sz="2400"/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72650" y="5554992"/>
              <a:ext cx="323850" cy="466725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10096499" y="5554992"/>
              <a:ext cx="631904" cy="461665"/>
            </a:xfrm>
            <a:prstGeom prst="rect">
              <a:avLst/>
            </a:prstGeom>
            <a:noFill/>
          </p:spPr>
          <p:txBody>
            <a:bodyPr numCol="1" rtlCol="0" wrap="none">
              <a:spAutoFit/>
            </a:bodyPr>
            <a:lstStyle/>
            <a:p>
              <a:r>
                <a:rPr altLang="zh-TW" dirty="0" err="1" lang="en-US" smtClean="0" sz="2400"/>
                <a:t>Ack</a:t>
              </a:r>
              <a:endParaRPr altLang="zh-TW" dirty="0" lang="zh-TW" sz="2400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3880267" y="1657422"/>
            <a:ext cx="1614160" cy="400110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 smtClean="0" sz="2000"/>
              <a:t> Window size </a:t>
            </a:r>
            <a:endParaRPr altLang="zh-TW" dirty="0" lang="zh-TW" sz="2000"/>
          </a:p>
        </p:txBody>
      </p:sp>
      <p:sp>
        <p:nvSpPr>
          <p:cNvPr id="13" name="右大括弧 12"/>
          <p:cNvSpPr/>
          <p:nvPr/>
        </p:nvSpPr>
        <p:spPr>
          <a:xfrm rot="16200000">
            <a:off x="4470509" y="1234744"/>
            <a:ext cx="257003" cy="1790832"/>
          </a:xfrm>
          <a:prstGeom prst="rightBrace">
            <a:avLst>
              <a:gd fmla="val 8333" name="adj1"/>
              <a:gd fmla="val 50448" name="adj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 numCol="1" rtlCol="0"/>
          <a:lstStyle/>
          <a:p>
            <a:pPr algn="ctr"/>
            <a:endParaRPr altLang="zh-TW" lang="zh-TW"/>
          </a:p>
        </p:txBody>
      </p:sp>
      <p:grpSp>
        <p:nvGrpSpPr>
          <p:cNvPr id="15" name="群組 14"/>
          <p:cNvGrpSpPr/>
          <p:nvPr/>
        </p:nvGrpSpPr>
        <p:grpSpPr>
          <a:xfrm>
            <a:off x="9758636" y="4536378"/>
            <a:ext cx="1142893" cy="461665"/>
            <a:chOff x="9758636" y="4536378"/>
            <a:chExt cx="1142893" cy="461665"/>
          </a:xfrm>
        </p:grpSpPr>
        <p:sp>
          <p:nvSpPr>
            <p:cNvPr id="16" name="圓形圖 15"/>
            <p:cNvSpPr/>
            <p:nvPr/>
          </p:nvSpPr>
          <p:spPr>
            <a:xfrm rot="16200000">
              <a:off x="9758636" y="4541438"/>
              <a:ext cx="337863" cy="337863"/>
            </a:xfrm>
            <a:prstGeom prst="pi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altLang="zh-TW" lang="zh-TW">
                <a:solidFill>
                  <a:schemeClr val="tx1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10096500" y="4536378"/>
              <a:ext cx="805029" cy="461665"/>
            </a:xfrm>
            <a:prstGeom prst="rect">
              <a:avLst/>
            </a:prstGeom>
            <a:noFill/>
          </p:spPr>
          <p:txBody>
            <a:bodyPr numCol="1" rtlCol="0" wrap="none">
              <a:spAutoFit/>
            </a:bodyPr>
            <a:lstStyle/>
            <a:p>
              <a:r>
                <a:rPr altLang="zh-TW" dirty="0" lang="en-US" smtClean="0" sz="2400"/>
                <a:t>Time</a:t>
              </a:r>
              <a:endParaRPr altLang="zh-TW" dirty="0" lang="zh-TW" sz="2400"/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2518348" y="2370337"/>
            <a:ext cx="1064715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 smtClean="0" sz="2400"/>
              <a:t>Sender</a:t>
            </a:r>
            <a:endParaRPr altLang="zh-TW" dirty="0" lang="zh-TW" sz="2400"/>
          </a:p>
        </p:txBody>
      </p:sp>
      <p:sp>
        <p:nvSpPr>
          <p:cNvPr id="19" name="文字方塊 18"/>
          <p:cNvSpPr txBox="1"/>
          <p:nvPr/>
        </p:nvSpPr>
        <p:spPr>
          <a:xfrm>
            <a:off x="2424766" y="5785824"/>
            <a:ext cx="1251881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 smtClean="0" sz="2400"/>
              <a:t>Receiver</a:t>
            </a:r>
            <a:endParaRPr altLang="zh-TW" dirty="0" lang="zh-TW" sz="2400"/>
          </a:p>
        </p:txBody>
      </p:sp>
    </p:spTree>
    <p:extLst>
      <p:ext uri="{BB962C8B-B14F-4D97-AF65-F5344CB8AC3E}">
        <p14:creationId xmlns:p14="http://schemas.microsoft.com/office/powerpoint/2010/main" val="2278902004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 smtClean="0"/>
              <a:t>Go-Back-N  case 2  (packet loss)</a:t>
            </a:r>
            <a:endParaRPr altLang="zh-TW" dirty="0" lang="zh-TW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524" y="2111310"/>
            <a:ext cx="4131665" cy="4208368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4341987" y="3916354"/>
            <a:ext cx="444930" cy="44493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altLang="zh-TW" lang="zh-TW"/>
          </a:p>
        </p:txBody>
      </p:sp>
      <p:sp>
        <p:nvSpPr>
          <p:cNvPr id="8" name="文字方塊 7"/>
          <p:cNvSpPr txBox="1"/>
          <p:nvPr/>
        </p:nvSpPr>
        <p:spPr>
          <a:xfrm>
            <a:off x="4746804" y="4120182"/>
            <a:ext cx="1419781" cy="40011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zh-TW" b="1" dirty="0" i="1" lang="en-US" smtClean="0" sz="2000">
                <a:solidFill>
                  <a:srgbClr val="FF0000"/>
                </a:solidFill>
              </a:rPr>
              <a:t>Packet loss</a:t>
            </a:r>
            <a:endParaRPr altLang="zh-TW" b="1" dirty="0" i="1" lang="zh-TW" sz="2000">
              <a:solidFill>
                <a:srgbClr val="FF0000"/>
              </a:solidFill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9772650" y="5048231"/>
            <a:ext cx="1322265" cy="973486"/>
            <a:chOff x="9772650" y="5048231"/>
            <a:chExt cx="1322265" cy="973486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72650" y="5093327"/>
              <a:ext cx="323850" cy="371475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096500" y="5048231"/>
              <a:ext cx="998415" cy="461665"/>
            </a:xfrm>
            <a:prstGeom prst="rect">
              <a:avLst/>
            </a:prstGeom>
            <a:noFill/>
          </p:spPr>
          <p:txBody>
            <a:bodyPr numCol="1" rtlCol="0" wrap="none">
              <a:spAutoFit/>
            </a:bodyPr>
            <a:lstStyle/>
            <a:p>
              <a:r>
                <a:rPr altLang="zh-TW" dirty="0" lang="en-US" smtClean="0" sz="2400"/>
                <a:t>Packet</a:t>
              </a:r>
              <a:endParaRPr altLang="zh-TW" dirty="0" lang="zh-TW" sz="2400"/>
            </a:p>
          </p:txBody>
        </p:sp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72650" y="5554992"/>
              <a:ext cx="323850" cy="466725"/>
            </a:xfrm>
            <a:prstGeom prst="rect">
              <a:avLst/>
            </a:prstGeom>
          </p:spPr>
        </p:pic>
        <p:sp>
          <p:nvSpPr>
            <p:cNvPr id="13" name="文字方塊 12"/>
            <p:cNvSpPr txBox="1"/>
            <p:nvPr/>
          </p:nvSpPr>
          <p:spPr>
            <a:xfrm>
              <a:off x="10096499" y="5554992"/>
              <a:ext cx="631904" cy="461665"/>
            </a:xfrm>
            <a:prstGeom prst="rect">
              <a:avLst/>
            </a:prstGeom>
            <a:noFill/>
          </p:spPr>
          <p:txBody>
            <a:bodyPr numCol="1" rtlCol="0" wrap="none">
              <a:spAutoFit/>
            </a:bodyPr>
            <a:lstStyle/>
            <a:p>
              <a:r>
                <a:rPr altLang="zh-TW" dirty="0" err="1" lang="en-US" smtClean="0" sz="2400"/>
                <a:t>Ack</a:t>
              </a:r>
              <a:endParaRPr altLang="zh-TW" dirty="0" lang="zh-TW" sz="240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9758636" y="4536378"/>
            <a:ext cx="1142893" cy="461665"/>
            <a:chOff x="9758636" y="4536378"/>
            <a:chExt cx="1142893" cy="461665"/>
          </a:xfrm>
        </p:grpSpPr>
        <p:sp>
          <p:nvSpPr>
            <p:cNvPr id="16" name="圓形圖 15"/>
            <p:cNvSpPr/>
            <p:nvPr/>
          </p:nvSpPr>
          <p:spPr>
            <a:xfrm rot="16200000">
              <a:off x="9758636" y="4541438"/>
              <a:ext cx="337863" cy="337863"/>
            </a:xfrm>
            <a:prstGeom prst="pi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altLang="zh-TW" lang="zh-TW">
                <a:solidFill>
                  <a:schemeClr val="tx1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10096500" y="4536378"/>
              <a:ext cx="805029" cy="461665"/>
            </a:xfrm>
            <a:prstGeom prst="rect">
              <a:avLst/>
            </a:prstGeom>
            <a:noFill/>
          </p:spPr>
          <p:txBody>
            <a:bodyPr numCol="1" rtlCol="0" wrap="none">
              <a:spAutoFit/>
            </a:bodyPr>
            <a:lstStyle/>
            <a:p>
              <a:r>
                <a:rPr altLang="zh-TW" dirty="0" lang="en-US" smtClean="0" sz="2400"/>
                <a:t>Time</a:t>
              </a:r>
              <a:endParaRPr altLang="zh-TW" dirty="0" lang="zh-TW" sz="2400"/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3716752" y="1801832"/>
            <a:ext cx="2536272" cy="400110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i="1" lang="en-US" smtClean="0" sz="2000">
                <a:solidFill>
                  <a:schemeClr val="bg1">
                    <a:lumMod val="50000"/>
                  </a:schemeClr>
                </a:solidFill>
              </a:rPr>
              <a:t>1    2    3    4     5    6    7</a:t>
            </a:r>
            <a:endParaRPr altLang="zh-TW" dirty="0" i="1" lang="zh-TW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685717" y="5456394"/>
            <a:ext cx="301686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 smtClean="0"/>
              <a:t>1</a:t>
            </a:r>
            <a:endParaRPr altLang="zh-TW" dirty="0" lang="zh-TW"/>
          </a:p>
        </p:txBody>
      </p:sp>
      <p:sp>
        <p:nvSpPr>
          <p:cNvPr id="21" name="文字方塊 20"/>
          <p:cNvSpPr txBox="1"/>
          <p:nvPr/>
        </p:nvSpPr>
        <p:spPr>
          <a:xfrm>
            <a:off x="3987403" y="4751126"/>
            <a:ext cx="354584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 smtClean="0"/>
              <a:t> 2</a:t>
            </a:r>
            <a:endParaRPr altLang="zh-TW" dirty="0" lang="zh-TW"/>
          </a:p>
        </p:txBody>
      </p:sp>
      <p:sp>
        <p:nvSpPr>
          <p:cNvPr id="22" name="文字方塊 21"/>
          <p:cNvSpPr txBox="1"/>
          <p:nvPr/>
        </p:nvSpPr>
        <p:spPr>
          <a:xfrm>
            <a:off x="4812523" y="3246647"/>
            <a:ext cx="301686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 smtClean="0"/>
              <a:t>4</a:t>
            </a:r>
            <a:endParaRPr altLang="zh-TW" dirty="0" lang="zh-TW"/>
          </a:p>
        </p:txBody>
      </p:sp>
      <p:sp>
        <p:nvSpPr>
          <p:cNvPr id="23" name="文字方塊 22"/>
          <p:cNvSpPr txBox="1"/>
          <p:nvPr/>
        </p:nvSpPr>
        <p:spPr>
          <a:xfrm>
            <a:off x="5208905" y="2518266"/>
            <a:ext cx="301686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/>
              <a:t>5</a:t>
            </a:r>
            <a:endParaRPr altLang="zh-TW" dirty="0" lang="zh-TW"/>
          </a:p>
        </p:txBody>
      </p:sp>
      <p:sp>
        <p:nvSpPr>
          <p:cNvPr id="24" name="文字方塊 23"/>
          <p:cNvSpPr txBox="1"/>
          <p:nvPr/>
        </p:nvSpPr>
        <p:spPr>
          <a:xfrm>
            <a:off x="2518348" y="2370337"/>
            <a:ext cx="1064715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 smtClean="0" sz="2400"/>
              <a:t>Sender</a:t>
            </a:r>
            <a:endParaRPr altLang="zh-TW" dirty="0" lang="zh-TW" sz="2400"/>
          </a:p>
        </p:txBody>
      </p:sp>
      <p:sp>
        <p:nvSpPr>
          <p:cNvPr id="25" name="文字方塊 24"/>
          <p:cNvSpPr txBox="1"/>
          <p:nvPr/>
        </p:nvSpPr>
        <p:spPr>
          <a:xfrm>
            <a:off x="2424766" y="5785824"/>
            <a:ext cx="1251881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 smtClean="0" sz="2400"/>
              <a:t>Receiver</a:t>
            </a:r>
            <a:endParaRPr altLang="zh-TW" dirty="0" lang="zh-TW" sz="2400"/>
          </a:p>
        </p:txBody>
      </p:sp>
    </p:spTree>
    <p:extLst>
      <p:ext uri="{BB962C8B-B14F-4D97-AF65-F5344CB8AC3E}">
        <p14:creationId xmlns:p14="http://schemas.microsoft.com/office/powerpoint/2010/main" val="950891182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 smtClean="0"/>
              <a:t>Go-Back-N  </a:t>
            </a:r>
            <a:r>
              <a:rPr altLang="zh-TW" dirty="0" lang="en-US"/>
              <a:t>case 2  (packet loss)</a:t>
            </a:r>
            <a:endParaRPr altLang="zh-TW" dirty="0" 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738" y="2117472"/>
            <a:ext cx="4207041" cy="4216042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9772650" y="5048231"/>
            <a:ext cx="1322265" cy="973486"/>
            <a:chOff x="9772650" y="5048231"/>
            <a:chExt cx="1322265" cy="973486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72650" y="5093327"/>
              <a:ext cx="323850" cy="371475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10096500" y="5048231"/>
              <a:ext cx="998415" cy="461665"/>
            </a:xfrm>
            <a:prstGeom prst="rect">
              <a:avLst/>
            </a:prstGeom>
            <a:noFill/>
          </p:spPr>
          <p:txBody>
            <a:bodyPr numCol="1" rtlCol="0" wrap="none">
              <a:spAutoFit/>
            </a:bodyPr>
            <a:lstStyle/>
            <a:p>
              <a:r>
                <a:rPr altLang="zh-TW" dirty="0" lang="en-US" smtClean="0" sz="2400"/>
                <a:t>Packet</a:t>
              </a:r>
              <a:endParaRPr altLang="zh-TW" dirty="0" lang="zh-TW" sz="2400"/>
            </a:p>
          </p:txBody>
        </p:sp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72650" y="5554992"/>
              <a:ext cx="323850" cy="466725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10096499" y="5554992"/>
              <a:ext cx="631904" cy="461665"/>
            </a:xfrm>
            <a:prstGeom prst="rect">
              <a:avLst/>
            </a:prstGeom>
            <a:noFill/>
          </p:spPr>
          <p:txBody>
            <a:bodyPr numCol="1" rtlCol="0" wrap="none">
              <a:spAutoFit/>
            </a:bodyPr>
            <a:lstStyle/>
            <a:p>
              <a:r>
                <a:rPr altLang="zh-TW" dirty="0" err="1" lang="en-US" smtClean="0" sz="2400"/>
                <a:t>Ack</a:t>
              </a:r>
              <a:endParaRPr altLang="zh-TW" dirty="0" lang="zh-TW" sz="240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9758636" y="4536378"/>
            <a:ext cx="1142893" cy="461665"/>
            <a:chOff x="9758636" y="4536378"/>
            <a:chExt cx="1142893" cy="461665"/>
          </a:xfrm>
        </p:grpSpPr>
        <p:sp>
          <p:nvSpPr>
            <p:cNvPr id="16" name="圓形圖 15"/>
            <p:cNvSpPr/>
            <p:nvPr/>
          </p:nvSpPr>
          <p:spPr>
            <a:xfrm rot="16200000">
              <a:off x="9758636" y="4541438"/>
              <a:ext cx="337863" cy="337863"/>
            </a:xfrm>
            <a:prstGeom prst="pi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altLang="zh-TW" lang="zh-TW">
                <a:solidFill>
                  <a:schemeClr val="tx1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10096500" y="4536378"/>
              <a:ext cx="805029" cy="461665"/>
            </a:xfrm>
            <a:prstGeom prst="rect">
              <a:avLst/>
            </a:prstGeom>
            <a:noFill/>
          </p:spPr>
          <p:txBody>
            <a:bodyPr numCol="1" rtlCol="0" wrap="none">
              <a:spAutoFit/>
            </a:bodyPr>
            <a:lstStyle/>
            <a:p>
              <a:r>
                <a:rPr altLang="zh-TW" dirty="0" lang="en-US" smtClean="0" sz="2400"/>
                <a:t>Time</a:t>
              </a:r>
              <a:endParaRPr altLang="zh-TW" dirty="0" lang="zh-TW" sz="2400"/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3709738" y="1752118"/>
            <a:ext cx="2709396" cy="400110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i="1" lang="en-US" smtClean="0" sz="2000">
                <a:solidFill>
                  <a:schemeClr val="bg1">
                    <a:lumMod val="50000"/>
                  </a:schemeClr>
                </a:solidFill>
              </a:rPr>
              <a:t>1     2     3    4     5    6    7</a:t>
            </a:r>
            <a:endParaRPr altLang="zh-TW" dirty="0" i="1" lang="zh-TW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747046" y="2534644"/>
            <a:ext cx="301686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 smtClean="0"/>
              <a:t>1</a:t>
            </a:r>
            <a:endParaRPr altLang="zh-TW" dirty="0" lang="zh-TW"/>
          </a:p>
        </p:txBody>
      </p:sp>
      <p:sp>
        <p:nvSpPr>
          <p:cNvPr id="20" name="文字方塊 19"/>
          <p:cNvSpPr txBox="1"/>
          <p:nvPr/>
        </p:nvSpPr>
        <p:spPr>
          <a:xfrm>
            <a:off x="4172275" y="3337469"/>
            <a:ext cx="368013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zh-TW" dirty="0" lang="en-US" smtClean="0"/>
              <a:t>2</a:t>
            </a:r>
            <a:endParaRPr altLang="zh-TW" dirty="0" lang="zh-TW"/>
          </a:p>
        </p:txBody>
      </p:sp>
      <p:sp>
        <p:nvSpPr>
          <p:cNvPr id="21" name="文字方塊 20"/>
          <p:cNvSpPr txBox="1"/>
          <p:nvPr/>
        </p:nvSpPr>
        <p:spPr>
          <a:xfrm>
            <a:off x="4150165" y="4826670"/>
            <a:ext cx="301686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 smtClean="0"/>
              <a:t>2</a:t>
            </a:r>
            <a:endParaRPr altLang="zh-TW" dirty="0" lang="zh-TW"/>
          </a:p>
        </p:txBody>
      </p:sp>
      <p:sp>
        <p:nvSpPr>
          <p:cNvPr id="22" name="文字方塊 21"/>
          <p:cNvSpPr txBox="1"/>
          <p:nvPr/>
        </p:nvSpPr>
        <p:spPr>
          <a:xfrm>
            <a:off x="4143205" y="5576114"/>
            <a:ext cx="301686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 smtClean="0"/>
              <a:t>2</a:t>
            </a:r>
            <a:endParaRPr altLang="zh-TW" dirty="0" lang="zh-TW"/>
          </a:p>
        </p:txBody>
      </p:sp>
      <p:cxnSp>
        <p:nvCxnSpPr>
          <p:cNvPr id="4" name="直線單箭頭接點 3"/>
          <p:cNvCxnSpPr/>
          <p:nvPr/>
        </p:nvCxnSpPr>
        <p:spPr>
          <a:xfrm>
            <a:off x="3553327" y="3457075"/>
            <a:ext cx="541587" cy="650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919038" y="3133908"/>
            <a:ext cx="1928075" cy="646331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zh-TW" b="1" dirty="0" i="1" lang="en-US" smtClean="0">
                <a:solidFill>
                  <a:srgbClr val="FF0000"/>
                </a:solidFill>
              </a:rPr>
              <a:t>ACK-2 triggered by packet-2</a:t>
            </a:r>
            <a:endParaRPr altLang="zh-TW" b="1" dirty="0" i="1" lang="zh-TW">
              <a:solidFill>
                <a:srgbClr val="FF0000"/>
              </a:solidFill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>
            <a:off x="3553327" y="4879301"/>
            <a:ext cx="541587" cy="1187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926210" y="4556135"/>
            <a:ext cx="1913729" cy="646331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zh-TW" b="1" dirty="0" i="1" lang="en-US" smtClean="0">
                <a:solidFill>
                  <a:srgbClr val="FF0000"/>
                </a:solidFill>
              </a:rPr>
              <a:t>ACK-2 </a:t>
            </a:r>
            <a:r>
              <a:rPr altLang="zh-TW" b="1" dirty="0" i="1" lang="en-US">
                <a:solidFill>
                  <a:srgbClr val="FF0000"/>
                </a:solidFill>
              </a:rPr>
              <a:t>triggered </a:t>
            </a:r>
            <a:r>
              <a:rPr altLang="zh-TW" b="1" dirty="0" i="1" lang="en-US" smtClean="0">
                <a:solidFill>
                  <a:srgbClr val="FF0000"/>
                </a:solidFill>
              </a:rPr>
              <a:t>by packet-4</a:t>
            </a:r>
            <a:endParaRPr altLang="zh-TW" b="1" dirty="0" i="1" lang="zh-TW">
              <a:solidFill>
                <a:srgbClr val="FF0000"/>
              </a:solidFill>
            </a:endParaRPr>
          </a:p>
        </p:txBody>
      </p:sp>
      <p:cxnSp>
        <p:nvCxnSpPr>
          <p:cNvPr id="28" name="直線單箭頭接點 27"/>
          <p:cNvCxnSpPr>
            <a:endCxn id="22" idx="3"/>
          </p:cNvCxnSpPr>
          <p:nvPr/>
        </p:nvCxnSpPr>
        <p:spPr>
          <a:xfrm flipH="1">
            <a:off x="4444891" y="5361561"/>
            <a:ext cx="439624" cy="3992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4938974" y="5049035"/>
            <a:ext cx="2263931" cy="646331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zh-TW" b="1" dirty="0" i="1" lang="en-US" smtClean="0">
                <a:solidFill>
                  <a:srgbClr val="FF0000"/>
                </a:solidFill>
              </a:rPr>
              <a:t>ACK-2 </a:t>
            </a:r>
            <a:r>
              <a:rPr altLang="zh-TW" b="1" dirty="0" i="1" lang="en-US">
                <a:solidFill>
                  <a:srgbClr val="FF0000"/>
                </a:solidFill>
              </a:rPr>
              <a:t>triggered </a:t>
            </a:r>
            <a:r>
              <a:rPr altLang="zh-TW" b="1" dirty="0" i="1" lang="en-US" smtClean="0">
                <a:solidFill>
                  <a:srgbClr val="FF0000"/>
                </a:solidFill>
              </a:rPr>
              <a:t>by packet-5</a:t>
            </a:r>
            <a:endParaRPr altLang="zh-TW" b="1" dirty="0" i="1" lang="zh-TW">
              <a:solidFill>
                <a:srgbClr val="FF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518348" y="2370337"/>
            <a:ext cx="1064715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 smtClean="0" sz="2400"/>
              <a:t>Sender</a:t>
            </a:r>
            <a:endParaRPr altLang="zh-TW" dirty="0" lang="zh-TW" sz="2400"/>
          </a:p>
        </p:txBody>
      </p:sp>
      <p:sp>
        <p:nvSpPr>
          <p:cNvPr id="40" name="文字方塊 39"/>
          <p:cNvSpPr txBox="1"/>
          <p:nvPr/>
        </p:nvSpPr>
        <p:spPr>
          <a:xfrm>
            <a:off x="2424766" y="5785824"/>
            <a:ext cx="1251881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 smtClean="0" sz="2400"/>
              <a:t>Receiver</a:t>
            </a:r>
            <a:endParaRPr altLang="zh-TW" dirty="0" lang="zh-TW" sz="2400"/>
          </a:p>
        </p:txBody>
      </p:sp>
    </p:spTree>
    <p:extLst>
      <p:ext uri="{BB962C8B-B14F-4D97-AF65-F5344CB8AC3E}">
        <p14:creationId xmlns:p14="http://schemas.microsoft.com/office/powerpoint/2010/main" val="1775177463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Go-Back-N  case 2  (packet loss)</a:t>
            </a:r>
            <a:endParaRPr altLang="zh-TW" dirty="0" lang="zh-TW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038" y="1997242"/>
            <a:ext cx="4308574" cy="4301442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9772650" y="5048231"/>
            <a:ext cx="1322265" cy="973486"/>
            <a:chOff x="9772650" y="5048231"/>
            <a:chExt cx="1322265" cy="973486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72650" y="5093327"/>
              <a:ext cx="323850" cy="371475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10096500" y="5048231"/>
              <a:ext cx="998415" cy="461665"/>
            </a:xfrm>
            <a:prstGeom prst="rect">
              <a:avLst/>
            </a:prstGeom>
            <a:noFill/>
          </p:spPr>
          <p:txBody>
            <a:bodyPr numCol="1" rtlCol="0" wrap="none">
              <a:spAutoFit/>
            </a:bodyPr>
            <a:lstStyle/>
            <a:p>
              <a:r>
                <a:rPr altLang="zh-TW" dirty="0" lang="en-US" smtClean="0" sz="2400"/>
                <a:t>Packet</a:t>
              </a:r>
              <a:endParaRPr altLang="zh-TW" dirty="0" lang="zh-TW" sz="2400"/>
            </a:p>
          </p:txBody>
        </p:sp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72650" y="5554992"/>
              <a:ext cx="323850" cy="466725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10096499" y="5554992"/>
              <a:ext cx="631904" cy="461665"/>
            </a:xfrm>
            <a:prstGeom prst="rect">
              <a:avLst/>
            </a:prstGeom>
            <a:noFill/>
          </p:spPr>
          <p:txBody>
            <a:bodyPr numCol="1" rtlCol="0" wrap="none">
              <a:spAutoFit/>
            </a:bodyPr>
            <a:lstStyle/>
            <a:p>
              <a:r>
                <a:rPr altLang="zh-TW" dirty="0" err="1" lang="en-US" smtClean="0" sz="2400"/>
                <a:t>Ack</a:t>
              </a:r>
              <a:endParaRPr altLang="zh-TW" dirty="0" lang="zh-TW" sz="240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9758636" y="4536378"/>
            <a:ext cx="1142893" cy="461665"/>
            <a:chOff x="9758636" y="4536378"/>
            <a:chExt cx="1142893" cy="461665"/>
          </a:xfrm>
        </p:grpSpPr>
        <p:sp>
          <p:nvSpPr>
            <p:cNvPr id="15" name="圓形圖 14"/>
            <p:cNvSpPr/>
            <p:nvPr/>
          </p:nvSpPr>
          <p:spPr>
            <a:xfrm rot="16200000">
              <a:off x="9758636" y="4541438"/>
              <a:ext cx="337863" cy="337863"/>
            </a:xfrm>
            <a:prstGeom prst="pi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altLang="zh-TW" lang="zh-TW">
                <a:solidFill>
                  <a:schemeClr val="tx1"/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0096500" y="4536378"/>
              <a:ext cx="805029" cy="461665"/>
            </a:xfrm>
            <a:prstGeom prst="rect">
              <a:avLst/>
            </a:prstGeom>
            <a:noFill/>
          </p:spPr>
          <p:txBody>
            <a:bodyPr numCol="1" rtlCol="0" wrap="none">
              <a:spAutoFit/>
            </a:bodyPr>
            <a:lstStyle/>
            <a:p>
              <a:r>
                <a:rPr altLang="zh-TW" dirty="0" lang="en-US" smtClean="0" sz="2400"/>
                <a:t>Time</a:t>
              </a:r>
              <a:endParaRPr altLang="zh-TW" dirty="0" lang="zh-TW" sz="2400"/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3696570" y="1742007"/>
            <a:ext cx="2767104" cy="400110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i="1" lang="en-US" smtClean="0" sz="2000">
                <a:solidFill>
                  <a:schemeClr val="bg1">
                    <a:lumMod val="50000"/>
                  </a:schemeClr>
                </a:solidFill>
              </a:rPr>
              <a:t>1     2     3     4    5     6    7</a:t>
            </a:r>
            <a:endParaRPr altLang="zh-TW" dirty="0" i="1" lang="zh-TW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135940" y="2617401"/>
            <a:ext cx="301686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 smtClean="0"/>
              <a:t>2</a:t>
            </a:r>
            <a:endParaRPr altLang="zh-TW" dirty="0" lang="zh-TW"/>
          </a:p>
        </p:txBody>
      </p:sp>
      <p:sp>
        <p:nvSpPr>
          <p:cNvPr id="19" name="文字方塊 18"/>
          <p:cNvSpPr txBox="1"/>
          <p:nvPr/>
        </p:nvSpPr>
        <p:spPr>
          <a:xfrm>
            <a:off x="4135940" y="4155984"/>
            <a:ext cx="301686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 smtClean="0"/>
              <a:t>2</a:t>
            </a:r>
            <a:endParaRPr altLang="zh-TW" dirty="0" lang="zh-TW"/>
          </a:p>
        </p:txBody>
      </p:sp>
      <p:sp>
        <p:nvSpPr>
          <p:cNvPr id="20" name="文字方塊 19"/>
          <p:cNvSpPr txBox="1"/>
          <p:nvPr/>
        </p:nvSpPr>
        <p:spPr>
          <a:xfrm>
            <a:off x="4133015" y="4940745"/>
            <a:ext cx="301686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 smtClean="0"/>
              <a:t>2</a:t>
            </a:r>
            <a:endParaRPr altLang="zh-TW" dirty="0" lang="zh-TW"/>
          </a:p>
        </p:txBody>
      </p:sp>
      <p:sp>
        <p:nvSpPr>
          <p:cNvPr id="21" name="文字方塊 20"/>
          <p:cNvSpPr txBox="1"/>
          <p:nvPr/>
        </p:nvSpPr>
        <p:spPr>
          <a:xfrm>
            <a:off x="5720569" y="2315861"/>
            <a:ext cx="301686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 smtClean="0"/>
              <a:t>6</a:t>
            </a:r>
            <a:endParaRPr altLang="zh-TW" dirty="0" lang="zh-TW"/>
          </a:p>
        </p:txBody>
      </p:sp>
      <p:cxnSp>
        <p:nvCxnSpPr>
          <p:cNvPr id="22" name="直線單箭頭接點 21"/>
          <p:cNvCxnSpPr/>
          <p:nvPr/>
        </p:nvCxnSpPr>
        <p:spPr>
          <a:xfrm flipV="1">
            <a:off x="3386524" y="2841216"/>
            <a:ext cx="684088" cy="3858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853295" y="2841216"/>
            <a:ext cx="1928075" cy="646331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zh-TW" b="1" dirty="0" i="1" lang="en-US" smtClean="0">
                <a:solidFill>
                  <a:srgbClr val="FF0000"/>
                </a:solidFill>
              </a:rPr>
              <a:t>ACK-2 triggered by packet-2</a:t>
            </a:r>
            <a:endParaRPr altLang="zh-TW" b="1" dirty="0" i="1" lang="zh-TW">
              <a:solidFill>
                <a:srgbClr val="FF0000"/>
              </a:solidFill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3458449" y="4340650"/>
            <a:ext cx="614120" cy="1846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1963440" y="4191599"/>
            <a:ext cx="1913729" cy="646331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zh-TW" b="1" dirty="0" i="1" lang="en-US" smtClean="0">
                <a:solidFill>
                  <a:srgbClr val="FF0000"/>
                </a:solidFill>
              </a:rPr>
              <a:t>ACK-2 </a:t>
            </a:r>
            <a:r>
              <a:rPr altLang="zh-TW" b="1" dirty="0" i="1" lang="en-US">
                <a:solidFill>
                  <a:srgbClr val="FF0000"/>
                </a:solidFill>
              </a:rPr>
              <a:t>triggered </a:t>
            </a:r>
            <a:r>
              <a:rPr altLang="zh-TW" b="1" dirty="0" i="1" lang="en-US" smtClean="0">
                <a:solidFill>
                  <a:srgbClr val="FF0000"/>
                </a:solidFill>
              </a:rPr>
              <a:t>by packet-4</a:t>
            </a:r>
            <a:endParaRPr altLang="zh-TW" b="1" dirty="0" i="1" lang="zh-TW">
              <a:solidFill>
                <a:srgbClr val="FF0000"/>
              </a:solidFill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flipH="1" flipV="1">
            <a:off x="4502260" y="5165656"/>
            <a:ext cx="456147" cy="1857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5051268" y="5097161"/>
            <a:ext cx="2263931" cy="646331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zh-TW" b="1" dirty="0" i="1" lang="en-US" smtClean="0">
                <a:solidFill>
                  <a:srgbClr val="FF0000"/>
                </a:solidFill>
              </a:rPr>
              <a:t>ACK-2 </a:t>
            </a:r>
            <a:r>
              <a:rPr altLang="zh-TW" b="1" dirty="0" i="1" lang="en-US">
                <a:solidFill>
                  <a:srgbClr val="FF0000"/>
                </a:solidFill>
              </a:rPr>
              <a:t>triggered </a:t>
            </a:r>
            <a:r>
              <a:rPr altLang="zh-TW" b="1" dirty="0" i="1" lang="en-US" smtClean="0">
                <a:solidFill>
                  <a:srgbClr val="FF0000"/>
                </a:solidFill>
              </a:rPr>
              <a:t>by packet-5</a:t>
            </a:r>
            <a:endParaRPr altLang="zh-TW" b="1" dirty="0" i="1" lang="zh-TW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518348" y="2370337"/>
            <a:ext cx="1064715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 smtClean="0" sz="2400"/>
              <a:t>Sender</a:t>
            </a:r>
            <a:endParaRPr altLang="zh-TW" dirty="0" lang="zh-TW" sz="2400"/>
          </a:p>
        </p:txBody>
      </p:sp>
      <p:sp>
        <p:nvSpPr>
          <p:cNvPr id="29" name="文字方塊 28"/>
          <p:cNvSpPr txBox="1"/>
          <p:nvPr/>
        </p:nvSpPr>
        <p:spPr>
          <a:xfrm>
            <a:off x="2424766" y="5785824"/>
            <a:ext cx="1251881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 smtClean="0" sz="2400"/>
              <a:t>Receiver</a:t>
            </a:r>
            <a:endParaRPr altLang="zh-TW" dirty="0" lang="zh-TW" sz="2400"/>
          </a:p>
        </p:txBody>
      </p:sp>
    </p:spTree>
    <p:extLst>
      <p:ext uri="{BB962C8B-B14F-4D97-AF65-F5344CB8AC3E}">
        <p14:creationId xmlns:p14="http://schemas.microsoft.com/office/powerpoint/2010/main" val="1796249090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Go-Back-N  case 2  (packet loss)</a:t>
            </a:r>
            <a:endParaRPr altLang="zh-TW" dirty="0" lang="zh-TW"/>
          </a:p>
        </p:txBody>
      </p:sp>
      <p:grpSp>
        <p:nvGrpSpPr>
          <p:cNvPr id="8" name="群組 7"/>
          <p:cNvGrpSpPr/>
          <p:nvPr/>
        </p:nvGrpSpPr>
        <p:grpSpPr>
          <a:xfrm>
            <a:off x="9772650" y="5048231"/>
            <a:ext cx="1322265" cy="973486"/>
            <a:chOff x="9772650" y="5048231"/>
            <a:chExt cx="1322265" cy="973486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72650" y="5093327"/>
              <a:ext cx="323850" cy="371475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10096500" y="5048231"/>
              <a:ext cx="998415" cy="461665"/>
            </a:xfrm>
            <a:prstGeom prst="rect">
              <a:avLst/>
            </a:prstGeom>
            <a:noFill/>
          </p:spPr>
          <p:txBody>
            <a:bodyPr numCol="1" rtlCol="0" wrap="none">
              <a:spAutoFit/>
            </a:bodyPr>
            <a:lstStyle/>
            <a:p>
              <a:r>
                <a:rPr altLang="zh-TW" dirty="0" lang="en-US" smtClean="0" sz="2400"/>
                <a:t>Packet</a:t>
              </a:r>
              <a:endParaRPr altLang="zh-TW" dirty="0" lang="zh-TW" sz="2400"/>
            </a:p>
          </p:txBody>
        </p:sp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72650" y="5554992"/>
              <a:ext cx="323850" cy="466725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10096499" y="5554992"/>
              <a:ext cx="631904" cy="461665"/>
            </a:xfrm>
            <a:prstGeom prst="rect">
              <a:avLst/>
            </a:prstGeom>
            <a:noFill/>
          </p:spPr>
          <p:txBody>
            <a:bodyPr numCol="1" rtlCol="0" wrap="none">
              <a:spAutoFit/>
            </a:bodyPr>
            <a:lstStyle/>
            <a:p>
              <a:r>
                <a:rPr altLang="zh-TW" dirty="0" err="1" lang="en-US" smtClean="0" sz="2400"/>
                <a:t>Ack</a:t>
              </a:r>
              <a:endParaRPr altLang="zh-TW" dirty="0" lang="zh-TW" sz="2400"/>
            </a:p>
          </p:txBody>
        </p:sp>
      </p:grpSp>
      <p:pic>
        <p:nvPicPr>
          <p:cNvPr id="17" name="圖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533" y="1941094"/>
            <a:ext cx="4296976" cy="4385275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9758636" y="4536378"/>
            <a:ext cx="1142893" cy="461665"/>
            <a:chOff x="9758636" y="4536378"/>
            <a:chExt cx="1142893" cy="461665"/>
          </a:xfrm>
        </p:grpSpPr>
        <p:sp>
          <p:nvSpPr>
            <p:cNvPr id="20" name="圓形圖 19"/>
            <p:cNvSpPr/>
            <p:nvPr/>
          </p:nvSpPr>
          <p:spPr>
            <a:xfrm rot="16200000">
              <a:off x="9758636" y="4541438"/>
              <a:ext cx="337863" cy="337863"/>
            </a:xfrm>
            <a:prstGeom prst="pi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altLang="zh-TW" lang="zh-TW">
                <a:solidFill>
                  <a:schemeClr val="tx1"/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0096500" y="4536378"/>
              <a:ext cx="805029" cy="461665"/>
            </a:xfrm>
            <a:prstGeom prst="rect">
              <a:avLst/>
            </a:prstGeom>
            <a:noFill/>
          </p:spPr>
          <p:txBody>
            <a:bodyPr numCol="1" rtlCol="0" wrap="none">
              <a:spAutoFit/>
            </a:bodyPr>
            <a:lstStyle/>
            <a:p>
              <a:r>
                <a:rPr altLang="zh-TW" dirty="0" lang="en-US" smtClean="0" sz="2400"/>
                <a:t>Time</a:t>
              </a:r>
              <a:endParaRPr altLang="zh-TW" dirty="0" lang="zh-TW" sz="2400"/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3722617" y="1703877"/>
            <a:ext cx="2709396" cy="400110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i="1" lang="en-US" smtClean="0" sz="2000">
                <a:solidFill>
                  <a:schemeClr val="bg1">
                    <a:lumMod val="50000"/>
                  </a:schemeClr>
                </a:solidFill>
              </a:rPr>
              <a:t>1     2     3    4     5    6     7</a:t>
            </a:r>
            <a:endParaRPr altLang="zh-TW" dirty="0" i="1" lang="zh-TW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129220" y="2436070"/>
            <a:ext cx="314510" cy="400110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 smtClean="0" sz="2000"/>
              <a:t>2</a:t>
            </a:r>
            <a:endParaRPr altLang="zh-TW" dirty="0" lang="zh-TW" sz="2000"/>
          </a:p>
        </p:txBody>
      </p:sp>
      <p:sp>
        <p:nvSpPr>
          <p:cNvPr id="24" name="文字方塊 23"/>
          <p:cNvSpPr txBox="1"/>
          <p:nvPr/>
        </p:nvSpPr>
        <p:spPr>
          <a:xfrm>
            <a:off x="4129220" y="3219582"/>
            <a:ext cx="314510" cy="400110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 smtClean="0" sz="2000"/>
              <a:t>2</a:t>
            </a:r>
            <a:endParaRPr altLang="zh-TW" dirty="0" lang="zh-TW" sz="2000"/>
          </a:p>
        </p:txBody>
      </p:sp>
      <p:sp>
        <p:nvSpPr>
          <p:cNvPr id="25" name="文字方塊 24"/>
          <p:cNvSpPr txBox="1"/>
          <p:nvPr/>
        </p:nvSpPr>
        <p:spPr>
          <a:xfrm>
            <a:off x="5693312" y="4073895"/>
            <a:ext cx="301686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 smtClean="0"/>
              <a:t>6</a:t>
            </a:r>
            <a:endParaRPr altLang="zh-TW" dirty="0" lang="zh-TW"/>
          </a:p>
        </p:txBody>
      </p:sp>
      <p:sp>
        <p:nvSpPr>
          <p:cNvPr id="26" name="文字方塊 25"/>
          <p:cNvSpPr txBox="1"/>
          <p:nvPr/>
        </p:nvSpPr>
        <p:spPr>
          <a:xfrm>
            <a:off x="6108304" y="2494966"/>
            <a:ext cx="301686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 smtClean="0"/>
              <a:t>7</a:t>
            </a:r>
            <a:endParaRPr altLang="zh-TW" dirty="0" lang="zh-TW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3473966" y="2658885"/>
            <a:ext cx="583065" cy="3231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1846849" y="2658885"/>
            <a:ext cx="1913729" cy="646331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zh-TW" b="1" dirty="0" i="1" lang="en-US" smtClean="0">
                <a:solidFill>
                  <a:srgbClr val="FF0000"/>
                </a:solidFill>
              </a:rPr>
              <a:t>ACK-2 </a:t>
            </a:r>
            <a:r>
              <a:rPr altLang="zh-TW" b="1" dirty="0" i="1" lang="en-US">
                <a:solidFill>
                  <a:srgbClr val="FF0000"/>
                </a:solidFill>
              </a:rPr>
              <a:t>triggered </a:t>
            </a:r>
            <a:r>
              <a:rPr altLang="zh-TW" b="1" dirty="0" i="1" lang="en-US" smtClean="0">
                <a:solidFill>
                  <a:srgbClr val="FF0000"/>
                </a:solidFill>
              </a:rPr>
              <a:t>by packet-4</a:t>
            </a:r>
            <a:endParaRPr altLang="zh-TW" b="1" dirty="0" i="1" lang="zh-TW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999459" y="3548515"/>
            <a:ext cx="1844449" cy="646331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zh-TW" b="1" dirty="0" i="1" lang="en-US" smtClean="0">
                <a:solidFill>
                  <a:srgbClr val="FF0000"/>
                </a:solidFill>
              </a:rPr>
              <a:t>ACK-2 </a:t>
            </a:r>
            <a:r>
              <a:rPr altLang="zh-TW" b="1" dirty="0" i="1" lang="en-US">
                <a:solidFill>
                  <a:srgbClr val="FF0000"/>
                </a:solidFill>
              </a:rPr>
              <a:t>triggered </a:t>
            </a:r>
            <a:r>
              <a:rPr altLang="zh-TW" b="1" dirty="0" i="1" lang="en-US" smtClean="0">
                <a:solidFill>
                  <a:srgbClr val="FF0000"/>
                </a:solidFill>
              </a:rPr>
              <a:t>by packet-5</a:t>
            </a:r>
            <a:endParaRPr altLang="zh-TW" b="1" dirty="0" i="1" lang="zh-TW">
              <a:solidFill>
                <a:srgbClr val="FF0000"/>
              </a:solidFill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3473966" y="3468402"/>
            <a:ext cx="584703" cy="4810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2518348" y="2370337"/>
            <a:ext cx="1064715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 smtClean="0" sz="2400"/>
              <a:t>Sender</a:t>
            </a:r>
            <a:endParaRPr altLang="zh-TW" dirty="0" lang="zh-TW" sz="2400"/>
          </a:p>
        </p:txBody>
      </p:sp>
      <p:sp>
        <p:nvSpPr>
          <p:cNvPr id="32" name="文字方塊 31"/>
          <p:cNvSpPr txBox="1"/>
          <p:nvPr/>
        </p:nvSpPr>
        <p:spPr>
          <a:xfrm>
            <a:off x="2424766" y="5785824"/>
            <a:ext cx="1251881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 smtClean="0" sz="2400"/>
              <a:t>Receiver</a:t>
            </a:r>
            <a:endParaRPr altLang="zh-TW" dirty="0" lang="zh-TW" sz="2400"/>
          </a:p>
        </p:txBody>
      </p:sp>
    </p:spTree>
    <p:extLst>
      <p:ext uri="{BB962C8B-B14F-4D97-AF65-F5344CB8AC3E}">
        <p14:creationId xmlns:p14="http://schemas.microsoft.com/office/powerpoint/2010/main" val="1492863099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Go-Back-N  case 2  (packet loss)</a:t>
            </a:r>
            <a:endParaRPr altLang="zh-TW" dirty="0" 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487" y="1977984"/>
            <a:ext cx="4288546" cy="4343807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9772650" y="5048231"/>
            <a:ext cx="1322265" cy="973486"/>
            <a:chOff x="9772650" y="5048231"/>
            <a:chExt cx="1322265" cy="973486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72650" y="5093327"/>
              <a:ext cx="323850" cy="371475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10096500" y="5048231"/>
              <a:ext cx="998415" cy="461665"/>
            </a:xfrm>
            <a:prstGeom prst="rect">
              <a:avLst/>
            </a:prstGeom>
            <a:noFill/>
          </p:spPr>
          <p:txBody>
            <a:bodyPr numCol="1" rtlCol="0" wrap="none">
              <a:spAutoFit/>
            </a:bodyPr>
            <a:lstStyle/>
            <a:p>
              <a:r>
                <a:rPr altLang="zh-TW" dirty="0" lang="en-US" smtClean="0" sz="2400"/>
                <a:t>Packet</a:t>
              </a:r>
              <a:endParaRPr altLang="zh-TW" dirty="0" lang="zh-TW" sz="2400"/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72650" y="5554992"/>
              <a:ext cx="323850" cy="466725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096499" y="5554992"/>
              <a:ext cx="631904" cy="461665"/>
            </a:xfrm>
            <a:prstGeom prst="rect">
              <a:avLst/>
            </a:prstGeom>
            <a:noFill/>
          </p:spPr>
          <p:txBody>
            <a:bodyPr numCol="1" rtlCol="0" wrap="none">
              <a:spAutoFit/>
            </a:bodyPr>
            <a:lstStyle/>
            <a:p>
              <a:r>
                <a:rPr altLang="zh-TW" dirty="0" err="1" lang="en-US" smtClean="0" sz="2400"/>
                <a:t>Ack</a:t>
              </a:r>
              <a:endParaRPr altLang="zh-TW" dirty="0" lang="zh-TW" sz="2400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9758636" y="4536378"/>
            <a:ext cx="1142893" cy="461665"/>
            <a:chOff x="9758636" y="4536378"/>
            <a:chExt cx="1142893" cy="461665"/>
          </a:xfrm>
        </p:grpSpPr>
        <p:sp>
          <p:nvSpPr>
            <p:cNvPr id="13" name="圓形圖 12"/>
            <p:cNvSpPr/>
            <p:nvPr/>
          </p:nvSpPr>
          <p:spPr>
            <a:xfrm rot="16200000">
              <a:off x="9758636" y="4541438"/>
              <a:ext cx="337863" cy="337863"/>
            </a:xfrm>
            <a:prstGeom prst="pi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altLang="zh-TW" lang="zh-TW">
                <a:solidFill>
                  <a:schemeClr val="tx1"/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0096500" y="4536378"/>
              <a:ext cx="805029" cy="461665"/>
            </a:xfrm>
            <a:prstGeom prst="rect">
              <a:avLst/>
            </a:prstGeom>
            <a:noFill/>
          </p:spPr>
          <p:txBody>
            <a:bodyPr numCol="1" rtlCol="0" wrap="none">
              <a:spAutoFit/>
            </a:bodyPr>
            <a:lstStyle/>
            <a:p>
              <a:r>
                <a:rPr altLang="zh-TW" dirty="0" lang="en-US" smtClean="0" sz="2400"/>
                <a:t>Time</a:t>
              </a:r>
              <a:endParaRPr altLang="zh-TW" dirty="0" lang="zh-TW" sz="2400"/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3747551" y="1713188"/>
            <a:ext cx="2709396" cy="400110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i="1" lang="en-US" smtClean="0" sz="2000">
                <a:solidFill>
                  <a:schemeClr val="bg1">
                    <a:lumMod val="50000"/>
                  </a:schemeClr>
                </a:solidFill>
              </a:rPr>
              <a:t>1    2     3     4     5     6    7</a:t>
            </a:r>
            <a:endParaRPr altLang="zh-TW" dirty="0" i="1" lang="zh-TW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717375" y="5458927"/>
            <a:ext cx="301686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 smtClean="0"/>
              <a:t>6</a:t>
            </a:r>
            <a:endParaRPr altLang="zh-TW" dirty="0" lang="zh-TW"/>
          </a:p>
        </p:txBody>
      </p:sp>
      <p:sp>
        <p:nvSpPr>
          <p:cNvPr id="17" name="文字方塊 16"/>
          <p:cNvSpPr txBox="1"/>
          <p:nvPr/>
        </p:nvSpPr>
        <p:spPr>
          <a:xfrm>
            <a:off x="6110698" y="3885657"/>
            <a:ext cx="301686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 smtClean="0"/>
              <a:t>7</a:t>
            </a:r>
            <a:endParaRPr altLang="zh-TW" dirty="0" lang="zh-TW"/>
          </a:p>
        </p:txBody>
      </p:sp>
      <p:sp>
        <p:nvSpPr>
          <p:cNvPr id="18" name="文字方塊 17"/>
          <p:cNvSpPr txBox="1"/>
          <p:nvPr/>
        </p:nvSpPr>
        <p:spPr>
          <a:xfrm>
            <a:off x="2518348" y="2370337"/>
            <a:ext cx="1064715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 smtClean="0" sz="2400"/>
              <a:t>Sender</a:t>
            </a:r>
            <a:endParaRPr altLang="zh-TW" dirty="0" lang="zh-TW" sz="2400"/>
          </a:p>
        </p:txBody>
      </p:sp>
      <p:sp>
        <p:nvSpPr>
          <p:cNvPr id="19" name="文字方塊 18"/>
          <p:cNvSpPr txBox="1"/>
          <p:nvPr/>
        </p:nvSpPr>
        <p:spPr>
          <a:xfrm>
            <a:off x="2424766" y="5785824"/>
            <a:ext cx="1251881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 smtClean="0" sz="2400"/>
              <a:t>Receiver</a:t>
            </a:r>
            <a:endParaRPr altLang="zh-TW" dirty="0" lang="zh-TW" sz="2400"/>
          </a:p>
        </p:txBody>
      </p:sp>
    </p:spTree>
    <p:extLst>
      <p:ext uri="{BB962C8B-B14F-4D97-AF65-F5344CB8AC3E}">
        <p14:creationId xmlns:p14="http://schemas.microsoft.com/office/powerpoint/2010/main" val="284352540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Go-Back-N  case 2  (packet loss)</a:t>
            </a:r>
            <a:endParaRPr altLang="zh-TW" dirty="0" 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275" y="1965158"/>
            <a:ext cx="4359702" cy="4366554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9772650" y="5112399"/>
            <a:ext cx="1322265" cy="973486"/>
            <a:chOff x="9772650" y="5048231"/>
            <a:chExt cx="1322265" cy="973486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72650" y="5093327"/>
              <a:ext cx="323850" cy="371475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10096500" y="5048231"/>
              <a:ext cx="998415" cy="461665"/>
            </a:xfrm>
            <a:prstGeom prst="rect">
              <a:avLst/>
            </a:prstGeom>
            <a:noFill/>
          </p:spPr>
          <p:txBody>
            <a:bodyPr numCol="1" rtlCol="0" wrap="none">
              <a:spAutoFit/>
            </a:bodyPr>
            <a:lstStyle/>
            <a:p>
              <a:r>
                <a:rPr altLang="zh-TW" dirty="0" lang="en-US" smtClean="0" sz="2400"/>
                <a:t>Packet</a:t>
              </a:r>
              <a:endParaRPr altLang="zh-TW" dirty="0" lang="zh-TW" sz="2400"/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72650" y="5554992"/>
              <a:ext cx="323850" cy="466725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096499" y="5554992"/>
              <a:ext cx="631904" cy="461665"/>
            </a:xfrm>
            <a:prstGeom prst="rect">
              <a:avLst/>
            </a:prstGeom>
            <a:noFill/>
          </p:spPr>
          <p:txBody>
            <a:bodyPr numCol="1" rtlCol="0" wrap="none">
              <a:spAutoFit/>
            </a:bodyPr>
            <a:lstStyle/>
            <a:p>
              <a:r>
                <a:rPr altLang="zh-TW" dirty="0" err="1" lang="en-US" smtClean="0" sz="2400"/>
                <a:t>Ack</a:t>
              </a:r>
              <a:endParaRPr altLang="zh-TW" dirty="0" lang="zh-TW" sz="2400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5385600" y="2747905"/>
            <a:ext cx="1031051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b="1" dirty="0" i="1" lang="en-US" smtClean="0">
                <a:solidFill>
                  <a:srgbClr val="FF0000"/>
                </a:solidFill>
              </a:rPr>
              <a:t>Time out</a:t>
            </a:r>
            <a:endParaRPr altLang="zh-TW" b="1" dirty="0" i="1" lang="zh-TW">
              <a:solidFill>
                <a:srgbClr val="FF0000"/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9758636" y="4536378"/>
            <a:ext cx="1142893" cy="461665"/>
            <a:chOff x="9758636" y="4536378"/>
            <a:chExt cx="1142893" cy="461665"/>
          </a:xfrm>
        </p:grpSpPr>
        <p:sp>
          <p:nvSpPr>
            <p:cNvPr id="14" name="圓形圖 13"/>
            <p:cNvSpPr/>
            <p:nvPr/>
          </p:nvSpPr>
          <p:spPr>
            <a:xfrm rot="16200000">
              <a:off x="9758636" y="4541438"/>
              <a:ext cx="337863" cy="337863"/>
            </a:xfrm>
            <a:prstGeom prst="pi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altLang="zh-TW" lang="zh-TW">
                <a:solidFill>
                  <a:schemeClr val="tx1"/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0096500" y="4536378"/>
              <a:ext cx="805029" cy="461665"/>
            </a:xfrm>
            <a:prstGeom prst="rect">
              <a:avLst/>
            </a:prstGeom>
            <a:noFill/>
          </p:spPr>
          <p:txBody>
            <a:bodyPr numCol="1" rtlCol="0" wrap="none">
              <a:spAutoFit/>
            </a:bodyPr>
            <a:lstStyle/>
            <a:p>
              <a:r>
                <a:rPr altLang="zh-TW" dirty="0" lang="en-US" smtClean="0" sz="2400"/>
                <a:t>Time</a:t>
              </a:r>
              <a:endParaRPr altLang="zh-TW" dirty="0" lang="zh-TW" sz="2400"/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3791389" y="1741591"/>
            <a:ext cx="2709396" cy="400110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i="1" lang="en-US" smtClean="0" sz="2000">
                <a:solidFill>
                  <a:schemeClr val="bg1">
                    <a:lumMod val="50000"/>
                  </a:schemeClr>
                </a:solidFill>
              </a:rPr>
              <a:t>1    2     3     4     5     6    7</a:t>
            </a:r>
            <a:endParaRPr altLang="zh-TW" dirty="0" i="1" lang="zh-TW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153497" y="2931747"/>
            <a:ext cx="301686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 smtClean="0"/>
              <a:t>2</a:t>
            </a:r>
            <a:endParaRPr altLang="zh-TW" dirty="0" lang="zh-TW"/>
          </a:p>
        </p:txBody>
      </p:sp>
      <p:sp>
        <p:nvSpPr>
          <p:cNvPr id="19" name="文字方塊 18"/>
          <p:cNvSpPr txBox="1"/>
          <p:nvPr/>
        </p:nvSpPr>
        <p:spPr>
          <a:xfrm>
            <a:off x="4151340" y="3700937"/>
            <a:ext cx="301686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 smtClean="0"/>
              <a:t>2</a:t>
            </a:r>
            <a:endParaRPr altLang="zh-TW" dirty="0" lang="zh-TW"/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3523533" y="3163889"/>
            <a:ext cx="583065" cy="3231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896416" y="3163889"/>
            <a:ext cx="1913729" cy="646331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zh-TW" b="1" dirty="0" i="1" lang="en-US" smtClean="0">
                <a:solidFill>
                  <a:srgbClr val="FF0000"/>
                </a:solidFill>
              </a:rPr>
              <a:t>ACK-2 </a:t>
            </a:r>
            <a:r>
              <a:rPr altLang="zh-TW" b="1" dirty="0" i="1" lang="en-US">
                <a:solidFill>
                  <a:srgbClr val="FF0000"/>
                </a:solidFill>
              </a:rPr>
              <a:t>triggered </a:t>
            </a:r>
            <a:r>
              <a:rPr altLang="zh-TW" b="1" dirty="0" i="1" lang="en-US" smtClean="0">
                <a:solidFill>
                  <a:srgbClr val="FF0000"/>
                </a:solidFill>
              </a:rPr>
              <a:t>by packet-6</a:t>
            </a:r>
            <a:endParaRPr altLang="zh-TW" b="1" dirty="0" i="1" lang="zh-TW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842667" y="3851190"/>
            <a:ext cx="1844449" cy="646331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zh-TW" b="1" dirty="0" i="1" lang="en-US" smtClean="0">
                <a:solidFill>
                  <a:srgbClr val="FF0000"/>
                </a:solidFill>
              </a:rPr>
              <a:t>ACK-2 </a:t>
            </a:r>
            <a:r>
              <a:rPr altLang="zh-TW" b="1" dirty="0" i="1" lang="en-US">
                <a:solidFill>
                  <a:srgbClr val="FF0000"/>
                </a:solidFill>
              </a:rPr>
              <a:t>triggered </a:t>
            </a:r>
            <a:r>
              <a:rPr altLang="zh-TW" b="1" dirty="0" i="1" lang="en-US" smtClean="0">
                <a:solidFill>
                  <a:srgbClr val="FF0000"/>
                </a:solidFill>
              </a:rPr>
              <a:t>by packet-7</a:t>
            </a:r>
            <a:endParaRPr altLang="zh-TW" b="1" dirty="0" i="1" lang="zh-TW">
              <a:solidFill>
                <a:srgbClr val="FF0000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3466577" y="3948704"/>
            <a:ext cx="672105" cy="3025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2518348" y="2370337"/>
            <a:ext cx="1064715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 smtClean="0" sz="2400"/>
              <a:t>Sender</a:t>
            </a:r>
            <a:endParaRPr altLang="zh-TW" dirty="0" lang="zh-TW" sz="2400"/>
          </a:p>
        </p:txBody>
      </p:sp>
      <p:sp>
        <p:nvSpPr>
          <p:cNvPr id="25" name="文字方塊 24"/>
          <p:cNvSpPr txBox="1"/>
          <p:nvPr/>
        </p:nvSpPr>
        <p:spPr>
          <a:xfrm>
            <a:off x="2424766" y="5785824"/>
            <a:ext cx="1251881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 smtClean="0" sz="2400"/>
              <a:t>Receiver</a:t>
            </a:r>
            <a:endParaRPr altLang="zh-TW" dirty="0" lang="zh-TW" sz="2400"/>
          </a:p>
        </p:txBody>
      </p:sp>
      <p:cxnSp>
        <p:nvCxnSpPr>
          <p:cNvPr id="26" name="直線單箭頭接點 25"/>
          <p:cNvCxnSpPr>
            <a:stCxn id="12" idx="1"/>
          </p:cNvCxnSpPr>
          <p:nvPr/>
        </p:nvCxnSpPr>
        <p:spPr>
          <a:xfrm flipH="1" flipV="1">
            <a:off x="4593395" y="2161023"/>
            <a:ext cx="792205" cy="7715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846895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Go-Back-N  case 2  (packet loss)</a:t>
            </a:r>
            <a:endParaRPr altLang="zh-TW" dirty="0" lang="zh-TW"/>
          </a:p>
        </p:txBody>
      </p:sp>
      <p:grpSp>
        <p:nvGrpSpPr>
          <p:cNvPr id="10" name="群組 9"/>
          <p:cNvGrpSpPr/>
          <p:nvPr/>
        </p:nvGrpSpPr>
        <p:grpSpPr>
          <a:xfrm>
            <a:off x="9772650" y="5272819"/>
            <a:ext cx="1322265" cy="973486"/>
            <a:chOff x="9772650" y="5048231"/>
            <a:chExt cx="1322265" cy="973486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72650" y="5093327"/>
              <a:ext cx="323850" cy="371475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10096500" y="5048231"/>
              <a:ext cx="998415" cy="461665"/>
            </a:xfrm>
            <a:prstGeom prst="rect">
              <a:avLst/>
            </a:prstGeom>
            <a:noFill/>
          </p:spPr>
          <p:txBody>
            <a:bodyPr numCol="1" rtlCol="0" wrap="none">
              <a:spAutoFit/>
            </a:bodyPr>
            <a:lstStyle/>
            <a:p>
              <a:r>
                <a:rPr altLang="zh-TW" dirty="0" lang="en-US" smtClean="0" sz="2400"/>
                <a:t>Packet</a:t>
              </a:r>
              <a:endParaRPr altLang="zh-TW" dirty="0" lang="zh-TW" sz="2400"/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72650" y="5554992"/>
              <a:ext cx="323850" cy="466725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096499" y="5554992"/>
              <a:ext cx="631904" cy="461665"/>
            </a:xfrm>
            <a:prstGeom prst="rect">
              <a:avLst/>
            </a:prstGeom>
            <a:noFill/>
          </p:spPr>
          <p:txBody>
            <a:bodyPr numCol="1" rtlCol="0" wrap="none">
              <a:spAutoFit/>
            </a:bodyPr>
            <a:lstStyle/>
            <a:p>
              <a:r>
                <a:rPr altLang="zh-TW" dirty="0" err="1" lang="en-US" smtClean="0" sz="2400"/>
                <a:t>Ack</a:t>
              </a:r>
              <a:endParaRPr altLang="zh-TW" dirty="0" lang="zh-TW" sz="2400"/>
            </a:p>
          </p:txBody>
        </p:sp>
      </p:grp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048" y="1973179"/>
            <a:ext cx="4348564" cy="4355398"/>
          </a:xfrm>
          <a:prstGeom prst="rect">
            <a:avLst/>
          </a:prstGeom>
        </p:spPr>
      </p:pic>
      <p:grpSp>
        <p:nvGrpSpPr>
          <p:cNvPr id="20" name="群組 19"/>
          <p:cNvGrpSpPr/>
          <p:nvPr/>
        </p:nvGrpSpPr>
        <p:grpSpPr>
          <a:xfrm>
            <a:off x="9769141" y="4720964"/>
            <a:ext cx="1142893" cy="461665"/>
            <a:chOff x="9758636" y="4536378"/>
            <a:chExt cx="1142893" cy="461665"/>
          </a:xfrm>
        </p:grpSpPr>
        <p:sp>
          <p:nvSpPr>
            <p:cNvPr id="21" name="圓形圖 20"/>
            <p:cNvSpPr/>
            <p:nvPr/>
          </p:nvSpPr>
          <p:spPr>
            <a:xfrm rot="16200000">
              <a:off x="9758636" y="4541438"/>
              <a:ext cx="337863" cy="337863"/>
            </a:xfrm>
            <a:prstGeom prst="pi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altLang="zh-TW" lang="zh-TW">
                <a:solidFill>
                  <a:schemeClr val="tx1"/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0096500" y="4536378"/>
              <a:ext cx="805029" cy="461665"/>
            </a:xfrm>
            <a:prstGeom prst="rect">
              <a:avLst/>
            </a:prstGeom>
            <a:noFill/>
          </p:spPr>
          <p:txBody>
            <a:bodyPr numCol="1" rtlCol="0" wrap="none">
              <a:spAutoFit/>
            </a:bodyPr>
            <a:lstStyle/>
            <a:p>
              <a:r>
                <a:rPr altLang="zh-TW" dirty="0" lang="en-US" smtClean="0" sz="2400"/>
                <a:t>Time</a:t>
              </a:r>
              <a:endParaRPr altLang="zh-TW" dirty="0" lang="zh-TW" sz="2400"/>
            </a:p>
          </p:txBody>
        </p:sp>
      </p:grpSp>
      <p:sp>
        <p:nvSpPr>
          <p:cNvPr id="23" name="文字方塊 22"/>
          <p:cNvSpPr txBox="1"/>
          <p:nvPr/>
        </p:nvSpPr>
        <p:spPr>
          <a:xfrm>
            <a:off x="3774174" y="1737360"/>
            <a:ext cx="2709396" cy="400110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i="1" lang="en-US" smtClean="0" sz="2000">
                <a:solidFill>
                  <a:schemeClr val="bg1">
                    <a:lumMod val="50000"/>
                  </a:schemeClr>
                </a:solidFill>
              </a:rPr>
              <a:t>1     2    3     4     5     6    7</a:t>
            </a:r>
            <a:endParaRPr altLang="zh-TW" dirty="0" i="1" lang="zh-TW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564251" y="2646537"/>
            <a:ext cx="1930337" cy="400110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 smtClean="0" sz="2000"/>
              <a:t>3     4    5     6     7</a:t>
            </a:r>
            <a:endParaRPr altLang="zh-TW" dirty="0" lang="zh-TW" sz="2000"/>
          </a:p>
        </p:txBody>
      </p:sp>
      <p:sp>
        <p:nvSpPr>
          <p:cNvPr id="17" name="文字方塊 16"/>
          <p:cNvSpPr txBox="1"/>
          <p:nvPr/>
        </p:nvSpPr>
        <p:spPr>
          <a:xfrm>
            <a:off x="2518348" y="2370337"/>
            <a:ext cx="1064715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 smtClean="0" sz="2400"/>
              <a:t>Sender</a:t>
            </a:r>
            <a:endParaRPr altLang="zh-TW" dirty="0" lang="zh-TW" sz="2400"/>
          </a:p>
        </p:txBody>
      </p:sp>
      <p:sp>
        <p:nvSpPr>
          <p:cNvPr id="19" name="文字方塊 18"/>
          <p:cNvSpPr txBox="1"/>
          <p:nvPr/>
        </p:nvSpPr>
        <p:spPr>
          <a:xfrm>
            <a:off x="2424766" y="5785824"/>
            <a:ext cx="1251881" cy="461665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altLang="zh-TW" dirty="0" lang="en-US" smtClean="0" sz="2400"/>
              <a:t>Receiver</a:t>
            </a:r>
            <a:endParaRPr altLang="zh-TW" dirty="0" lang="zh-TW" sz="2400"/>
          </a:p>
        </p:txBody>
      </p:sp>
    </p:spTree>
    <p:extLst>
      <p:ext uri="{BB962C8B-B14F-4D97-AF65-F5344CB8AC3E}">
        <p14:creationId xmlns:p14="http://schemas.microsoft.com/office/powerpoint/2010/main" val="1013076419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0784" y="2908872"/>
            <a:ext cx="9905998" cy="1478570"/>
          </a:xfrm>
        </p:spPr>
        <p:txBody>
          <a:bodyPr numCol="1"/>
          <a:lstStyle/>
          <a:p>
            <a:r>
              <a:rPr dirty="0" lang="en-US" smtClean="0"/>
              <a:t>Introduction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2604561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Example (</a:t>
            </a:r>
            <a:r>
              <a:rPr altLang="zh-TW" b="1" dirty="0" i="1" lang="en-US">
                <a:solidFill>
                  <a:srgbClr val="C00000"/>
                </a:solidFill>
              </a:rPr>
              <a:t>GBN + Congestion control</a:t>
            </a:r>
            <a:r>
              <a:rPr altLang="zh-TW" dirty="0"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1"/>
            <a:r>
              <a:rPr dirty="0" lang="en-US" smtClean="0" sz="2800"/>
              <a:t>Sender sends Data 1</a:t>
            </a:r>
          </a:p>
          <a:p>
            <a:pPr lvl="1"/>
            <a:r>
              <a:rPr dirty="0" lang="en-US" smtClean="0" sz="2800"/>
              <a:t>Congestion window = 1. Threshold = 2</a:t>
            </a:r>
          </a:p>
          <a:p>
            <a:pPr lvl="1"/>
            <a:r>
              <a:rPr altLang="zh-TW" dirty="0" lang="en-US" sz="2800"/>
              <a:t>Receiver sends ACK </a:t>
            </a:r>
            <a:r>
              <a:rPr altLang="zh-TW" dirty="0" lang="en-US" smtClean="0" sz="2800"/>
              <a:t>1</a:t>
            </a:r>
            <a:endParaRPr dirty="0" lang="en-US" smtClean="0" sz="2800"/>
          </a:p>
          <a:p>
            <a:endParaRPr dirty="0"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180" y="4417403"/>
            <a:ext cx="6854462" cy="191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98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Example (</a:t>
            </a:r>
            <a:r>
              <a:rPr altLang="zh-TW" b="1" dirty="0" i="1" lang="en-US">
                <a:solidFill>
                  <a:srgbClr val="C00000"/>
                </a:solidFill>
              </a:rPr>
              <a:t>GBN + Congestion control</a:t>
            </a:r>
            <a:r>
              <a:rPr altLang="zh-TW" dirty="0"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lvl="1"/>
            <a:r>
              <a:rPr dirty="0" lang="en-US" smtClean="0" sz="2800"/>
              <a:t>Sender sends Data 2,3</a:t>
            </a:r>
          </a:p>
          <a:p>
            <a:pPr lvl="1"/>
            <a:r>
              <a:rPr dirty="0" lang="en-US" smtClean="0" sz="2800"/>
              <a:t>Congestion window =2, Threshold =2;</a:t>
            </a:r>
          </a:p>
          <a:p>
            <a:pPr lvl="1"/>
            <a:r>
              <a:rPr dirty="0" lang="en-US" smtClean="0" sz="2800"/>
              <a:t>Receiver sends ACK 2,3</a:t>
            </a:r>
          </a:p>
          <a:p>
            <a:pPr lvl="1"/>
            <a:endParaRPr dirty="0"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861" y="4113598"/>
            <a:ext cx="7778931" cy="220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8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Example (</a:t>
            </a:r>
            <a:r>
              <a:rPr altLang="zh-TW" b="1" dirty="0" i="1" lang="en-US">
                <a:solidFill>
                  <a:srgbClr val="C00000"/>
                </a:solidFill>
              </a:rPr>
              <a:t>GBN + Congestion control</a:t>
            </a:r>
            <a:r>
              <a:rPr altLang="zh-TW" dirty="0"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1"/>
            <a:r>
              <a:rPr dirty="0" lang="en-US" smtClean="0" sz="2800"/>
              <a:t>Sender sends Data 4,5,6</a:t>
            </a:r>
          </a:p>
          <a:p>
            <a:pPr lvl="1"/>
            <a:r>
              <a:rPr altLang="zh-TW" dirty="0" lang="en-US" smtClean="0" sz="2800"/>
              <a:t>Congestion </a:t>
            </a:r>
            <a:r>
              <a:rPr altLang="zh-TW" dirty="0" lang="en-US" sz="2800"/>
              <a:t>window =3; Threshold =2;</a:t>
            </a:r>
          </a:p>
          <a:p>
            <a:pPr lvl="1"/>
            <a:r>
              <a:rPr altLang="zh-TW" dirty="0" lang="en-US" smtClean="0" sz="2800"/>
              <a:t>Receiver </a:t>
            </a:r>
            <a:r>
              <a:rPr altLang="zh-TW" dirty="0" lang="en-US" sz="2800"/>
              <a:t>drops Data </a:t>
            </a:r>
            <a:r>
              <a:rPr altLang="zh-TW" dirty="0" lang="en-US" smtClean="0" sz="2800"/>
              <a:t>5, </a:t>
            </a:r>
            <a:r>
              <a:rPr altLang="zh-TW" dirty="0" lang="en-US" sz="2800"/>
              <a:t>sends ACK </a:t>
            </a:r>
            <a:r>
              <a:rPr altLang="zh-TW" dirty="0" lang="en-US" smtClean="0" sz="2800"/>
              <a:t>3, </a:t>
            </a:r>
            <a:r>
              <a:rPr altLang="zh-TW" dirty="0" lang="en-US" sz="2800"/>
              <a:t>drops Data </a:t>
            </a:r>
            <a:r>
              <a:rPr altLang="zh-TW" dirty="0" lang="en-US" smtClean="0" sz="2800"/>
              <a:t>6, sends </a:t>
            </a:r>
            <a:r>
              <a:rPr altLang="zh-TW" dirty="0" lang="en-US" sz="2800"/>
              <a:t>ACK </a:t>
            </a:r>
            <a:r>
              <a:rPr altLang="zh-TW" dirty="0" lang="en-US" smtClean="0" sz="2800"/>
              <a:t>3</a:t>
            </a:r>
            <a:endParaRPr altLang="zh-TW" dirty="0" lang="en-US" sz="2800"/>
          </a:p>
          <a:p>
            <a:pPr lvl="1"/>
            <a:endParaRPr dirty="0" lang="en-US" smtClean="0" sz="2800"/>
          </a:p>
          <a:p>
            <a:pPr lvl="1"/>
            <a:endParaRPr dirty="0" lang="en-US" smtClean="0" sz="2800"/>
          </a:p>
          <a:p>
            <a:pPr lvl="1"/>
            <a:endParaRPr dirty="0" lang="en-US"/>
          </a:p>
        </p:txBody>
      </p:sp>
      <p:grpSp>
        <p:nvGrpSpPr>
          <p:cNvPr id="32" name="群組 31"/>
          <p:cNvGrpSpPr/>
          <p:nvPr/>
        </p:nvGrpSpPr>
        <p:grpSpPr>
          <a:xfrm>
            <a:off x="740832" y="3778158"/>
            <a:ext cx="10498582" cy="2489235"/>
            <a:chOff x="1007618" y="3262453"/>
            <a:chExt cx="10498582" cy="2489235"/>
          </a:xfrm>
        </p:grpSpPr>
        <p:grpSp>
          <p:nvGrpSpPr>
            <p:cNvPr id="28" name="群組 27"/>
            <p:cNvGrpSpPr/>
            <p:nvPr/>
          </p:nvGrpSpPr>
          <p:grpSpPr>
            <a:xfrm>
              <a:off x="1007618" y="3262453"/>
              <a:ext cx="10498582" cy="2489235"/>
              <a:chOff x="990600" y="3338654"/>
              <a:chExt cx="10498582" cy="2489235"/>
            </a:xfrm>
          </p:grpSpPr>
          <p:grpSp>
            <p:nvGrpSpPr>
              <p:cNvPr id="12" name="群組 11"/>
              <p:cNvGrpSpPr/>
              <p:nvPr/>
            </p:nvGrpSpPr>
            <p:grpSpPr>
              <a:xfrm>
                <a:off x="990600" y="3338654"/>
                <a:ext cx="10498582" cy="2489235"/>
                <a:chOff x="990600" y="3313254"/>
                <a:chExt cx="10498582" cy="2489235"/>
              </a:xfrm>
            </p:grpSpPr>
            <p:pic>
              <p:nvPicPr>
                <p:cNvPr id="6" name="圖片 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90600" y="3313254"/>
                  <a:ext cx="10498582" cy="2489235"/>
                </a:xfrm>
                <a:prstGeom prst="rect">
                  <a:avLst/>
                </a:prstGeom>
              </p:spPr>
            </p:pic>
            <p:sp>
              <p:nvSpPr>
                <p:cNvPr id="10" name="文字方塊 9"/>
                <p:cNvSpPr txBox="1"/>
                <p:nvPr/>
              </p:nvSpPr>
              <p:spPr>
                <a:xfrm>
                  <a:off x="7736332" y="5247284"/>
                  <a:ext cx="1193800" cy="461665"/>
                </a:xfrm>
                <a:prstGeom prst="rect">
                  <a:avLst/>
                </a:prstGeom>
                <a:noFill/>
              </p:spPr>
              <p:txBody>
                <a:bodyPr numCol="1" rtlCol="0" wrap="square">
                  <a:spAutoFit/>
                </a:bodyPr>
                <a:lstStyle/>
                <a:p>
                  <a:pPr algn="ctr"/>
                  <a:r>
                    <a:rPr altLang="zh-TW" b="1" dirty="0" lang="en-US" smtClean="0" sz="2400">
                      <a:solidFill>
                        <a:srgbClr val="FF0000"/>
                      </a:solidFill>
                    </a:rPr>
                    <a:t>(</a:t>
                  </a:r>
                  <a:r>
                    <a:rPr altLang="zh-TW" b="1" dirty="0" lang="en-US" smtClean="0" sz="2400">
                      <a:solidFill>
                        <a:srgbClr val="FF0000"/>
                      </a:solidFill>
                      <a:latin charset="-120" panose="020B0604020202020204" pitchFamily="34" typeface="Arial Unicode MS"/>
                      <a:ea charset="-120" panose="020B0604020202020204" pitchFamily="34" typeface="Arial Unicode MS"/>
                      <a:cs charset="-120" panose="020B0604020202020204" pitchFamily="34" typeface="Arial Unicode MS"/>
                    </a:rPr>
                    <a:t>Drop)</a:t>
                  </a:r>
                  <a:endParaRPr altLang="zh-TW" b="1" dirty="0" lang="zh-TW" sz="2400">
                    <a:solidFill>
                      <a:srgbClr val="FF0000"/>
                    </a:solidFill>
                    <a:latin charset="-120" panose="020B0604020202020204" pitchFamily="34" typeface="Arial Unicode MS"/>
                    <a:ea charset="-120" panose="020B0604020202020204" pitchFamily="34" typeface="Arial Unicode MS"/>
                    <a:cs charset="-120" panose="020B0604020202020204" pitchFamily="34" typeface="Arial Unicode MS"/>
                  </a:endParaRPr>
                </a:p>
              </p:txBody>
            </p:sp>
          </p:grpSp>
          <p:pic>
            <p:nvPicPr>
              <p:cNvPr id="21" name="圖片 2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55000" y="4176628"/>
                <a:ext cx="889000" cy="411043"/>
              </a:xfrm>
              <a:prstGeom prst="rect">
                <a:avLst/>
              </a:prstGeom>
            </p:spPr>
          </p:pic>
          <p:cxnSp>
            <p:nvCxnSpPr>
              <p:cNvPr id="25" name="直線單箭頭接點 24"/>
              <p:cNvCxnSpPr/>
              <p:nvPr/>
            </p:nvCxnSpPr>
            <p:spPr>
              <a:xfrm flipV="1">
                <a:off x="8483600" y="3873500"/>
                <a:ext cx="0" cy="27341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圖片 2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64800" y="4205000"/>
                <a:ext cx="889000" cy="411043"/>
              </a:xfrm>
              <a:prstGeom prst="rect">
                <a:avLst/>
              </a:prstGeom>
            </p:spPr>
          </p:pic>
          <p:cxnSp>
            <p:nvCxnSpPr>
              <p:cNvPr id="27" name="直線單箭頭接點 26"/>
              <p:cNvCxnSpPr/>
              <p:nvPr/>
            </p:nvCxnSpPr>
            <p:spPr>
              <a:xfrm flipV="1">
                <a:off x="10693400" y="3901872"/>
                <a:ext cx="0" cy="27341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直線單箭頭接點 29"/>
            <p:cNvCxnSpPr/>
            <p:nvPr/>
          </p:nvCxnSpPr>
          <p:spPr>
            <a:xfrm>
              <a:off x="7772400" y="4178300"/>
              <a:ext cx="12700" cy="119380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橢圓 30"/>
            <p:cNvSpPr/>
            <p:nvPr/>
          </p:nvSpPr>
          <p:spPr>
            <a:xfrm>
              <a:off x="8701659" y="4023948"/>
              <a:ext cx="484760" cy="483123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altLang="zh-TW" lang="zh-TW"/>
            </a:p>
          </p:txBody>
        </p:sp>
      </p:grpSp>
      <p:cxnSp>
        <p:nvCxnSpPr>
          <p:cNvPr id="5" name="直線接點 4"/>
          <p:cNvCxnSpPr/>
          <p:nvPr/>
        </p:nvCxnSpPr>
        <p:spPr>
          <a:xfrm flipV="1">
            <a:off x="8894232" y="6030749"/>
            <a:ext cx="2345182" cy="217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9838810" y="5422552"/>
            <a:ext cx="1086589" cy="52322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altLang="zh-TW" b="1" dirty="0" lang="en-US" smtClean="0" sz="2800">
                <a:solidFill>
                  <a:srgbClr val="FF0000"/>
                </a:solidFill>
              </a:rPr>
              <a:t>Drop</a:t>
            </a:r>
            <a:endParaRPr altLang="zh-TW" b="1" dirty="0" lang="zh-TW" sz="2800">
              <a:solidFill>
                <a:srgbClr val="FF0000"/>
              </a:solidFill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9826110" y="4644504"/>
            <a:ext cx="12700" cy="11938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905440" y="4645402"/>
            <a:ext cx="324106" cy="457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altLang="zh-TW" lang="zh-TW"/>
          </a:p>
        </p:txBody>
      </p:sp>
    </p:spTree>
    <p:extLst>
      <p:ext uri="{BB962C8B-B14F-4D97-AF65-F5344CB8AC3E}">
        <p14:creationId xmlns:p14="http://schemas.microsoft.com/office/powerpoint/2010/main" val="390469254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Example (</a:t>
            </a:r>
            <a:r>
              <a:rPr altLang="zh-TW" b="1" dirty="0" i="1" lang="en-US">
                <a:solidFill>
                  <a:srgbClr val="C00000"/>
                </a:solidFill>
              </a:rPr>
              <a:t>GBN + Congestion control</a:t>
            </a:r>
            <a:r>
              <a:rPr altLang="zh-TW" dirty="0"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322" y="1845734"/>
            <a:ext cx="10058400" cy="4023360"/>
          </a:xfrm>
        </p:spPr>
        <p:txBody>
          <a:bodyPr numCol="1">
            <a:normAutofit/>
          </a:bodyPr>
          <a:lstStyle/>
          <a:p>
            <a:pPr lvl="1"/>
            <a:r>
              <a:rPr dirty="0" lang="en-US" smtClean="0" sz="2800"/>
              <a:t>Sender sends Data 4</a:t>
            </a:r>
          </a:p>
          <a:p>
            <a:pPr lvl="1"/>
            <a:r>
              <a:rPr dirty="0" lang="en-US" smtClean="0" sz="2800"/>
              <a:t>Congestion window = 1, Threshold = 1</a:t>
            </a:r>
          </a:p>
          <a:p>
            <a:pPr lvl="1"/>
            <a:r>
              <a:rPr dirty="0" lang="en-US" smtClean="0" sz="2800"/>
              <a:t>Receiver sends ACK 4</a:t>
            </a:r>
            <a:endParaRPr dirty="0" lang="en-US" sz="280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930" y="4225006"/>
            <a:ext cx="8636654" cy="208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16713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Example (</a:t>
            </a:r>
            <a:r>
              <a:rPr altLang="zh-TW" b="1" dirty="0" i="1" lang="en-US">
                <a:solidFill>
                  <a:srgbClr val="C00000"/>
                </a:solidFill>
              </a:rPr>
              <a:t>GBN + Congestion control</a:t>
            </a:r>
            <a:r>
              <a:rPr altLang="zh-TW" dirty="0"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776" y="1845734"/>
            <a:ext cx="10058400" cy="4023360"/>
          </a:xfrm>
        </p:spPr>
        <p:txBody>
          <a:bodyPr numCol="1"/>
          <a:lstStyle/>
          <a:p>
            <a:pPr lvl="2"/>
            <a:r>
              <a:rPr dirty="0" lang="en-US" smtClean="0" sz="2800"/>
              <a:t>Sender </a:t>
            </a:r>
            <a:r>
              <a:rPr dirty="0" lang="en-US" sz="2800"/>
              <a:t>sends Data 5,6</a:t>
            </a:r>
          </a:p>
          <a:p>
            <a:pPr lvl="2"/>
            <a:r>
              <a:rPr dirty="0" lang="en-US" sz="2800"/>
              <a:t>Congestion window = 2, Threshold =1;</a:t>
            </a:r>
          </a:p>
          <a:p>
            <a:pPr lvl="2"/>
            <a:r>
              <a:rPr dirty="0" lang="en-US" sz="2800"/>
              <a:t>Receiver sends ACK 5, drops Data 6</a:t>
            </a:r>
            <a:r>
              <a:rPr dirty="0" lang="en-US" smtClean="0" sz="2800"/>
              <a:t>,</a:t>
            </a:r>
            <a:r>
              <a:rPr altLang="zh-TW" dirty="0" lang="en-US" sz="2800"/>
              <a:t> sends ACK </a:t>
            </a:r>
            <a:r>
              <a:rPr altLang="zh-TW" dirty="0" lang="en-US" smtClean="0" sz="2800"/>
              <a:t>5,</a:t>
            </a:r>
            <a:r>
              <a:rPr dirty="0" lang="en-US" smtClean="0" sz="2800"/>
              <a:t> </a:t>
            </a:r>
            <a:r>
              <a:rPr dirty="0" lang="en-US" sz="2800"/>
              <a:t>flush buffer ()</a:t>
            </a:r>
          </a:p>
          <a:p>
            <a:pPr>
              <a:buFont charset="0" pitchFamily="34" typeface="Arial"/>
              <a:buChar char="•"/>
            </a:pPr>
            <a:endParaRPr dirty="0"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12" y="4427158"/>
            <a:ext cx="7725335" cy="18498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179" y="4851734"/>
            <a:ext cx="6953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62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TW" dirty="0" lang="en-US"/>
              <a:t>Example (</a:t>
            </a:r>
            <a:r>
              <a:rPr altLang="zh-TW" b="1" dirty="0" i="1" lang="en-US">
                <a:solidFill>
                  <a:srgbClr val="C00000"/>
                </a:solidFill>
              </a:rPr>
              <a:t>GBN + Congestion control</a:t>
            </a:r>
            <a:r>
              <a:rPr altLang="zh-TW" dirty="0"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774" y="1857675"/>
            <a:ext cx="10058400" cy="4023360"/>
          </a:xfrm>
        </p:spPr>
        <p:txBody>
          <a:bodyPr numCol="1">
            <a:normAutofit/>
          </a:bodyPr>
          <a:lstStyle/>
          <a:p>
            <a:pPr lvl="2"/>
            <a:r>
              <a:rPr dirty="0" lang="en-US" smtClean="0" sz="2800"/>
              <a:t>Sender </a:t>
            </a:r>
            <a:r>
              <a:rPr dirty="0" lang="en-US" sz="2800"/>
              <a:t>sends Data 6</a:t>
            </a:r>
          </a:p>
          <a:p>
            <a:pPr lvl="2"/>
            <a:r>
              <a:rPr dirty="0" lang="en-US" sz="2800"/>
              <a:t>Congestion Window =1; Threshold =1</a:t>
            </a:r>
          </a:p>
          <a:p>
            <a:pPr lvl="2"/>
            <a:r>
              <a:rPr dirty="0" lang="en-US" sz="2800"/>
              <a:t>Receiver sends ACK 6</a:t>
            </a:r>
          </a:p>
          <a:p>
            <a:pPr lvl="2"/>
            <a:r>
              <a:rPr dirty="0" lang="en-US" sz="2800"/>
              <a:t>And so on</a:t>
            </a:r>
            <a:r>
              <a:rPr dirty="0" lang="en-US" smtClean="0" sz="2800"/>
              <a:t>…</a:t>
            </a:r>
            <a:endParaRPr dirty="0"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29" y="4599365"/>
            <a:ext cx="7416301" cy="174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64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 smtClean="0"/>
              <a:t>Requirement</a:t>
            </a:r>
            <a:endParaRPr dirty="0"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151" y="3966437"/>
            <a:ext cx="7438657" cy="230598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971" y="1737360"/>
            <a:ext cx="9905999" cy="3541714"/>
          </a:xfrm>
        </p:spPr>
        <p:txBody>
          <a:bodyPr numCol="1"/>
          <a:lstStyle/>
          <a:p>
            <a:r>
              <a:rPr dirty="0" lang="en-US" smtClean="0" sz="3200"/>
              <a:t>Agent</a:t>
            </a:r>
          </a:p>
          <a:p>
            <a:pPr lvl="2"/>
            <a:r>
              <a:rPr dirty="0" lang="en-US" sz="2800"/>
              <a:t>Forward data and ACK packets</a:t>
            </a:r>
          </a:p>
          <a:p>
            <a:pPr lvl="2"/>
            <a:r>
              <a:rPr dirty="0" lang="en-US" sz="2800"/>
              <a:t>Randomly drop data packet [</a:t>
            </a:r>
            <a:r>
              <a:rPr b="1" dirty="0" i="1" lang="en-US" sz="2800">
                <a:solidFill>
                  <a:srgbClr val="C00000"/>
                </a:solidFill>
              </a:rPr>
              <a:t>DO NOT DROP ACK PACKETS</a:t>
            </a:r>
            <a:r>
              <a:rPr dirty="0" lang="en-US" sz="2800"/>
              <a:t>]</a:t>
            </a:r>
          </a:p>
          <a:p>
            <a:pPr lvl="2"/>
            <a:r>
              <a:rPr dirty="0" lang="en-US" sz="2800"/>
              <a:t>Compute loss rate</a:t>
            </a:r>
          </a:p>
        </p:txBody>
      </p:sp>
    </p:spTree>
    <p:extLst>
      <p:ext uri="{BB962C8B-B14F-4D97-AF65-F5344CB8AC3E}">
        <p14:creationId xmlns:p14="http://schemas.microsoft.com/office/powerpoint/2010/main" val="195628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 smtClean="0"/>
              <a:t>Requirement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dirty="0" lang="en-US" sz="3200"/>
              <a:t>Show Message</a:t>
            </a:r>
            <a:endParaRPr dirty="0" lang="en-US" smtClean="0" sz="3200"/>
          </a:p>
          <a:p>
            <a:pPr lvl="1"/>
            <a:r>
              <a:rPr dirty="0" lang="en-US" smtClean="0" sz="2800"/>
              <a:t>Sender</a:t>
            </a:r>
          </a:p>
          <a:p>
            <a:pPr lvl="2"/>
            <a:r>
              <a:rPr dirty="0" lang="en-US" sz="2000"/>
              <a:t>send, </a:t>
            </a:r>
            <a:r>
              <a:rPr dirty="0" err="1" lang="en-US" sz="2000"/>
              <a:t>recv</a:t>
            </a:r>
            <a:r>
              <a:rPr dirty="0" lang="en-US" sz="2000"/>
              <a:t>, data, </a:t>
            </a:r>
            <a:r>
              <a:rPr dirty="0" err="1" lang="en-US" sz="2000"/>
              <a:t>ack</a:t>
            </a:r>
            <a:r>
              <a:rPr dirty="0" lang="en-US" sz="2000"/>
              <a:t>, fin, </a:t>
            </a:r>
            <a:r>
              <a:rPr dirty="0" err="1" lang="en-US" sz="2000"/>
              <a:t>finack</a:t>
            </a:r>
            <a:r>
              <a:rPr dirty="0" lang="en-US" sz="2000"/>
              <a:t>, sequence number, time out, </a:t>
            </a:r>
            <a:r>
              <a:rPr dirty="0" err="1" lang="en-US" sz="2000"/>
              <a:t>resnd</a:t>
            </a:r>
            <a:r>
              <a:rPr dirty="0" lang="en-US" sz="2000"/>
              <a:t>, </a:t>
            </a:r>
            <a:r>
              <a:rPr dirty="0" err="1" lang="en-US" sz="2000"/>
              <a:t>winSize</a:t>
            </a:r>
            <a:r>
              <a:rPr dirty="0" lang="en-US" sz="2000"/>
              <a:t>, threshold </a:t>
            </a:r>
            <a:endParaRPr dirty="0" lang="en-US" smtClean="0" sz="2000"/>
          </a:p>
          <a:p>
            <a:pPr lvl="1"/>
            <a:r>
              <a:rPr dirty="0" lang="en-US" smtClean="0" sz="2800"/>
              <a:t>Receiver</a:t>
            </a:r>
          </a:p>
          <a:p>
            <a:pPr lvl="2"/>
            <a:r>
              <a:rPr dirty="0" lang="en-US" sz="2000"/>
              <a:t>send, </a:t>
            </a:r>
            <a:r>
              <a:rPr dirty="0" err="1" lang="en-US" sz="2000"/>
              <a:t>recv</a:t>
            </a:r>
            <a:r>
              <a:rPr dirty="0" lang="en-US" sz="2000"/>
              <a:t>, data, </a:t>
            </a:r>
            <a:r>
              <a:rPr dirty="0" err="1" lang="en-US" sz="2000"/>
              <a:t>ack</a:t>
            </a:r>
            <a:r>
              <a:rPr dirty="0" lang="en-US" sz="2000"/>
              <a:t>, fin, </a:t>
            </a:r>
            <a:r>
              <a:rPr dirty="0" err="1" lang="en-US" sz="2000"/>
              <a:t>finack</a:t>
            </a:r>
            <a:r>
              <a:rPr dirty="0" lang="en-US" sz="2000"/>
              <a:t>, sequence number</a:t>
            </a:r>
            <a:r>
              <a:rPr dirty="0" lang="en-US" smtClean="0" sz="2000"/>
              <a:t>, </a:t>
            </a:r>
            <a:r>
              <a:rPr dirty="0" lang="en-US" sz="2000"/>
              <a:t>drop, flush </a:t>
            </a:r>
            <a:endParaRPr dirty="0" lang="en-US" smtClean="0" sz="2000"/>
          </a:p>
          <a:p>
            <a:pPr lvl="1"/>
            <a:r>
              <a:rPr dirty="0" lang="en-US" smtClean="0" sz="2800"/>
              <a:t>Agent</a:t>
            </a:r>
          </a:p>
          <a:p>
            <a:pPr lvl="2"/>
            <a:r>
              <a:rPr dirty="0" lang="en-US" sz="2000"/>
              <a:t>get, </a:t>
            </a:r>
            <a:r>
              <a:rPr dirty="0" err="1" lang="en-US" sz="2000"/>
              <a:t>fwd</a:t>
            </a:r>
            <a:r>
              <a:rPr dirty="0" lang="en-US" sz="2000"/>
              <a:t>, data, </a:t>
            </a:r>
            <a:r>
              <a:rPr dirty="0" err="1" lang="en-US" sz="2000"/>
              <a:t>ack</a:t>
            </a:r>
            <a:r>
              <a:rPr dirty="0" lang="en-US" sz="2000"/>
              <a:t>, fin, </a:t>
            </a:r>
            <a:r>
              <a:rPr dirty="0" err="1" lang="en-US" sz="2000"/>
              <a:t>finack</a:t>
            </a:r>
            <a:r>
              <a:rPr dirty="0" lang="en-US" sz="2000"/>
              <a:t>, sequence number, drop, loss rate</a:t>
            </a:r>
          </a:p>
        </p:txBody>
      </p:sp>
    </p:spTree>
    <p:extLst>
      <p:ext uri="{BB962C8B-B14F-4D97-AF65-F5344CB8AC3E}">
        <p14:creationId xmlns:p14="http://schemas.microsoft.com/office/powerpoint/2010/main" val="849691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2571" y="3294010"/>
            <a:ext cx="2116183" cy="830997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b="1" dirty="0" i="1" lang="en-US" smtClean="0" sz="4800"/>
              <a:t>Sender</a:t>
            </a:r>
            <a:endParaRPr b="1" dirty="0" i="1" lang="en-US" sz="480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54" y="1861399"/>
            <a:ext cx="3890691" cy="435039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 smtClean="0"/>
              <a:t>Requirement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922691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2571" y="3294010"/>
            <a:ext cx="2116183" cy="830997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b="1" dirty="0" i="1" lang="en-US" smtClean="0" sz="4800"/>
              <a:t>Agent</a:t>
            </a:r>
            <a:endParaRPr b="1" dirty="0" i="1" lang="en-US" sz="480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904" y="449059"/>
            <a:ext cx="3284762" cy="588240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 smtClean="0"/>
              <a:t>Requirement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253393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 smtClean="0"/>
              <a:t>Introduction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>
              <a:buNone/>
            </a:pPr>
            <a:r>
              <a:rPr dirty="0" lang="en-US" smtClean="0" sz="3200"/>
              <a:t>Target</a:t>
            </a:r>
          </a:p>
          <a:p>
            <a:pPr lvl="1"/>
            <a:r>
              <a:rPr dirty="0" lang="en-US" smtClean="0" sz="2800"/>
              <a:t>Application layer reliable transfer / congestion control</a:t>
            </a:r>
          </a:p>
          <a:p>
            <a:pPr lvl="1"/>
            <a:r>
              <a:rPr dirty="0" lang="en-US" smtClean="0" sz="2800"/>
              <a:t>Implement TCP by </a:t>
            </a:r>
            <a:r>
              <a:rPr b="1" dirty="0" i="1" lang="en-US" smtClean="0" sz="2800">
                <a:solidFill>
                  <a:srgbClr val="C00000"/>
                </a:solidFill>
              </a:rPr>
              <a:t>UDP</a:t>
            </a:r>
          </a:p>
          <a:p>
            <a:pPr lvl="1"/>
            <a:r>
              <a:rPr dirty="0" lang="en-US" smtClean="0" sz="2800"/>
              <a:t>Socket Programming</a:t>
            </a:r>
          </a:p>
          <a:p>
            <a:pPr lvl="1"/>
            <a:endParaRPr dirty="0"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322254"/>
              </p:ext>
            </p:extLst>
          </p:nvPr>
        </p:nvGraphicFramePr>
        <p:xfrm>
          <a:off x="2030411" y="4237929"/>
          <a:ext cx="8128000" cy="1285240"/>
        </p:xfrm>
        <a:graphic>
          <a:graphicData uri="http://schemas.openxmlformats.org/drawingml/2006/table">
            <a:tbl>
              <a:tblPr bandRow="1" first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6087497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90863897"/>
                    </a:ext>
                  </a:extLst>
                </a:gridCol>
              </a:tblGrid>
              <a:tr h="370840"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mtClean="0"/>
                        <a:t>UDP</a:t>
                      </a:r>
                      <a:endParaRPr dirty="0" lang="en-US"/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pPr algn="ctr"/>
                      <a:r>
                        <a:rPr dirty="0" lang="en-US" smtClean="0"/>
                        <a:t>TCP</a:t>
                      </a:r>
                      <a:endParaRPr dirty="0"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520887"/>
                  </a:ext>
                </a:extLst>
              </a:tr>
              <a:tr h="370840">
                <a:tc>
                  <a:txBody>
                    <a:bodyPr numCol="1"/>
                    <a:lstStyle/>
                    <a:p>
                      <a:r>
                        <a:rPr dirty="0" lang="en-US" smtClean="0"/>
                        <a:t>Unreliable</a:t>
                      </a:r>
                    </a:p>
                    <a:p>
                      <a:r>
                        <a:rPr dirty="0" lang="en-US" smtClean="0"/>
                        <a:t>Unordered delivery</a:t>
                      </a:r>
                      <a:endParaRPr dirty="0" lang="en-US"/>
                    </a:p>
                  </a:txBody>
                  <a:tcPr/>
                </a:tc>
                <a:tc>
                  <a:txBody>
                    <a:bodyPr numCol="1"/>
                    <a:lstStyle/>
                    <a:p>
                      <a:r>
                        <a:rPr dirty="0" lang="en-US" smtClean="0"/>
                        <a:t>Reliable</a:t>
                      </a:r>
                    </a:p>
                    <a:p>
                      <a:r>
                        <a:rPr dirty="0" lang="en-US" smtClean="0"/>
                        <a:t>In-order Delivery</a:t>
                      </a:r>
                    </a:p>
                    <a:p>
                      <a:r>
                        <a:rPr dirty="0" lang="en-US" smtClean="0"/>
                        <a:t>Congestion</a:t>
                      </a:r>
                      <a:r>
                        <a:rPr baseline="0" dirty="0" lang="en-US" smtClean="0"/>
                        <a:t> Control</a:t>
                      </a:r>
                      <a:endParaRPr dirty="0"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007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780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2571" y="3294010"/>
            <a:ext cx="2490652" cy="830997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b="1" dirty="0" i="1" lang="en-US" smtClean="0" sz="4800"/>
              <a:t>Receiver</a:t>
            </a:r>
            <a:endParaRPr b="1" dirty="0" i="1" lang="en-US" sz="480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603" y="1821810"/>
            <a:ext cx="2567134" cy="42902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 smtClean="0"/>
              <a:t>Requirement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195685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Requirement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The format used for transmission is should be the same as fa</a:t>
            </a:r>
          </a:p>
          <a:p>
            <a:r>
              <a:rPr/>
              <a:t/>
            </a:r>
          </a:p>
          <a:p>
            <a:r>
              <a:rPr/>
              <a:t>https://linux.die.net/man/2/send</a:t>
            </a:r>
            <a:endParaRPr lang="en-US"/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 smtClean="0"/>
              <a:t>Requirement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886" y="1737360"/>
            <a:ext cx="9905999" cy="4656410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Settings</a:t>
            </a:r>
          </a:p>
          <a:p>
            <a:pPr lvl="1"/>
            <a:r>
              <a:rPr dirty="0" lang="en-US" smtClean="0" sz="2800"/>
              <a:t>Sender</a:t>
            </a:r>
          </a:p>
          <a:p>
            <a:pPr lvl="2"/>
            <a:r>
              <a:rPr dirty="0" lang="en-US" smtClean="0" sz="2000"/>
              <a:t>Arguments: IP, Port, path of source file,… etc.</a:t>
            </a:r>
          </a:p>
          <a:p>
            <a:pPr lvl="2"/>
            <a:r>
              <a:rPr dirty="0" lang="en-US" smtClean="0" sz="2000"/>
              <a:t>Default threshold:</a:t>
            </a:r>
            <a:r>
              <a:rPr b="1" dirty="0" i="1" lang="en-US" smtClean="0" sz="2000">
                <a:solidFill>
                  <a:srgbClr val="C00000"/>
                </a:solidFill>
              </a:rPr>
              <a:t>16</a:t>
            </a:r>
          </a:p>
          <a:p>
            <a:pPr lvl="2"/>
            <a:r>
              <a:rPr dirty="0" lang="en-US" smtClean="0" sz="2000"/>
              <a:t>Input file may include media file or text file, etc.(e.g. </a:t>
            </a:r>
            <a:r>
              <a:rPr b="1" dirty="0" i="1" lang="en-US" smtClean="0" sz="2000">
                <a:solidFill>
                  <a:srgbClr val="C00000"/>
                </a:solidFill>
              </a:rPr>
              <a:t>./sender text.txt</a:t>
            </a:r>
            <a:r>
              <a:rPr dirty="0" lang="en-US" smtClean="0" sz="2000"/>
              <a:t>)</a:t>
            </a:r>
          </a:p>
          <a:p>
            <a:pPr lvl="1"/>
            <a:r>
              <a:rPr dirty="0" lang="en-US" smtClean="0" sz="2800"/>
              <a:t>Receiver</a:t>
            </a:r>
          </a:p>
          <a:p>
            <a:pPr lvl="2"/>
            <a:r>
              <a:rPr dirty="0" lang="en-US" smtClean="0" sz="2000"/>
              <a:t>Arguments: IP, port ,path of destination file, … etc.</a:t>
            </a:r>
          </a:p>
          <a:p>
            <a:pPr lvl="2"/>
            <a:r>
              <a:rPr dirty="0" lang="en-US" smtClean="0" sz="2000"/>
              <a:t>Default buffer size: </a:t>
            </a:r>
            <a:r>
              <a:rPr b="1" dirty="0" i="1" lang="en-US" smtClean="0" sz="2000">
                <a:solidFill>
                  <a:srgbClr val="C00000"/>
                </a:solidFill>
              </a:rPr>
              <a:t>32 segments</a:t>
            </a:r>
          </a:p>
          <a:p>
            <a:pPr lvl="2"/>
            <a:r>
              <a:rPr dirty="0" lang="en-US" smtClean="0" sz="2000">
                <a:solidFill>
                  <a:schemeClr val="tx1"/>
                </a:solidFill>
              </a:rPr>
              <a:t>Output file name: </a:t>
            </a:r>
            <a:r>
              <a:rPr b="1" dirty="0" i="1" lang="en-US" sz="2000">
                <a:solidFill>
                  <a:srgbClr val="C00000"/>
                </a:solidFill>
              </a:rPr>
              <a:t>result</a:t>
            </a:r>
            <a:r>
              <a:rPr b="1" dirty="0" i="1" lang="en-US" smtClean="0" sz="2000">
                <a:solidFill>
                  <a:srgbClr val="C00000"/>
                </a:solidFill>
              </a:rPr>
              <a:t>.?? </a:t>
            </a:r>
            <a:r>
              <a:rPr dirty="0" lang="en-US" smtClean="0" sz="2000">
                <a:solidFill>
                  <a:schemeClr val="tx1"/>
                </a:solidFill>
              </a:rPr>
              <a:t>(</a:t>
            </a:r>
            <a:r>
              <a:rPr dirty="0" lang="en-US" sz="2000">
                <a:solidFill>
                  <a:schemeClr val="tx1"/>
                </a:solidFill>
              </a:rPr>
              <a:t>Filename </a:t>
            </a:r>
            <a:r>
              <a:rPr dirty="0" lang="en-US" smtClean="0" sz="2000">
                <a:solidFill>
                  <a:schemeClr val="tx1"/>
                </a:solidFill>
              </a:rPr>
              <a:t>Extension is the same as the input file)</a:t>
            </a:r>
          </a:p>
          <a:p>
            <a:pPr lvl="1"/>
            <a:r>
              <a:rPr dirty="0" lang="en-US" smtClean="0" sz="2800"/>
              <a:t>Agent</a:t>
            </a:r>
          </a:p>
          <a:p>
            <a:pPr lvl="2"/>
            <a:r>
              <a:rPr dirty="0" lang="en-US" smtClean="0" sz="2000"/>
              <a:t>Arguments: IP, port, loss rate, … etc.</a:t>
            </a:r>
          </a:p>
        </p:txBody>
      </p:sp>
    </p:spTree>
    <p:extLst>
      <p:ext uri="{BB962C8B-B14F-4D97-AF65-F5344CB8AC3E}">
        <p14:creationId xmlns:p14="http://schemas.microsoft.com/office/powerpoint/2010/main" val="3624468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 smtClean="0"/>
              <a:t>Requirement</a:t>
            </a:r>
            <a:endParaRPr dirty="0" lang="en-US"/>
          </a:p>
        </p:txBody>
      </p:sp>
      <p:sp>
        <p:nvSpPr>
          <p:cNvPr id="3" name="Content Placeholder 2"/>
          <p:cNvSpPr>
            <a:spLocks noAdjustHandles="1" noChangeArrowheads="1" noChangeAspect="1" noChangeShapeType="1" noEditPoints="1" noGrp="1" noMove="1" noResize="1" noRot="1" noTextEdit="1"/>
          </p:cNvSpPr>
          <p:nvPr>
            <p:ph idx="1"/>
          </p:nvPr>
        </p:nvSpPr>
        <p:spPr>
          <a:xfrm>
            <a:off x="928838" y="1737360"/>
            <a:ext cx="10058400" cy="4023360"/>
          </a:xfrm>
          <a:blipFill>
            <a:blip r:embed="rId2"/>
            <a:stretch>
              <a:fillRect l="-1515" t="-3182"/>
            </a:stretch>
          </a:blipFill>
        </p:spPr>
        <p:txBody>
          <a:bodyPr numCol="1"/>
          <a:lstStyle/>
          <a:p>
            <a:r>
              <a:rPr altLang="zh-TW" lang="zh-TW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41516473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 smtClean="0"/>
              <a:t>Requirement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718" y="1750194"/>
            <a:ext cx="9905999" cy="4308067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Document</a:t>
            </a:r>
          </a:p>
          <a:p>
            <a:pPr lvl="1"/>
            <a:r>
              <a:rPr dirty="0" lang="en-US" smtClean="0" sz="2800"/>
              <a:t>Format </a:t>
            </a:r>
          </a:p>
          <a:p>
            <a:pPr lvl="2"/>
            <a:r>
              <a:rPr dirty="0" lang="en-US" smtClean="0" sz="2000"/>
              <a:t>A4, at most 2 pages</a:t>
            </a:r>
          </a:p>
          <a:p>
            <a:pPr lvl="2"/>
            <a:r>
              <a:rPr dirty="0" lang="en-US" smtClean="0" sz="2000"/>
              <a:t>Digital </a:t>
            </a:r>
            <a:r>
              <a:rPr b="1" dirty="0" i="1" lang="en-US" smtClean="0" sz="2000">
                <a:solidFill>
                  <a:srgbClr val="C00000"/>
                </a:solidFill>
              </a:rPr>
              <a:t>PDF file only</a:t>
            </a:r>
            <a:r>
              <a:rPr dirty="0" lang="en-US" smtClean="0" sz="2000"/>
              <a:t>, “HW2-Report.pdf”</a:t>
            </a:r>
          </a:p>
          <a:p>
            <a:pPr lvl="1"/>
            <a:r>
              <a:rPr dirty="0" lang="en-US" smtClean="0" sz="2800"/>
              <a:t>Content</a:t>
            </a:r>
          </a:p>
          <a:p>
            <a:pPr lvl="2"/>
            <a:r>
              <a:rPr dirty="0" lang="en-US" smtClean="0" sz="2000"/>
              <a:t>How to execute your program</a:t>
            </a:r>
          </a:p>
          <a:p>
            <a:pPr lvl="2"/>
            <a:r>
              <a:rPr altLang="zh-TW" dirty="0" lang="en-US" smtClean="0" sz="2000"/>
              <a:t>Explain </a:t>
            </a:r>
            <a:r>
              <a:rPr altLang="zh-TW" dirty="0" lang="en-US" sz="2000"/>
              <a:t>your </a:t>
            </a:r>
            <a:r>
              <a:rPr altLang="zh-TW" dirty="0" lang="en-US" smtClean="0" sz="2000"/>
              <a:t>program structure(including </a:t>
            </a:r>
            <a:r>
              <a:rPr altLang="zh-TW" b="1" dirty="0" i="1" lang="en-US" smtClean="0" sz="2000">
                <a:solidFill>
                  <a:srgbClr val="C00000"/>
                </a:solidFill>
              </a:rPr>
              <a:t>3 flow charts </a:t>
            </a:r>
            <a:r>
              <a:rPr altLang="zh-TW" dirty="0" lang="en-US" smtClean="0" sz="2000"/>
              <a:t>for sender, agent, and receiver)</a:t>
            </a:r>
          </a:p>
          <a:p>
            <a:pPr lvl="2"/>
            <a:r>
              <a:rPr altLang="zh-TW" dirty="0" lang="en-US" sz="2000"/>
              <a:t>Difficulties and </a:t>
            </a:r>
            <a:r>
              <a:rPr altLang="zh-TW" dirty="0" lang="en-US" smtClean="0" sz="2000"/>
              <a:t>Solutions</a:t>
            </a:r>
            <a:endParaRPr altLang="zh-TW" dirty="0" lang="en-US" sz="2000"/>
          </a:p>
        </p:txBody>
      </p:sp>
      <p:pic>
        <p:nvPicPr>
          <p:cNvPr descr="「flow chart」的圖片搜尋結果" id="1026" name="Picture 2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77743" y="2085454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00958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0784" y="2908872"/>
            <a:ext cx="9905998" cy="1478570"/>
          </a:xfrm>
        </p:spPr>
        <p:txBody>
          <a:bodyPr numCol="1"/>
          <a:lstStyle/>
          <a:p>
            <a:r>
              <a:rPr dirty="0" lang="en-US"/>
              <a:t>Grading and Submission</a:t>
            </a:r>
          </a:p>
        </p:txBody>
      </p:sp>
    </p:spTree>
    <p:extLst>
      <p:ext uri="{BB962C8B-B14F-4D97-AF65-F5344CB8AC3E}">
        <p14:creationId xmlns:p14="http://schemas.microsoft.com/office/powerpoint/2010/main" val="3367606177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 smtClean="0"/>
              <a:t>Grading and Submission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356" y="1737359"/>
            <a:ext cx="4588828" cy="4029778"/>
          </a:xfrm>
        </p:spPr>
        <p:txBody>
          <a:bodyPr numCol="1">
            <a:noAutofit/>
          </a:bodyPr>
          <a:lstStyle/>
          <a:p>
            <a:pPr indent="0" marL="0">
              <a:buNone/>
            </a:pPr>
            <a:r>
              <a:rPr b="1" dirty="0" i="1" lang="en-US" sz="2400">
                <a:solidFill>
                  <a:srgbClr val="C00000"/>
                </a:solidFill>
              </a:rPr>
              <a:t>Grading (100</a:t>
            </a:r>
            <a:r>
              <a:rPr b="1" dirty="0" i="1" lang="en-US" smtClean="0" sz="2400">
                <a:solidFill>
                  <a:srgbClr val="C00000"/>
                </a:solidFill>
              </a:rPr>
              <a:t>%)</a:t>
            </a:r>
            <a:endParaRPr b="1" dirty="0" i="1" lang="en-US" sz="2400">
              <a:solidFill>
                <a:srgbClr val="C00000"/>
              </a:solidFill>
            </a:endParaRPr>
          </a:p>
          <a:p>
            <a:pPr indent="0" marL="0">
              <a:buNone/>
            </a:pPr>
            <a:r>
              <a:rPr dirty="0" lang="en-US" sz="2400">
                <a:solidFill>
                  <a:schemeClr val="tx1"/>
                </a:solidFill>
              </a:rPr>
              <a:t>Basic requirement (10%) </a:t>
            </a:r>
          </a:p>
          <a:p>
            <a:pPr indent="0" lvl="1" marL="201168">
              <a:buNone/>
            </a:pPr>
            <a:r>
              <a:rPr dirty="0" lang="en-US" sz="2400">
                <a:solidFill>
                  <a:schemeClr val="tx1"/>
                </a:solidFill>
              </a:rPr>
              <a:t> </a:t>
            </a:r>
            <a:r>
              <a:rPr dirty="0" lang="en-US" sz="2000">
                <a:solidFill>
                  <a:schemeClr val="tx1"/>
                </a:solidFill>
              </a:rPr>
              <a:t>Socket programming with UDP</a:t>
            </a:r>
          </a:p>
          <a:p>
            <a:pPr indent="0" lvl="1" marL="201168">
              <a:buNone/>
            </a:pPr>
            <a:r>
              <a:rPr dirty="0" lang="en-US" sz="2000">
                <a:solidFill>
                  <a:schemeClr val="tx1"/>
                </a:solidFill>
              </a:rPr>
              <a:t> Language: No restriction</a:t>
            </a:r>
            <a:endParaRPr dirty="0" lang="en-US" sz="2000">
              <a:solidFill>
                <a:schemeClr val="tx1"/>
              </a:solidFill>
            </a:endParaRPr>
          </a:p>
          <a:p>
            <a:pPr indent="0" lvl="1" marL="201168">
              <a:buNone/>
            </a:pPr>
            <a:r>
              <a:rPr dirty="0" lang="en-US" smtClean="0" sz="2000">
                <a:solidFill>
                  <a:schemeClr val="tx1"/>
                </a:solidFill>
              </a:rPr>
              <a:t> Without </a:t>
            </a:r>
            <a:r>
              <a:rPr dirty="0" lang="en-US" sz="2000">
                <a:solidFill>
                  <a:schemeClr val="tx1"/>
                </a:solidFill>
              </a:rPr>
              <a:t>crash</a:t>
            </a:r>
          </a:p>
          <a:p>
            <a:pPr indent="0" marL="0">
              <a:buNone/>
            </a:pPr>
            <a:r>
              <a:rPr dirty="0" lang="en-US" sz="2400">
                <a:solidFill>
                  <a:schemeClr val="tx1"/>
                </a:solidFill>
              </a:rPr>
              <a:t>Reliable transmission (20%) (page 7)</a:t>
            </a:r>
          </a:p>
          <a:p>
            <a:pPr indent="0" marL="0">
              <a:buNone/>
            </a:pPr>
            <a:r>
              <a:rPr dirty="0" lang="en-US" sz="2400">
                <a:solidFill>
                  <a:schemeClr val="tx1"/>
                </a:solidFill>
              </a:rPr>
              <a:t>Congestion control (25%) (page 8)</a:t>
            </a:r>
          </a:p>
          <a:p>
            <a:pPr indent="0" marL="0">
              <a:buNone/>
            </a:pPr>
            <a:r>
              <a:rPr dirty="0" lang="en-US" sz="2400">
                <a:solidFill>
                  <a:schemeClr val="tx1"/>
                </a:solidFill>
              </a:rPr>
              <a:t>Buffer handling (15%) (page 9)</a:t>
            </a:r>
          </a:p>
          <a:p>
            <a:pPr indent="0" marL="0">
              <a:buNone/>
            </a:pPr>
            <a:r>
              <a:rPr dirty="0" lang="en-US" sz="2400">
                <a:solidFill>
                  <a:schemeClr val="tx1"/>
                </a:solidFill>
              </a:rPr>
              <a:t>Agent (10%) (page </a:t>
            </a:r>
            <a:r>
              <a:rPr dirty="0" lang="en-US" smtClean="0" sz="2400">
                <a:solidFill>
                  <a:schemeClr val="tx1"/>
                </a:solidFill>
              </a:rPr>
              <a:t>26</a:t>
            </a:r>
            <a:r>
              <a:rPr dirty="0" lang="en-US" sz="2400">
                <a:solidFill>
                  <a:schemeClr val="tx1"/>
                </a:solidFill>
              </a:rPr>
              <a:t>)</a:t>
            </a:r>
          </a:p>
          <a:p>
            <a:endParaRPr dirty="0" lang="en-US" sz="240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66518" y="1737360"/>
            <a:ext cx="4588828" cy="3541714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120000"/>
              </a:lnSpc>
              <a:spcBef>
                <a:spcPts val="1000"/>
              </a:spcBef>
              <a:buSzPct val="125000"/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120000"/>
              </a:lnSpc>
              <a:spcBef>
                <a:spcPts val="500"/>
              </a:spcBef>
              <a:buSzPct val="125000"/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120000"/>
              </a:lnSpc>
              <a:spcBef>
                <a:spcPts val="500"/>
              </a:spcBef>
              <a:buSzPct val="125000"/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120000"/>
              </a:lnSpc>
              <a:spcBef>
                <a:spcPts val="500"/>
              </a:spcBef>
              <a:buSzPct val="125000"/>
              <a:buFont charset="0" panose="020B0604020202020204" pitchFamily="34" typeface="Arial"/>
              <a:buChar char="•"/>
              <a:defRPr kern="1200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120000"/>
              </a:lnSpc>
              <a:spcBef>
                <a:spcPts val="500"/>
              </a:spcBef>
              <a:buSzPct val="125000"/>
              <a:buFont charset="0" panose="020B0604020202020204" pitchFamily="34" typeface="Arial"/>
              <a:buChar char="•"/>
              <a:defRPr kern="1200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120000"/>
              </a:lnSpc>
              <a:spcBef>
                <a:spcPts val="500"/>
              </a:spcBef>
              <a:buSzPct val="125000"/>
              <a:buFont charset="0" panose="020B0604020202020204" pitchFamily="34" typeface="Arial"/>
              <a:buChar char="•"/>
              <a:defRPr kern="1200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120000"/>
              </a:lnSpc>
              <a:spcBef>
                <a:spcPts val="500"/>
              </a:spcBef>
              <a:buSzPct val="125000"/>
              <a:buFont charset="0" panose="020B0604020202020204" pitchFamily="34" typeface="Arial"/>
              <a:buChar char="•"/>
              <a:defRPr kern="1200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120000"/>
              </a:lnSpc>
              <a:spcBef>
                <a:spcPts val="500"/>
              </a:spcBef>
              <a:buSzPct val="125000"/>
              <a:buFont charset="0" panose="020B0604020202020204" pitchFamily="34" typeface="Arial"/>
              <a:buChar char="•"/>
              <a:defRPr kern="1200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120000"/>
              </a:lnSpc>
              <a:spcBef>
                <a:spcPts val="500"/>
              </a:spcBef>
              <a:buSzPct val="125000"/>
              <a:buFont charset="0" panose="020B0604020202020204" pitchFamily="34" typeface="Arial"/>
              <a:buChar char="•"/>
              <a:defRPr kern="1200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dirty="0" lang="en-US"/>
              <a:t>Message format (5</a:t>
            </a:r>
            <a:r>
              <a:rPr dirty="0" lang="en-US" smtClean="0"/>
              <a:t>%) (page 27)</a:t>
            </a:r>
            <a:endParaRPr dirty="0" lang="en-US"/>
          </a:p>
          <a:p>
            <a:pPr indent="0" marL="0">
              <a:buNone/>
            </a:pPr>
            <a:r>
              <a:rPr dirty="0" lang="en-US" smtClean="0"/>
              <a:t>Document </a:t>
            </a:r>
            <a:r>
              <a:rPr dirty="0" lang="en-US"/>
              <a:t>(5</a:t>
            </a:r>
            <a:r>
              <a:rPr dirty="0" lang="en-US" smtClean="0"/>
              <a:t>%) (page 33)</a:t>
            </a:r>
            <a:endParaRPr dirty="0" lang="en-US"/>
          </a:p>
          <a:p>
            <a:pPr indent="0" marL="0">
              <a:buNone/>
            </a:pPr>
            <a:r>
              <a:rPr dirty="0" lang="en-US" smtClean="0"/>
              <a:t>Demo </a:t>
            </a:r>
            <a:r>
              <a:rPr dirty="0" lang="en-US"/>
              <a:t>(10%) </a:t>
            </a:r>
            <a:r>
              <a:rPr dirty="0" lang="en-US" smtClean="0"/>
              <a:t> (page36)</a:t>
            </a:r>
          </a:p>
        </p:txBody>
      </p:sp>
    </p:spTree>
    <p:extLst>
      <p:ext uri="{BB962C8B-B14F-4D97-AF65-F5344CB8AC3E}">
        <p14:creationId xmlns:p14="http://schemas.microsoft.com/office/powerpoint/2010/main" val="1013972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Grading and </a:t>
            </a:r>
            <a:r>
              <a:rPr dirty="0" lang="en-US" smtClean="0"/>
              <a:t>Submission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96640"/>
            <a:ext cx="9905999" cy="4334193"/>
          </a:xfrm>
        </p:spPr>
        <p:txBody>
          <a:bodyPr numCol="1">
            <a:normAutofit/>
          </a:bodyPr>
          <a:lstStyle/>
          <a:p>
            <a:r>
              <a:rPr dirty="0" lang="en-US"/>
              <a:t> </a:t>
            </a:r>
            <a:r>
              <a:rPr dirty="0" lang="en-US" sz="2800"/>
              <a:t>Demo (10%) </a:t>
            </a:r>
            <a:endParaRPr dirty="0" lang="en-US" smtClean="0" sz="2800"/>
          </a:p>
          <a:p>
            <a:pPr lvl="1"/>
            <a:r>
              <a:rPr dirty="0" lang="en-US" smtClean="0" sz="2400"/>
              <a:t>Please </a:t>
            </a:r>
            <a:r>
              <a:rPr dirty="0" lang="en-US" sz="2400"/>
              <a:t>fill </a:t>
            </a:r>
            <a:r>
              <a:rPr dirty="0" lang="en-US" smtClean="0" sz="2400"/>
              <a:t>the demo </a:t>
            </a:r>
            <a:r>
              <a:rPr dirty="0" lang="en-US" sz="2400"/>
              <a:t>form (will be announced on course website)</a:t>
            </a:r>
          </a:p>
          <a:p>
            <a:pPr lvl="1"/>
            <a:r>
              <a:rPr altLang="zh-TW" dirty="0" lang="en-US" smtClean="0" sz="2400"/>
              <a:t>Come </a:t>
            </a:r>
            <a:r>
              <a:rPr altLang="zh-TW" dirty="0" lang="en-US" sz="2400"/>
              <a:t>to demo on time</a:t>
            </a:r>
          </a:p>
          <a:p>
            <a:pPr lvl="1"/>
            <a:r>
              <a:rPr altLang="zh-TW" dirty="0" lang="en-US" sz="2400"/>
              <a:t>Discount for those are not on time </a:t>
            </a:r>
            <a:endParaRPr altLang="zh-TW" dirty="0" lang="en-US" smtClean="0" sz="2400"/>
          </a:p>
          <a:p>
            <a:pPr lvl="1"/>
            <a:r>
              <a:rPr altLang="zh-TW" dirty="0" lang="en-US" sz="2400"/>
              <a:t>You will get </a:t>
            </a:r>
            <a:r>
              <a:rPr altLang="zh-TW" b="1" dirty="0" i="1" lang="en-US" sz="2400">
                <a:solidFill>
                  <a:srgbClr val="C00000"/>
                </a:solidFill>
              </a:rPr>
              <a:t>ZERO </a:t>
            </a:r>
            <a:r>
              <a:rPr altLang="zh-TW" dirty="0" lang="en-US" smtClean="0" sz="2400"/>
              <a:t>for </a:t>
            </a:r>
            <a:r>
              <a:rPr altLang="zh-TW" dirty="0" lang="en-US" sz="2400"/>
              <a:t>this homework if you </a:t>
            </a:r>
            <a:r>
              <a:rPr altLang="zh-TW" b="1" dirty="0" i="1" lang="en-US" sz="2400">
                <a:solidFill>
                  <a:srgbClr val="C00000"/>
                </a:solidFill>
              </a:rPr>
              <a:t>don’t</a:t>
            </a:r>
            <a:r>
              <a:rPr altLang="zh-TW" dirty="0" lang="en-US" sz="2400"/>
              <a:t> demo</a:t>
            </a:r>
            <a:r>
              <a:rPr altLang="zh-TW" dirty="0" lang="en-US" smtClean="0" sz="2400"/>
              <a:t>.</a:t>
            </a:r>
            <a:endParaRPr dirty="0" lang="en-US" sz="2400"/>
          </a:p>
        </p:txBody>
      </p:sp>
    </p:spTree>
    <p:extLst>
      <p:ext uri="{BB962C8B-B14F-4D97-AF65-F5344CB8AC3E}">
        <p14:creationId xmlns:p14="http://schemas.microsoft.com/office/powerpoint/2010/main" val="12044741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Grading and Submission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20000"/>
          </a:bodyPr>
          <a:lstStyle/>
          <a:p>
            <a:r>
              <a:rPr dirty="0" lang="en-US" sz="3200"/>
              <a:t>Submission </a:t>
            </a:r>
            <a:r>
              <a:rPr dirty="0" lang="en-US" smtClean="0" sz="3200"/>
              <a:t>Deadline </a:t>
            </a:r>
            <a:endParaRPr dirty="0" lang="en-US" smtClean="0" sz="2800"/>
          </a:p>
          <a:p>
            <a:pPr lvl="1"/>
            <a:r>
              <a:rPr altLang="zh-TW" dirty="0" lang="en-US" smtClean="0" sz="2800"/>
              <a:t>2018/12/26 (Wed.) </a:t>
            </a:r>
            <a:r>
              <a:rPr altLang="zh-TW" dirty="0" lang="en-US" sz="2800"/>
              <a:t>23:59 (UTC+8</a:t>
            </a:r>
            <a:r>
              <a:rPr altLang="zh-TW" dirty="0" lang="en-US" smtClean="0" sz="2800"/>
              <a:t>)</a:t>
            </a:r>
            <a:endParaRPr altLang="zh-TW" dirty="0" lang="en-US" sz="2800"/>
          </a:p>
          <a:p>
            <a:pPr lvl="1"/>
            <a:r>
              <a:rPr altLang="zh-TW" dirty="0" lang="en-US" sz="2800"/>
              <a:t>Late submission: 20% off per day</a:t>
            </a:r>
          </a:p>
          <a:p>
            <a:pPr lvl="1"/>
            <a:r>
              <a:rPr altLang="zh-TW" b="1" dirty="0" i="1" lang="en-US" sz="2600">
                <a:solidFill>
                  <a:srgbClr val="C00000"/>
                </a:solidFill>
              </a:rPr>
              <a:t>NOT</a:t>
            </a:r>
            <a:r>
              <a:rPr altLang="zh-TW" dirty="0" lang="en-US" sz="2800"/>
              <a:t> accept after 23:59, </a:t>
            </a:r>
            <a:r>
              <a:rPr altLang="zh-TW" dirty="0" lang="en-US" smtClean="0" sz="2800"/>
              <a:t>12/28, </a:t>
            </a:r>
            <a:r>
              <a:rPr altLang="zh-TW" dirty="0" lang="en-US" sz="2800"/>
              <a:t>2018</a:t>
            </a:r>
            <a:r>
              <a:rPr altLang="zh-TW" b="1" dirty="0" lang="en-US" spc="330" sz="2800">
                <a:solidFill>
                  <a:schemeClr val="bg1"/>
                </a:solidFill>
                <a:cs typeface="Calibri"/>
              </a:rPr>
              <a:t>.</a:t>
            </a:r>
            <a:r>
              <a:rPr altLang="zh-TW" dirty="0" lang="en-US" spc="330" sz="2800">
                <a:solidFill>
                  <a:srgbClr val="FFFFFF"/>
                </a:solidFill>
                <a:cs typeface="Calibri"/>
              </a:rPr>
              <a:t>  </a:t>
            </a:r>
          </a:p>
          <a:p>
            <a:pPr lvl="1"/>
            <a:endParaRPr altLang="zh-TW" dirty="0" lang="en-US" sz="2800"/>
          </a:p>
          <a:p>
            <a:pPr lvl="1"/>
            <a:endParaRPr dirty="0" lang="en-US" sz="2800"/>
          </a:p>
          <a:p>
            <a:r>
              <a:rPr dirty="0" lang="en-US" smtClean="0" sz="3200"/>
              <a:t>Naming </a:t>
            </a:r>
          </a:p>
          <a:p>
            <a:pPr lvl="1"/>
            <a:r>
              <a:rPr dirty="0" lang="en-US" sz="2800"/>
              <a:t>[Student ID].zip Ex:  </a:t>
            </a:r>
            <a:r>
              <a:rPr dirty="0" lang="en-US" smtClean="0" sz="2800"/>
              <a:t>r069xxxxx.zip</a:t>
            </a:r>
          </a:p>
          <a:p>
            <a:pPr lvl="1"/>
            <a:r>
              <a:rPr altLang="zh-TW" dirty="0" lang="en-US" sz="2800"/>
              <a:t>Email subject: [CN2018] </a:t>
            </a:r>
            <a:r>
              <a:rPr altLang="zh-TW" dirty="0" lang="en-US" smtClean="0" sz="2800"/>
              <a:t>Homework2_studentID</a:t>
            </a:r>
          </a:p>
          <a:p>
            <a:pPr lvl="1"/>
            <a:r>
              <a:rPr altLang="zh-TW" dirty="0" lang="en-US" smtClean="0" sz="2800"/>
              <a:t>Email: ntu.cnta@gmail.com</a:t>
            </a:r>
            <a:endParaRPr dirty="0" lang="en-US" sz="2800"/>
          </a:p>
        </p:txBody>
      </p:sp>
    </p:spTree>
    <p:extLst>
      <p:ext uri="{BB962C8B-B14F-4D97-AF65-F5344CB8AC3E}">
        <p14:creationId xmlns:p14="http://schemas.microsoft.com/office/powerpoint/2010/main" val="213148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 smtClean="0"/>
              <a:t>Introduction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169667" cy="4023360"/>
          </a:xfrm>
        </p:spPr>
        <p:txBody>
          <a:bodyPr numCol="1">
            <a:normAutofit/>
          </a:bodyPr>
          <a:lstStyle/>
          <a:p>
            <a:pPr>
              <a:buNone/>
            </a:pPr>
            <a:r>
              <a:rPr dirty="0" lang="en-US" smtClean="0" sz="3200"/>
              <a:t>You need to implement three components : the sender, </a:t>
            </a:r>
          </a:p>
          <a:p>
            <a:pPr>
              <a:buNone/>
            </a:pPr>
            <a:r>
              <a:rPr dirty="0" lang="en-US" smtClean="0" sz="3200"/>
              <a:t>receiver and agent.</a:t>
            </a:r>
          </a:p>
          <a:p>
            <a:endParaRPr dirty="0" lang="en-US" sz="3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365" y="3240800"/>
            <a:ext cx="8708091" cy="173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42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 smtClean="0"/>
              <a:t>Introduction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buNone/>
            </a:pPr>
            <a:r>
              <a:rPr dirty="0" lang="en-US"/>
              <a:t> </a:t>
            </a:r>
            <a:r>
              <a:rPr dirty="0" lang="en-US" sz="3200"/>
              <a:t>Sender / </a:t>
            </a:r>
            <a:r>
              <a:rPr dirty="0" lang="en-US" smtClean="0" sz="3200"/>
              <a:t>Receiver</a:t>
            </a:r>
          </a:p>
          <a:p>
            <a:pPr lvl="1"/>
            <a:r>
              <a:rPr dirty="0" lang="en-US" smtClean="0" sz="2800"/>
              <a:t> </a:t>
            </a:r>
            <a:r>
              <a:rPr dirty="0" lang="en-US" sz="2800"/>
              <a:t>Send / receive file by UDP </a:t>
            </a:r>
            <a:endParaRPr dirty="0" lang="en-US" smtClean="0" sz="2800"/>
          </a:p>
          <a:p>
            <a:pPr lvl="1"/>
            <a:r>
              <a:rPr dirty="0" lang="en-US" smtClean="0" sz="2800"/>
              <a:t> </a:t>
            </a:r>
            <a:r>
              <a:rPr dirty="0" lang="en-US" sz="2800"/>
              <a:t>Provide reliable transmission </a:t>
            </a:r>
            <a:endParaRPr dirty="0" lang="en-US" smtClean="0" sz="2800"/>
          </a:p>
          <a:p>
            <a:pPr lvl="1"/>
            <a:r>
              <a:rPr dirty="0" lang="en-US" smtClean="0" sz="2800"/>
              <a:t> </a:t>
            </a:r>
            <a:r>
              <a:rPr dirty="0" lang="en-US" sz="2800"/>
              <a:t>Congestion </a:t>
            </a:r>
            <a:r>
              <a:rPr dirty="0" lang="en-US" smtClean="0" sz="2800"/>
              <a:t>control</a:t>
            </a:r>
          </a:p>
          <a:p>
            <a:pPr>
              <a:buNone/>
            </a:pPr>
            <a:r>
              <a:rPr dirty="0" lang="en-US" smtClean="0" sz="3200"/>
              <a:t> Agent</a:t>
            </a:r>
          </a:p>
          <a:p>
            <a:pPr lvl="1"/>
            <a:r>
              <a:rPr dirty="0" lang="en-US" smtClean="0" sz="2800"/>
              <a:t>Forward Data &amp; ACK packets</a:t>
            </a:r>
          </a:p>
          <a:p>
            <a:pPr lvl="1"/>
            <a:r>
              <a:rPr dirty="0" lang="en-US" smtClean="0" sz="2800"/>
              <a:t>Randomly drop data packet</a:t>
            </a:r>
          </a:p>
          <a:p>
            <a:pPr lvl="1"/>
            <a:r>
              <a:rPr dirty="0" lang="en-US" smtClean="0" sz="2800"/>
              <a:t>Compute loss rate</a:t>
            </a:r>
          </a:p>
          <a:p>
            <a:pPr lvl="1"/>
            <a:endParaRPr dirty="0" lang="en-US"/>
          </a:p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282479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0784" y="2908872"/>
            <a:ext cx="9905998" cy="1478570"/>
          </a:xfrm>
        </p:spPr>
        <p:txBody>
          <a:bodyPr numCol="1"/>
          <a:lstStyle/>
          <a:p>
            <a:r>
              <a:rPr dirty="0" lang="en-US" smtClean="0"/>
              <a:t>Requirement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07955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 smtClean="0"/>
              <a:t>Requirement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04" y="1738154"/>
            <a:ext cx="9905999" cy="3855479"/>
          </a:xfrm>
        </p:spPr>
        <p:txBody>
          <a:bodyPr numCol="1">
            <a:normAutofit/>
          </a:bodyPr>
          <a:lstStyle/>
          <a:p>
            <a:pPr>
              <a:buNone/>
            </a:pPr>
            <a:r>
              <a:rPr dirty="0" lang="en-US" smtClean="0" sz="3200"/>
              <a:t>Reliable Transmission</a:t>
            </a:r>
          </a:p>
          <a:p>
            <a:pPr lvl="1"/>
            <a:r>
              <a:rPr dirty="0" lang="en-US" smtClean="0" sz="2800"/>
              <a:t>Data &amp; ACK</a:t>
            </a:r>
          </a:p>
          <a:p>
            <a:pPr lvl="1"/>
            <a:r>
              <a:rPr dirty="0" lang="en-US" smtClean="0" sz="2800"/>
              <a:t>Time out &amp; Retransmission(</a:t>
            </a:r>
            <a:r>
              <a:rPr b="1" dirty="0" i="1" lang="en-US" smtClean="0" sz="2800">
                <a:solidFill>
                  <a:srgbClr val="C00000"/>
                </a:solidFill>
              </a:rPr>
              <a:t>Go-Back-N</a:t>
            </a:r>
            <a:r>
              <a:rPr dirty="0" lang="en-US" smtClean="0" sz="2800"/>
              <a:t>)</a:t>
            </a:r>
          </a:p>
          <a:p>
            <a:pPr lvl="1"/>
            <a:r>
              <a:rPr dirty="0" lang="en-US" smtClean="0" sz="2800"/>
              <a:t>Sequence number</a:t>
            </a:r>
          </a:p>
          <a:p>
            <a:pPr lvl="1"/>
            <a:r>
              <a:rPr dirty="0" lang="en-US" smtClean="0" sz="2800"/>
              <a:t>Completeness and correctness of transmitted file</a:t>
            </a:r>
            <a:endParaRPr dirty="0" lang="en-US" sz="2800"/>
          </a:p>
        </p:txBody>
      </p:sp>
    </p:spTree>
    <p:extLst>
      <p:ext uri="{BB962C8B-B14F-4D97-AF65-F5344CB8AC3E}">
        <p14:creationId xmlns:p14="http://schemas.microsoft.com/office/powerpoint/2010/main" val="2127054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 smtClean="0"/>
              <a:t>Requirement</a:t>
            </a:r>
            <a:endParaRPr dirty="0" lang="en-US"/>
          </a:p>
        </p:txBody>
      </p:sp>
      <p:sp>
        <p:nvSpPr>
          <p:cNvPr id="5" name="Content Placeholder 2"/>
          <p:cNvSpPr>
            <a:spLocks noAdjustHandles="1" noChangeArrowheads="1" noChangeAspect="1" noChangeShapeType="1" noEditPoints="1" noGrp="1" noMove="1" noResize="1" noRot="1" noTextEdit="1"/>
          </p:cNvSpPr>
          <p:nvPr>
            <p:ph idx="1"/>
          </p:nvPr>
        </p:nvSpPr>
        <p:spPr>
          <a:xfrm>
            <a:off x="618903" y="1738722"/>
            <a:ext cx="11701433" cy="4935361"/>
          </a:xfrm>
          <a:blipFill>
            <a:blip r:embed="rId2"/>
            <a:stretch>
              <a:fillRect l="-2137" t="-2593"/>
            </a:stretch>
          </a:blipFill>
        </p:spPr>
        <p:txBody>
          <a:bodyPr numCol="1"/>
          <a:lstStyle/>
          <a:p>
            <a:r>
              <a:rPr altLang="zh-TW" lang="zh-TW">
                <a:noFill/>
              </a:rPr>
              <a:t> 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none">
            <a:prstTxWarp prst="textNoShape">
              <a:avLst/>
            </a:prstTxWarp>
            <a:spAutoFit/>
          </a:bodyPr>
          <a:lstStyle/>
          <a:p>
            <a:endParaRPr altLang="zh-TW" lang="zh-TW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none">
            <a:prstTxWarp prst="textNoShape">
              <a:avLst/>
            </a:prstTxWarp>
            <a:spAutoFit/>
          </a:bodyPr>
          <a:lstStyle/>
          <a:p>
            <a:endParaRPr altLang="zh-TW" lang="zh-TW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none">
            <a:prstTxWarp prst="textNoShape">
              <a:avLst/>
            </a:prstTxWarp>
            <a:spAutoFit/>
          </a:bodyPr>
          <a:lstStyle/>
          <a:p>
            <a:endParaRPr altLang="zh-TW" lang="zh-TW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none">
            <a:prstTxWarp prst="textNoShape">
              <a:avLst/>
            </a:prstTxWarp>
            <a:spAutoFit/>
          </a:bodyPr>
          <a:lstStyle/>
          <a:p>
            <a:endParaRPr altLang="zh-TW" lang="zh-TW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>
          <a:xfrm>
            <a:off x="0" y="9144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none">
            <a:prstTxWarp prst="textNoShape">
              <a:avLst/>
            </a:prstTxWarp>
            <a:spAutoFit/>
          </a:bodyPr>
          <a:lstStyle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altLang="zh-TW" b="0" baseline="0" cap="none" i="0" kumimoji="1" lang="zh-TW" normalizeH="0" smtClean="0" strike="noStrike" sz="1800" u="none">
              <a:ln>
                <a:noFill/>
              </a:ln>
              <a:solidFill>
                <a:schemeClr val="tx1"/>
              </a:solidFill>
              <a:effectLst/>
              <a:latin charset="0" pitchFamily="34" typeface="Arial"/>
              <a:ea charset="-120" pitchFamily="18" typeface="新細明體"/>
              <a:cs charset="-120" pitchFamily="18" typeface="新細明體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933700" y="0"/>
            <a:ext cx="184731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endParaRPr altLang="zh-TW" lang="zh-TW"/>
          </a:p>
        </p:txBody>
      </p:sp>
    </p:spTree>
    <p:extLst>
      <p:ext uri="{BB962C8B-B14F-4D97-AF65-F5344CB8AC3E}">
        <p14:creationId xmlns:p14="http://schemas.microsoft.com/office/powerpoint/2010/main" val="2127054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 smtClean="0"/>
              <a:t>Requirement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062" y="1749482"/>
            <a:ext cx="10058400" cy="4023360"/>
          </a:xfrm>
        </p:spPr>
        <p:txBody>
          <a:bodyPr numCol="1">
            <a:normAutofit/>
          </a:bodyPr>
          <a:lstStyle/>
          <a:p>
            <a:pPr>
              <a:buNone/>
            </a:pPr>
            <a:r>
              <a:rPr dirty="0" lang="en-US" sz="3200"/>
              <a:t>Buffer handling [</a:t>
            </a:r>
            <a:r>
              <a:rPr b="1" dirty="0" i="1" lang="en-US" sz="3200">
                <a:solidFill>
                  <a:srgbClr val="C00000"/>
                </a:solidFill>
              </a:rPr>
              <a:t>receiver side</a:t>
            </a:r>
            <a:r>
              <a:rPr dirty="0" lang="en-US" sz="3200"/>
              <a:t>]</a:t>
            </a:r>
            <a:endParaRPr dirty="0" lang="en-US" smtClean="0" sz="3200"/>
          </a:p>
          <a:p>
            <a:pPr lvl="1"/>
            <a:r>
              <a:rPr dirty="0" lang="en-US" smtClean="0" sz="2800"/>
              <a:t>Buffer Overflow</a:t>
            </a:r>
          </a:p>
          <a:p>
            <a:pPr lvl="2"/>
            <a:r>
              <a:rPr dirty="0" lang="en-US" smtClean="0" sz="2000"/>
              <a:t>Drop packet if “out of range” of buffer</a:t>
            </a:r>
          </a:p>
          <a:p>
            <a:pPr lvl="1"/>
            <a:r>
              <a:rPr dirty="0" lang="en-US" smtClean="0" sz="2800"/>
              <a:t>Flush (write) to the file</a:t>
            </a:r>
          </a:p>
          <a:p>
            <a:pPr lvl="2"/>
            <a:r>
              <a:rPr dirty="0" lang="en-US" smtClean="0" sz="2000"/>
              <a:t>Only when </a:t>
            </a:r>
            <a:r>
              <a:rPr b="1" dirty="0" i="1" lang="en-US" smtClean="0" sz="2000">
                <a:solidFill>
                  <a:srgbClr val="C00000"/>
                </a:solidFill>
              </a:rPr>
              <a:t>both buffer overflows and all packets in range are received</a:t>
            </a:r>
            <a:r>
              <a:rPr dirty="0" lang="en-US" smtClean="0" sz="2000"/>
              <a:t>.</a:t>
            </a:r>
            <a:endParaRPr dirty="0" lang="en-US" sz="2000"/>
          </a:p>
        </p:txBody>
      </p:sp>
    </p:spTree>
    <p:extLst>
      <p:ext uri="{BB962C8B-B14F-4D97-AF65-F5344CB8AC3E}">
        <p14:creationId xmlns:p14="http://schemas.microsoft.com/office/powerpoint/2010/main" val="349181845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lastClr="FFFFFF" val="window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panose="020F0302020204030204"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b="100000" l="100000" r="100000" t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b="100000" l="100000" r="100000" t="100000"/>
          </a:path>
        </a:gradFill>
      </a:fillStyleLst>
      <a:lnStyleLst>
        <a:ln algn="ctr" cap="flat" cmpd="sng" w="12700">
          <a:solidFill>
            <a:schemeClr val="phClr"/>
          </a:solidFill>
          <a:prstDash val="solid"/>
        </a:ln>
        <a:ln algn="ctr" cap="flat" cmpd="sng" w="15875">
          <a:solidFill>
            <a:schemeClr val="phClr"/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algn="br" blurRad="38100" dir="2700000" dist="25400" rotWithShape="0">
              <a:srgbClr val="000000">
                <a:alpha val="60000"/>
              </a:srgbClr>
            </a:outerShdw>
          </a:effectLst>
        </a:effectStyle>
        <a:effectStyle>
          <a:effectLst>
            <a:outerShdw algn="br" blurRad="44450" dir="2700000" dist="254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9800000"/>
            </a:lightRig>
          </a:scene3d>
          <a:sp3d prstMaterial="flat">
            <a:bevelT h="31750" w="2540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5F128B03-DCCA-4EEB-AB3B-CF2899314A46}" name="Retrospect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TM02900769[[fn=回顧]]</Template>
  <Company>Hewlett-Packard</Company>
  <Words>1061</Words>
  <Paragraphs>255</Paragraphs>
  <Slides>37</Slides>
  <Notes>0</Notes>
  <TotalTime>1669</TotalTime>
  <HiddenSlides>0</HiddenSlides>
  <MMClips>0</MMClips>
  <ScaleCrop>false</ScaleCrop>
  <HeadingPairs>
    <vt:vector baseType="variant" size="6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baseType="lpstr" size="44">
      <vt:lpstr>Arial Unicode MS</vt:lpstr>
      <vt:lpstr>新細明體</vt:lpstr>
      <vt:lpstr>Arial</vt:lpstr>
      <vt:lpstr>Calibri</vt:lpstr>
      <vt:lpstr>Calibri Light</vt:lpstr>
      <vt:lpstr>Cambria Math</vt:lpstr>
      <vt:lpstr>回顧</vt:lpstr>
      <vt:lpstr>Computer network HW2    -Retransmission + Congest control</vt:lpstr>
      <vt:lpstr>Introduction</vt:lpstr>
      <vt:lpstr>Introduction</vt:lpstr>
      <vt:lpstr>Introduction</vt:lpstr>
      <vt:lpstr>Introduction</vt:lpstr>
      <vt:lpstr>Requirement</vt:lpstr>
      <vt:lpstr>Requirement</vt:lpstr>
      <vt:lpstr>Requirement</vt:lpstr>
      <vt:lpstr>Requirement</vt:lpstr>
      <vt:lpstr>What is Go-Back-N(GBN)?</vt:lpstr>
      <vt:lpstr>Go-Back-N  case 1  (working normally)</vt:lpstr>
      <vt:lpstr>Go-Back-N  case 1  (working normally)</vt:lpstr>
      <vt:lpstr>Go-Back-N  case 2  (packet loss)</vt:lpstr>
      <vt:lpstr>Go-Back-N  case 2  (packet loss)</vt:lpstr>
      <vt:lpstr>Go-Back-N  case 2  (packet loss)</vt:lpstr>
      <vt:lpstr>Go-Back-N  case 2  (packet loss)</vt:lpstr>
      <vt:lpstr>Go-Back-N  case 2  (packet loss)</vt:lpstr>
      <vt:lpstr>Go-Back-N  case 2  (packet loss)</vt:lpstr>
      <vt:lpstr>Go-Back-N  case 2  (packet loss)</vt:lpstr>
      <vt:lpstr>Example (GBN + Congestion control)</vt:lpstr>
      <vt:lpstr>Example (GBN + Congestion control)</vt:lpstr>
      <vt:lpstr>Example (GBN + Congestion control)</vt:lpstr>
      <vt:lpstr>Example (GBN + Congestion control)</vt:lpstr>
      <vt:lpstr>Example (GBN + Congestion control)</vt:lpstr>
      <vt:lpstr>Example (GBN + Congestion control)</vt:lpstr>
      <vt:lpstr>Requirement</vt:lpstr>
      <vt:lpstr>Requirement</vt:lpstr>
      <vt:lpstr>Requirement</vt:lpstr>
      <vt:lpstr>Requirement</vt:lpstr>
      <vt:lpstr>Requirement</vt:lpstr>
      <vt:lpstr>Requirement</vt:lpstr>
      <vt:lpstr>Requirement</vt:lpstr>
      <vt:lpstr>Requirement</vt:lpstr>
      <vt:lpstr>Grading and Submission</vt:lpstr>
      <vt:lpstr>Grading and Submission</vt:lpstr>
      <vt:lpstr>Grading and Submission</vt:lpstr>
      <vt:lpstr>Grading and Submission</vt:lpstr>
    </vt:vector>
  </TitlesOfParts>
  <LinksUpToDate>false</LinksUpToDate>
  <SharedDoc>false</SharedDoc>
  <HyperlinksChanged>false</HyperlinksChanged>
  <Application>Microsoft Office PowerPoint</Application>
  <AppVersion>16.0000</AppVersion>
  <PresentationFormat>寬螢幕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2016-12-07T11:04:52Z</dcterms:created>
  <dc:creator>wandering</dc:creator>
  <cp:lastModifiedBy>Windows 使用者</cp:lastModifiedBy>
  <cp:lastPrinted>2017-10-25T03:52:09Z</cp:lastPrinted>
  <dcterms:modified xsi:type="dcterms:W3CDTF">2017-12-05T06:28:10Z</dcterms:modified>
  <cp:revision>127</cp:revision>
  <dc:title>Computer network hw2 TCP congest control</dc:title>
</cp:coreProperties>
</file>