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7" r:id="rId4"/>
    <p:sldId id="257" r:id="rId5"/>
    <p:sldId id="268" r:id="rId6"/>
    <p:sldId id="258" r:id="rId7"/>
    <p:sldId id="259" r:id="rId8"/>
    <p:sldId id="260" r:id="rId9"/>
    <p:sldId id="278" r:id="rId10"/>
    <p:sldId id="279" r:id="rId11"/>
    <p:sldId id="280" r:id="rId12"/>
    <p:sldId id="266" r:id="rId13"/>
    <p:sldId id="269" r:id="rId14"/>
    <p:sldId id="261" r:id="rId15"/>
    <p:sldId id="262" r:id="rId16"/>
    <p:sldId id="263" r:id="rId17"/>
    <p:sldId id="264" r:id="rId18"/>
    <p:sldId id="267" r:id="rId19"/>
    <p:sldId id="270" r:id="rId20"/>
    <p:sldId id="265" r:id="rId21"/>
    <p:sldId id="271" r:id="rId22"/>
    <p:sldId id="272" r:id="rId23"/>
    <p:sldId id="273" r:id="rId24"/>
    <p:sldId id="274" r:id="rId25"/>
    <p:sldId id="275" r:id="rId26"/>
    <p:sldId id="276" r:id="rId27"/>
    <p:sldId id="281" r:id="rId28"/>
    <p:sldId id="283" r:id="rId29"/>
    <p:sldId id="284" r:id="rId30"/>
    <p:sldId id="282" r:id="rId31"/>
    <p:sldId id="285" r:id="rId32"/>
    <p:sldId id="286" r:id="rId33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08" y="-5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04664" y="3491880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如何去使用</a:t>
            </a:r>
            <a:r>
              <a:rPr lang="en-US" altLang="zh-CN" dirty="0"/>
              <a:t>kubernetes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1144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DaemonSet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454" y="1259632"/>
            <a:ext cx="6172200" cy="6034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apiVersion: apps/v1beta2</a:t>
            </a:r>
          </a:p>
          <a:p>
            <a:pPr marL="0" indent="0">
              <a:buNone/>
            </a:pPr>
            <a:r>
              <a:rPr lang="en-US" altLang="zh-CN" dirty="0"/>
              <a:t>kind: DaemonSet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redis-ds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selector:</a:t>
            </a:r>
          </a:p>
          <a:p>
            <a:pPr marL="0" indent="0">
              <a:buNone/>
            </a:pPr>
            <a:r>
              <a:rPr lang="en-US" altLang="zh-CN" dirty="0"/>
              <a:t>    matchLabels:</a:t>
            </a:r>
          </a:p>
          <a:p>
            <a:pPr marL="0" indent="0">
              <a:buNone/>
            </a:pPr>
            <a:r>
              <a:rPr lang="en-US" altLang="zh-CN" dirty="0"/>
              <a:t>      app: redis</a:t>
            </a:r>
          </a:p>
          <a:p>
            <a:pPr marL="0" indent="0">
              <a:buNone/>
            </a:pPr>
            <a:r>
              <a:rPr lang="en-US" altLang="zh-CN" dirty="0"/>
              <a:t>  template:</a:t>
            </a:r>
          </a:p>
          <a:p>
            <a:pPr marL="0" indent="0">
              <a:buNone/>
            </a:pPr>
            <a:r>
              <a:rPr lang="en-US" altLang="zh-CN" dirty="0"/>
              <a:t>    metadata:</a:t>
            </a:r>
          </a:p>
          <a:p>
            <a:pPr marL="0" indent="0">
              <a:buNone/>
            </a:pPr>
            <a:r>
              <a:rPr lang="en-US" altLang="zh-CN" dirty="0"/>
              <a:t>      name: redis-ds</a:t>
            </a:r>
          </a:p>
          <a:p>
            <a:pPr marL="0" indent="0">
              <a:buNone/>
            </a:pPr>
            <a:r>
              <a:rPr lang="en-US" altLang="zh-CN" dirty="0"/>
              <a:t>      labels:</a:t>
            </a:r>
          </a:p>
          <a:p>
            <a:pPr marL="0" indent="0">
              <a:buNone/>
            </a:pPr>
            <a:r>
              <a:rPr lang="en-US" altLang="zh-CN" dirty="0"/>
              <a:t>        app: redis</a:t>
            </a:r>
          </a:p>
          <a:p>
            <a:pPr marL="0" indent="0">
              <a:buNone/>
            </a:pPr>
            <a:r>
              <a:rPr lang="en-US" altLang="zh-CN" dirty="0"/>
              <a:t>    spec:</a:t>
            </a:r>
          </a:p>
          <a:p>
            <a:pPr marL="0" indent="0">
              <a:buNone/>
            </a:pPr>
            <a:r>
              <a:rPr lang="en-US" altLang="zh-CN" dirty="0"/>
              <a:t>      containers:</a:t>
            </a:r>
          </a:p>
          <a:p>
            <a:pPr marL="0" indent="0">
              <a:buNone/>
            </a:pPr>
            <a:r>
              <a:rPr lang="en-US" altLang="zh-CN" dirty="0"/>
              <a:t>      -  image: docker.io/clearlinux/redis</a:t>
            </a:r>
          </a:p>
          <a:p>
            <a:pPr marL="0" indent="0">
              <a:buNone/>
            </a:pPr>
            <a:r>
              <a:rPr lang="en-US" altLang="zh-CN" dirty="0"/>
              <a:t>         name: redis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420888" y="1763688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9057" y="1562239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DaemonSet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76872" y="2427001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5041" y="222555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DaemonSet</a:t>
            </a:r>
            <a:r>
              <a:rPr lang="zh-CN" altLang="en-US" dirty="0"/>
              <a:t>名字叫</a:t>
            </a:r>
            <a:r>
              <a:rPr lang="en-US" altLang="zh-CN" dirty="0"/>
              <a:t>redis-ds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54056" y="3440627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12225" y="3239178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选择器用</a:t>
            </a:r>
            <a:r>
              <a:rPr lang="en-US" altLang="zh-CN" dirty="0"/>
              <a:t>matchLabels</a:t>
            </a:r>
            <a:r>
              <a:rPr lang="zh-CN" altLang="en-US" dirty="0"/>
              <a:t>字段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08620" y="5018526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定义模版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869160" y="3900244"/>
            <a:ext cx="8628" cy="310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0688" y="2915816"/>
            <a:ext cx="5472608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04664" y="2519772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7322" y="2731150"/>
            <a:ext cx="14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k8s cluster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52736" y="3923928"/>
            <a:ext cx="2160240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591379" y="3923928"/>
            <a:ext cx="2160240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674333" y="3515834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8508" y="3712385"/>
            <a:ext cx="935825" cy="38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node1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3189823" y="3527884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13998" y="3724435"/>
            <a:ext cx="935825" cy="38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node2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1412776" y="4906384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81458" y="5319644"/>
            <a:ext cx="148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redis </a:t>
            </a:r>
          </a:p>
          <a:p>
            <a:r>
              <a:rPr lang="en-US" altLang="zh-CN" dirty="0"/>
              <a:t>daemonset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3897052" y="4906384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5734" y="5319644"/>
            <a:ext cx="148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redis </a:t>
            </a:r>
          </a:p>
          <a:p>
            <a:r>
              <a:rPr lang="en-US" altLang="zh-CN" dirty="0"/>
              <a:t>daemonset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3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664" y="3419872"/>
            <a:ext cx="6172200" cy="1524000"/>
          </a:xfrm>
        </p:spPr>
        <p:txBody>
          <a:bodyPr/>
          <a:lstStyle/>
          <a:p>
            <a:r>
              <a:rPr lang="zh-CN" altLang="en-US" dirty="0"/>
              <a:t>如何让你的微服务保存数据到外部磁盘？</a:t>
            </a:r>
          </a:p>
        </p:txBody>
      </p:sp>
    </p:spTree>
    <p:extLst>
      <p:ext uri="{BB962C8B-B14F-4D97-AF65-F5344CB8AC3E}">
        <p14:creationId xmlns:p14="http://schemas.microsoft.com/office/powerpoint/2010/main" val="6288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043609"/>
            <a:ext cx="6172200" cy="71246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我有一个</a:t>
            </a:r>
            <a:r>
              <a:rPr lang="en-US" altLang="zh-CN" dirty="0"/>
              <a:t>mongodb</a:t>
            </a:r>
            <a:r>
              <a:rPr lang="zh-CN" altLang="en-US" dirty="0"/>
              <a:t>的服务，我希望将数据库数据持久化到外部磁盘上去！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764704" y="4605914"/>
            <a:ext cx="1944216" cy="10801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4425624" y="5027878"/>
            <a:ext cx="936104" cy="68407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445224" y="5035102"/>
            <a:ext cx="936104" cy="68407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4430200" y="4260444"/>
            <a:ext cx="936104" cy="68407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磁盘 9"/>
          <p:cNvSpPr/>
          <p:nvPr/>
        </p:nvSpPr>
        <p:spPr>
          <a:xfrm>
            <a:off x="5445224" y="4249665"/>
            <a:ext cx="936104" cy="68407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77072" y="3851920"/>
            <a:ext cx="2592288" cy="2376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3501008" y="3348170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79690" y="3555774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2067" y="5112438"/>
            <a:ext cx="11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2708920" y="4933741"/>
            <a:ext cx="1368152" cy="3289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PersistentVolume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900" y="911064"/>
            <a:ext cx="404578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apiVersion: v1</a:t>
            </a:r>
          </a:p>
          <a:p>
            <a:r>
              <a:rPr lang="en-US" altLang="zh-CN" dirty="0"/>
              <a:t>kind: PersistentVolume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pv01</a:t>
            </a:r>
          </a:p>
          <a:p>
            <a:r>
              <a:rPr lang="en-US" altLang="zh-CN" dirty="0"/>
              <a:t>  labels:</a:t>
            </a:r>
          </a:p>
          <a:p>
            <a:r>
              <a:rPr lang="en-US" altLang="zh-CN" dirty="0"/>
              <a:t>    name: pv01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nfs:</a:t>
            </a:r>
          </a:p>
          <a:p>
            <a:r>
              <a:rPr lang="en-US" altLang="zh-CN" dirty="0"/>
              <a:t>    path: /data/v1/</a:t>
            </a:r>
          </a:p>
          <a:p>
            <a:r>
              <a:rPr lang="en-US" altLang="zh-CN" dirty="0"/>
              <a:t>    server: 10.239.85.46</a:t>
            </a:r>
          </a:p>
          <a:p>
            <a:r>
              <a:rPr lang="en-US" altLang="zh-CN" dirty="0"/>
              <a:t>  accessModes: ["ReadWriteOnce","ReadWriteMany"]</a:t>
            </a:r>
          </a:p>
          <a:p>
            <a:r>
              <a:rPr lang="en-US" altLang="zh-CN" dirty="0"/>
              <a:t>  capacity:</a:t>
            </a:r>
          </a:p>
          <a:p>
            <a:r>
              <a:rPr lang="en-US" altLang="zh-CN" dirty="0"/>
              <a:t>    storage: 1Gi</a:t>
            </a:r>
          </a:p>
          <a:p>
            <a:r>
              <a:rPr lang="en-US" altLang="zh-CN" dirty="0"/>
              <a:t>---</a:t>
            </a:r>
          </a:p>
          <a:p>
            <a:r>
              <a:rPr lang="en-US" altLang="zh-CN" dirty="0"/>
              <a:t>apiVersion: v1</a:t>
            </a:r>
          </a:p>
          <a:p>
            <a:r>
              <a:rPr lang="en-US" altLang="zh-CN" dirty="0"/>
              <a:t>kind: PersistentVolume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pv02</a:t>
            </a:r>
          </a:p>
          <a:p>
            <a:r>
              <a:rPr lang="en-US" altLang="zh-CN" dirty="0"/>
              <a:t>  labels:</a:t>
            </a:r>
          </a:p>
          <a:p>
            <a:r>
              <a:rPr lang="en-US" altLang="zh-CN" dirty="0"/>
              <a:t>    name: pv02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nfs:</a:t>
            </a:r>
          </a:p>
          <a:p>
            <a:r>
              <a:rPr lang="en-US" altLang="zh-CN" dirty="0"/>
              <a:t>    path: /data/v2/</a:t>
            </a:r>
          </a:p>
          <a:p>
            <a:r>
              <a:rPr lang="en-US" altLang="zh-CN" dirty="0"/>
              <a:t>    server: 10.239.85.46</a:t>
            </a:r>
          </a:p>
          <a:p>
            <a:r>
              <a:rPr lang="en-US" altLang="zh-CN" dirty="0"/>
              <a:t>  accessModes: ["ReadWriteOnce","ReadWriteMany"]</a:t>
            </a:r>
          </a:p>
          <a:p>
            <a:r>
              <a:rPr lang="en-US" altLang="zh-CN" dirty="0"/>
              <a:t>  capacity:</a:t>
            </a:r>
          </a:p>
          <a:p>
            <a:r>
              <a:rPr lang="en-US" altLang="zh-CN" dirty="0"/>
              <a:t>    storage: 2Gi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844824" y="1115616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86394" y="882920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描述文件遵循</a:t>
            </a:r>
            <a:r>
              <a:rPr lang="en-US" altLang="zh-CN" dirty="0"/>
              <a:t>v1</a:t>
            </a:r>
            <a:r>
              <a:rPr lang="zh-CN" altLang="en-US" dirty="0"/>
              <a:t>版</a:t>
            </a:r>
            <a:r>
              <a:rPr lang="en-US" altLang="zh-CN" dirty="0"/>
              <a:t>kubernetes API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70519" y="1429741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28688" y="122829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pv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02487" y="3275856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60656" y="3074407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卷路径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5480" y="4644836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3649" y="4443387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卷大小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077072" y="3779912"/>
            <a:ext cx="1" cy="61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77072" y="3618987"/>
            <a:ext cx="432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可被单个客户端挂载为</a:t>
            </a:r>
            <a:endParaRPr lang="en-US" altLang="zh-CN" dirty="0"/>
          </a:p>
          <a:p>
            <a:r>
              <a:rPr lang="zh-CN" altLang="en-US" dirty="0"/>
              <a:t>读写模式或被多个客户</a:t>
            </a:r>
            <a:endParaRPr lang="en-US" altLang="zh-CN" dirty="0"/>
          </a:p>
          <a:p>
            <a:r>
              <a:rPr lang="zh-CN" altLang="en-US" dirty="0"/>
              <a:t>端挂载为读写模式</a:t>
            </a:r>
          </a:p>
        </p:txBody>
      </p:sp>
    </p:spTree>
    <p:extLst>
      <p:ext uri="{BB962C8B-B14F-4D97-AF65-F5344CB8AC3E}">
        <p14:creationId xmlns:p14="http://schemas.microsoft.com/office/powerpoint/2010/main" val="210289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PersistentVolumeClaim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7220" y="1043608"/>
            <a:ext cx="5236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apiVersion: v1</a:t>
            </a:r>
          </a:p>
          <a:p>
            <a:r>
              <a:rPr lang="en-US" altLang="zh-CN" dirty="0"/>
              <a:t>kind: PersistentVolumeClaim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pvc01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accessModes: ["ReadWriteMany"]</a:t>
            </a:r>
          </a:p>
          <a:p>
            <a:r>
              <a:rPr lang="en-US" altLang="zh-CN" dirty="0"/>
              <a:t>  resources:</a:t>
            </a:r>
          </a:p>
          <a:p>
            <a:r>
              <a:rPr lang="en-US" altLang="zh-CN" dirty="0"/>
              <a:t>    requests:</a:t>
            </a:r>
          </a:p>
          <a:p>
            <a:r>
              <a:rPr lang="en-US" altLang="zh-CN" dirty="0"/>
              <a:t>      storage: 1Gi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844824" y="1210440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86394" y="977744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描述文件遵循</a:t>
            </a:r>
            <a:r>
              <a:rPr lang="en-US" altLang="zh-CN" dirty="0"/>
              <a:t>v1</a:t>
            </a:r>
            <a:r>
              <a:rPr lang="zh-CN" altLang="en-US" dirty="0"/>
              <a:t>版</a:t>
            </a:r>
            <a:r>
              <a:rPr lang="en-US" altLang="zh-CN" dirty="0"/>
              <a:t>kubernetes API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40968" y="1518141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99137" y="131669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pvc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789040" y="2267744"/>
            <a:ext cx="0" cy="14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89040" y="2363448"/>
            <a:ext cx="430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在前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pv</a:t>
            </a:r>
            <a:r>
              <a:rPr lang="zh-CN" altLang="en-US" dirty="0"/>
              <a:t>中找寻满足</a:t>
            </a:r>
            <a:endParaRPr lang="en-US" altLang="zh-CN" dirty="0"/>
          </a:p>
          <a:p>
            <a:r>
              <a:rPr lang="en-US" altLang="zh-CN" dirty="0"/>
              <a:t>accessModes</a:t>
            </a:r>
            <a:r>
              <a:rPr lang="zh-CN" altLang="en-US" dirty="0"/>
              <a:t>和</a:t>
            </a:r>
            <a:r>
              <a:rPr lang="en-US" altLang="zh-CN" dirty="0"/>
              <a:t>resources</a:t>
            </a:r>
          </a:p>
          <a:p>
            <a:r>
              <a:rPr lang="zh-CN" altLang="en-US" dirty="0"/>
              <a:t>要求的</a:t>
            </a:r>
            <a:r>
              <a:rPr lang="en-US" altLang="zh-CN" dirty="0"/>
              <a:t>pv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use case of pvc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900" y="1115616"/>
            <a:ext cx="53052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apiVersion: apps/v1beta1</a:t>
            </a:r>
          </a:p>
          <a:p>
            <a:r>
              <a:rPr lang="en-US" altLang="zh-CN" dirty="0"/>
              <a:t>kind: Deployment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mongodb-deployment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replicas: 1</a:t>
            </a:r>
          </a:p>
          <a:p>
            <a:r>
              <a:rPr lang="en-US" altLang="zh-CN" dirty="0"/>
              <a:t>  template:</a:t>
            </a:r>
          </a:p>
          <a:p>
            <a:r>
              <a:rPr lang="en-US" altLang="zh-CN" dirty="0"/>
              <a:t>    metadata:</a:t>
            </a:r>
          </a:p>
          <a:p>
            <a:r>
              <a:rPr lang="en-US" altLang="zh-CN" dirty="0"/>
              <a:t>      name: mongodb-deployment</a:t>
            </a:r>
          </a:p>
          <a:p>
            <a:r>
              <a:rPr lang="en-US" altLang="zh-CN" dirty="0"/>
              <a:t>      labels:</a:t>
            </a:r>
          </a:p>
          <a:p>
            <a:r>
              <a:rPr lang="en-US" altLang="zh-CN" dirty="0"/>
              <a:t>        app: mongodb</a:t>
            </a:r>
          </a:p>
          <a:p>
            <a:r>
              <a:rPr lang="en-US" altLang="zh-CN" dirty="0"/>
              <a:t>    spec:</a:t>
            </a:r>
          </a:p>
          <a:p>
            <a:r>
              <a:rPr lang="en-US" altLang="zh-CN" dirty="0"/>
              <a:t>      containers:</a:t>
            </a:r>
          </a:p>
          <a:p>
            <a:r>
              <a:rPr lang="en-US" altLang="zh-CN" dirty="0"/>
              <a:t>      - image: docker.io/mongo</a:t>
            </a:r>
          </a:p>
          <a:p>
            <a:r>
              <a:rPr lang="en-US" altLang="zh-CN" dirty="0"/>
              <a:t>        name: mongodb</a:t>
            </a:r>
          </a:p>
          <a:p>
            <a:r>
              <a:rPr lang="en-US" altLang="zh-CN" dirty="0"/>
              <a:t>        volumeMounts:</a:t>
            </a:r>
          </a:p>
          <a:p>
            <a:r>
              <a:rPr lang="en-US" altLang="zh-CN" dirty="0"/>
              <a:t>        - name: mongodb-data</a:t>
            </a:r>
          </a:p>
          <a:p>
            <a:r>
              <a:rPr lang="en-US" altLang="zh-CN" dirty="0"/>
              <a:t>          mountPath: /data/db</a:t>
            </a:r>
          </a:p>
          <a:p>
            <a:r>
              <a:rPr lang="en-US" altLang="zh-CN" dirty="0"/>
              <a:t>      volumes:</a:t>
            </a:r>
          </a:p>
          <a:p>
            <a:r>
              <a:rPr lang="en-US" altLang="zh-CN" dirty="0"/>
              <a:t>      - name: mongodb-data</a:t>
            </a:r>
          </a:p>
          <a:p>
            <a:r>
              <a:rPr lang="en-US" altLang="zh-CN" dirty="0"/>
              <a:t>        persistentVolumeClaim:</a:t>
            </a:r>
          </a:p>
          <a:p>
            <a:r>
              <a:rPr lang="en-US" altLang="zh-CN" dirty="0"/>
              <a:t>          claimName: pvc01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140968" y="6228184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40968" y="6372200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pvc01</a:t>
            </a:r>
            <a:r>
              <a:rPr lang="zh-CN" altLang="en-US" dirty="0"/>
              <a:t>作为持久卷声明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148920" y="5220072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8546" y="5336397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pvc01</a:t>
            </a:r>
            <a:r>
              <a:rPr lang="zh-CN" altLang="en-US" dirty="0"/>
              <a:t>使用的</a:t>
            </a:r>
            <a:r>
              <a:rPr lang="en-US" altLang="zh-CN" dirty="0"/>
              <a:t>pv</a:t>
            </a:r>
            <a:r>
              <a:rPr lang="zh-CN" altLang="en-US" dirty="0"/>
              <a:t>卷将挂载到</a:t>
            </a:r>
            <a:r>
              <a:rPr lang="en-US" altLang="zh-CN" dirty="0"/>
              <a:t>/data/db</a:t>
            </a:r>
            <a:r>
              <a:rPr lang="zh-CN" altLang="en-US" dirty="0"/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220919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r>
              <a:rPr lang="en-US" altLang="zh-CN" dirty="0"/>
              <a:t>use case interpretation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2736" y="5868144"/>
            <a:ext cx="475252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484784" y="6012160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3715324" y="6012160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9450" y="6482824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pv1:/data/v1</a:t>
            </a:r>
          </a:p>
          <a:p>
            <a:r>
              <a:rPr lang="en-US" altLang="zh-CN" dirty="0"/>
              <a:t>      1GB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58388" y="6466988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pv2:/data/v2</a:t>
            </a:r>
          </a:p>
          <a:p>
            <a:r>
              <a:rPr lang="en-US" altLang="zh-CN" dirty="0"/>
              <a:t>      2GB 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425546" y="5328083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4228" y="5535687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横卷形 11"/>
          <p:cNvSpPr/>
          <p:nvPr/>
        </p:nvSpPr>
        <p:spPr>
          <a:xfrm>
            <a:off x="1631039" y="3578688"/>
            <a:ext cx="3596453" cy="1368152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00574" y="4006922"/>
            <a:ext cx="334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我要帮助主人找到符合他要求的持久卷！</a:t>
            </a:r>
          </a:p>
        </p:txBody>
      </p:sp>
      <p:sp>
        <p:nvSpPr>
          <p:cNvPr id="14" name="云形 13"/>
          <p:cNvSpPr/>
          <p:nvPr/>
        </p:nvSpPr>
        <p:spPr>
          <a:xfrm>
            <a:off x="634420" y="3344586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3102" y="3552190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PVC01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3890" y="1396631"/>
            <a:ext cx="475252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/>
          <p:cNvSpPr/>
          <p:nvPr/>
        </p:nvSpPr>
        <p:spPr>
          <a:xfrm>
            <a:off x="346700" y="856570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5254" y="880052"/>
            <a:ext cx="22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Mongodb-deployment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9450" y="1670598"/>
            <a:ext cx="405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我的需求是要使用大小为</a:t>
            </a:r>
            <a:r>
              <a:rPr lang="en-US" altLang="zh-CN" dirty="0"/>
              <a:t>1G</a:t>
            </a:r>
            <a:r>
              <a:rPr lang="zh-CN" altLang="en-US" dirty="0"/>
              <a:t>，访问模式为</a:t>
            </a:r>
            <a:r>
              <a:rPr lang="en-US" altLang="zh-CN" dirty="0"/>
              <a:t>ReadWriteMany</a:t>
            </a:r>
            <a:r>
              <a:rPr lang="zh-CN" altLang="en-US" dirty="0"/>
              <a:t>的</a:t>
            </a:r>
            <a:r>
              <a:rPr lang="en-US" altLang="zh-CN" dirty="0"/>
              <a:t>PV</a:t>
            </a:r>
            <a:r>
              <a:rPr lang="zh-CN" altLang="en-US" dirty="0"/>
              <a:t>卷，因此我声明了</a:t>
            </a:r>
            <a:r>
              <a:rPr lang="en-US" altLang="zh-CN" dirty="0"/>
              <a:t>PVC01</a:t>
            </a:r>
            <a:r>
              <a:rPr lang="zh-CN" altLang="en-US" dirty="0"/>
              <a:t>这个持久卷声明。</a:t>
            </a:r>
          </a:p>
        </p:txBody>
      </p:sp>
      <p:sp>
        <p:nvSpPr>
          <p:cNvPr id="20" name="下箭头 19"/>
          <p:cNvSpPr/>
          <p:nvPr/>
        </p:nvSpPr>
        <p:spPr>
          <a:xfrm>
            <a:off x="3173553" y="2908799"/>
            <a:ext cx="510894" cy="82805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756200">
            <a:off x="2535794" y="4759992"/>
            <a:ext cx="510894" cy="13066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1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664" y="3131840"/>
            <a:ext cx="6172200" cy="1524000"/>
          </a:xfrm>
        </p:spPr>
        <p:txBody>
          <a:bodyPr/>
          <a:lstStyle/>
          <a:p>
            <a:r>
              <a:rPr lang="zh-CN" altLang="en-US" dirty="0"/>
              <a:t>如何为你的微服务配置服务参数？</a:t>
            </a:r>
          </a:p>
        </p:txBody>
      </p:sp>
    </p:spTree>
    <p:extLst>
      <p:ext uri="{BB962C8B-B14F-4D97-AF65-F5344CB8AC3E}">
        <p14:creationId xmlns:p14="http://schemas.microsoft.com/office/powerpoint/2010/main" val="45069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我起了一个</a:t>
            </a:r>
            <a:r>
              <a:rPr lang="en-US" altLang="zh-CN" dirty="0"/>
              <a:t>Mariadb</a:t>
            </a:r>
            <a:r>
              <a:rPr lang="zh-CN" altLang="en-US" dirty="0"/>
              <a:t>的服务，如何为这服务设置</a:t>
            </a:r>
            <a:r>
              <a:rPr lang="en-US" altLang="zh-CN" dirty="0"/>
              <a:t>root</a:t>
            </a:r>
            <a:r>
              <a:rPr lang="zh-CN" altLang="en-US" dirty="0"/>
              <a:t>根目录密码、用户名名字和用户名密码呢？而且这些数据中包含密码，那么这些数据是不是应该需要保密呢？</a:t>
            </a:r>
          </a:p>
        </p:txBody>
      </p:sp>
    </p:spTree>
    <p:extLst>
      <p:ext uri="{BB962C8B-B14F-4D97-AF65-F5344CB8AC3E}">
        <p14:creationId xmlns:p14="http://schemas.microsoft.com/office/powerpoint/2010/main" val="7739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r>
              <a:rPr lang="en-US" altLang="zh-CN" dirty="0"/>
              <a:t>What can kubernetes do for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259633"/>
            <a:ext cx="6172200" cy="69085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把你的容器放到云上运行（类似</a:t>
            </a:r>
            <a:r>
              <a:rPr lang="en-US" altLang="zh-CN" dirty="0"/>
              <a:t>OS</a:t>
            </a:r>
            <a:r>
              <a:rPr lang="zh-CN" altLang="en-US" dirty="0"/>
              <a:t>进程）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让你的容器能够将数据保存到外部设备（类似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为你的容器服务配置参数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61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334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299" y="899592"/>
            <a:ext cx="6564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kubectl create secret generic mariadb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\</a:t>
            </a:r>
          </a:p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--from-literal=mysql-root-password=123456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\</a:t>
            </a:r>
          </a:p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--from-literal=mysql-user=hany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\</a:t>
            </a:r>
          </a:p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--from-literal=mysql-password=123456</a:t>
            </a:r>
            <a:r>
              <a:rPr lang="zh-CN" altLang="zh-CN" sz="1401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348318" y="980887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62809" y="302847"/>
            <a:ext cx="43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创建名为</a:t>
            </a:r>
            <a:r>
              <a:rPr lang="en-US" altLang="zh-CN" dirty="0"/>
              <a:t>mariadb</a:t>
            </a:r>
          </a:p>
          <a:p>
            <a:r>
              <a:rPr lang="zh-CN" altLang="en-US" dirty="0"/>
              <a:t>的</a:t>
            </a:r>
            <a:r>
              <a:rPr lang="en-US" altLang="zh-CN" dirty="0"/>
              <a:t>secret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013176" y="1350272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806988" y="1621659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376550" y="1915237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13176" y="1747685"/>
            <a:ext cx="43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客户用户密码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3614" y="1449996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客户用户名称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84944" y="1014958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根用户密码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3299" y="2674609"/>
            <a:ext cx="6719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kubectl get secret mariadb –o yaml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apiVersion: v1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mysql-password: MTIzNDU2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mysql-root-password: MTIzNDU2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mysql-user: aGFueQ==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kind: Secret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creationTimestamp: "2019-09-04T02:51:33Z"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mariadb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namespace: default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resourceVersion: "80447"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selfLink: /api/v1/namespaces/default/secrets/mariadb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uid: 8805d659-f00b-4679-8332-632910a66cf8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type: Opaque</a:t>
            </a:r>
            <a:r>
              <a:rPr lang="zh-CN" altLang="zh-CN" sz="1401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022365" y="2836967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58991" y="2448663"/>
            <a:ext cx="430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查看创建的</a:t>
            </a:r>
            <a:r>
              <a:rPr lang="en-US" altLang="zh-CN" dirty="0"/>
              <a:t>secret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yaml</a:t>
            </a:r>
            <a:r>
              <a:rPr lang="zh-CN" altLang="en-US" dirty="0"/>
              <a:t>文件，发现数据</a:t>
            </a:r>
            <a:endParaRPr lang="en-US" altLang="zh-CN" dirty="0"/>
          </a:p>
          <a:p>
            <a:r>
              <a:rPr lang="zh-CN" altLang="en-US" dirty="0"/>
              <a:t>果然加密了！</a:t>
            </a:r>
          </a:p>
        </p:txBody>
      </p:sp>
    </p:spTree>
    <p:extLst>
      <p:ext uri="{BB962C8B-B14F-4D97-AF65-F5344CB8AC3E}">
        <p14:creationId xmlns:p14="http://schemas.microsoft.com/office/powerpoint/2010/main" val="351930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32" y="0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Mariadb uses secret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888" y="539552"/>
            <a:ext cx="6521472" cy="8496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apiVersion: apps/v1beta1</a:t>
            </a:r>
          </a:p>
          <a:p>
            <a:pPr marL="0" indent="0">
              <a:buNone/>
            </a:pPr>
            <a:r>
              <a:rPr lang="en-US" altLang="zh-CN" sz="1200" dirty="0"/>
              <a:t>kind: Deployment</a:t>
            </a:r>
          </a:p>
          <a:p>
            <a:pPr marL="0" indent="0">
              <a:buNone/>
            </a:pPr>
            <a:r>
              <a:rPr lang="en-US" altLang="zh-CN" sz="1200" dirty="0"/>
              <a:t>metadata:</a:t>
            </a:r>
          </a:p>
          <a:p>
            <a:pPr marL="0" indent="0">
              <a:buNone/>
            </a:pPr>
            <a:r>
              <a:rPr lang="en-US" altLang="zh-CN" sz="1200" dirty="0"/>
              <a:t>  name: mariadb-deploy-secret</a:t>
            </a:r>
          </a:p>
          <a:p>
            <a:pPr marL="0" indent="0">
              <a:buNone/>
            </a:pPr>
            <a:r>
              <a:rPr lang="en-US" altLang="zh-CN" sz="1200" dirty="0"/>
              <a:t>  labels:</a:t>
            </a:r>
          </a:p>
          <a:p>
            <a:pPr marL="0" indent="0">
              <a:buNone/>
            </a:pPr>
            <a:r>
              <a:rPr lang="en-US" altLang="zh-CN" sz="1200" dirty="0"/>
              <a:t>    app: mariadb</a:t>
            </a:r>
          </a:p>
          <a:p>
            <a:pPr marL="0" indent="0">
              <a:buNone/>
            </a:pPr>
            <a:r>
              <a:rPr lang="en-US" altLang="zh-CN" sz="1200" dirty="0"/>
              <a:t>    type: database</a:t>
            </a:r>
          </a:p>
          <a:p>
            <a:pPr marL="0" indent="0">
              <a:buNone/>
            </a:pPr>
            <a:r>
              <a:rPr lang="en-US" altLang="zh-CN" sz="1200" dirty="0"/>
              <a:t>spec:</a:t>
            </a:r>
          </a:p>
          <a:p>
            <a:pPr marL="0" indent="0">
              <a:buNone/>
            </a:pPr>
            <a:r>
              <a:rPr lang="en-US" altLang="zh-CN" sz="1200" dirty="0"/>
              <a:t>  replicas: 1</a:t>
            </a:r>
          </a:p>
          <a:p>
            <a:pPr marL="0" indent="0">
              <a:buNone/>
            </a:pPr>
            <a:r>
              <a:rPr lang="en-US" altLang="zh-CN" sz="1200" dirty="0"/>
              <a:t>  template:</a:t>
            </a:r>
          </a:p>
          <a:p>
            <a:pPr marL="0" indent="0">
              <a:buNone/>
            </a:pPr>
            <a:r>
              <a:rPr lang="en-US" altLang="zh-CN" sz="1200" dirty="0"/>
              <a:t>    metadata:</a:t>
            </a:r>
          </a:p>
          <a:p>
            <a:pPr marL="0" indent="0">
              <a:buNone/>
            </a:pPr>
            <a:r>
              <a:rPr lang="en-US" altLang="zh-CN" sz="1200" dirty="0"/>
              <a:t>      labels:</a:t>
            </a:r>
          </a:p>
          <a:p>
            <a:pPr marL="0" indent="0">
              <a:buNone/>
            </a:pPr>
            <a:r>
              <a:rPr lang="en-US" altLang="zh-CN" sz="1200" dirty="0"/>
              <a:t>        app: mariadb</a:t>
            </a:r>
          </a:p>
          <a:p>
            <a:pPr marL="0" indent="0">
              <a:buNone/>
            </a:pPr>
            <a:r>
              <a:rPr lang="en-US" altLang="zh-CN" sz="1200" dirty="0"/>
              <a:t>        type: database</a:t>
            </a:r>
          </a:p>
          <a:p>
            <a:pPr marL="0" indent="0">
              <a:buNone/>
            </a:pPr>
            <a:r>
              <a:rPr lang="en-US" altLang="zh-CN" sz="1200" dirty="0"/>
              <a:t>    spec:</a:t>
            </a:r>
          </a:p>
          <a:p>
            <a:pPr marL="0" indent="0">
              <a:buNone/>
            </a:pPr>
            <a:r>
              <a:rPr lang="en-US" altLang="zh-CN" sz="1200" dirty="0"/>
              <a:t>      containers:</a:t>
            </a:r>
          </a:p>
          <a:p>
            <a:pPr marL="0" indent="0">
              <a:buNone/>
            </a:pPr>
            <a:r>
              <a:rPr lang="en-US" altLang="zh-CN" sz="1200" dirty="0"/>
              <a:t>        - name: mariadb</a:t>
            </a:r>
          </a:p>
          <a:p>
            <a:pPr marL="0" indent="0">
              <a:buNone/>
            </a:pPr>
            <a:r>
              <a:rPr lang="en-US" altLang="zh-CN" sz="1200" dirty="0"/>
              <a:t>          image: docker.io/clearlinux/mariadb</a:t>
            </a:r>
          </a:p>
          <a:p>
            <a:pPr marL="0" indent="0">
              <a:buNone/>
            </a:pPr>
            <a:r>
              <a:rPr lang="en-US" altLang="zh-CN" sz="1200" dirty="0"/>
              <a:t>          ports:</a:t>
            </a:r>
          </a:p>
          <a:p>
            <a:pPr marL="0" indent="0">
              <a:buNone/>
            </a:pPr>
            <a:r>
              <a:rPr lang="en-US" altLang="zh-CN" sz="1200" dirty="0"/>
              <a:t>            - containerPort: 3306</a:t>
            </a:r>
          </a:p>
          <a:p>
            <a:pPr marL="0" indent="0">
              <a:buNone/>
            </a:pPr>
            <a:r>
              <a:rPr lang="en-US" altLang="zh-CN" sz="1200" dirty="0"/>
              <a:t>              name: db-port</a:t>
            </a:r>
          </a:p>
          <a:p>
            <a:pPr marL="0" indent="0">
              <a:buNone/>
            </a:pPr>
            <a:r>
              <a:rPr lang="en-US" altLang="zh-CN" sz="1200" dirty="0"/>
              <a:t>          args: ["--bind-address=0.0.0.0"]</a:t>
            </a:r>
          </a:p>
          <a:p>
            <a:pPr marL="0" indent="0">
              <a:buNone/>
            </a:pPr>
            <a:r>
              <a:rPr lang="en-US" altLang="zh-CN" sz="1200" dirty="0"/>
              <a:t>          env:</a:t>
            </a:r>
          </a:p>
          <a:p>
            <a:pPr marL="0" indent="0">
              <a:buNone/>
            </a:pPr>
            <a:r>
              <a:rPr lang="en-US" altLang="zh-CN" sz="1200" dirty="0"/>
              <a:t>            - name: MYSQL_ROOT_PASSWORD</a:t>
            </a:r>
          </a:p>
          <a:p>
            <a:pPr marL="0" indent="0">
              <a:buNone/>
            </a:pPr>
            <a:r>
              <a:rPr lang="en-US" altLang="zh-CN" sz="1200" dirty="0"/>
              <a:t>              valueFrom:</a:t>
            </a:r>
          </a:p>
          <a:p>
            <a:pPr marL="0" indent="0">
              <a:buNone/>
            </a:pPr>
            <a:r>
              <a:rPr lang="en-US" altLang="zh-CN" sz="1200" dirty="0"/>
              <a:t>                secretKeyRef:</a:t>
            </a:r>
          </a:p>
          <a:p>
            <a:pPr marL="0" indent="0">
              <a:buNone/>
            </a:pPr>
            <a:r>
              <a:rPr lang="en-US" altLang="zh-CN" sz="1200" dirty="0"/>
              <a:t>                  name: mariadb</a:t>
            </a:r>
          </a:p>
          <a:p>
            <a:pPr marL="0" indent="0">
              <a:buNone/>
            </a:pPr>
            <a:r>
              <a:rPr lang="en-US" altLang="zh-CN" sz="1200" dirty="0"/>
              <a:t>                  key: mysql-root-password</a:t>
            </a:r>
          </a:p>
          <a:p>
            <a:pPr marL="0" indent="0">
              <a:buNone/>
            </a:pPr>
            <a:r>
              <a:rPr lang="en-US" altLang="zh-CN" sz="1200" dirty="0"/>
              <a:t>            - name: MYSQL_USER</a:t>
            </a:r>
          </a:p>
          <a:p>
            <a:pPr marL="0" indent="0">
              <a:buNone/>
            </a:pPr>
            <a:r>
              <a:rPr lang="en-US" altLang="zh-CN" sz="1200" dirty="0"/>
              <a:t>              valueFrom:</a:t>
            </a:r>
          </a:p>
          <a:p>
            <a:pPr marL="0" indent="0">
              <a:buNone/>
            </a:pPr>
            <a:r>
              <a:rPr lang="en-US" altLang="zh-CN" sz="1200" dirty="0"/>
              <a:t>                secretKeyRef:</a:t>
            </a:r>
          </a:p>
          <a:p>
            <a:pPr marL="0" indent="0">
              <a:buNone/>
            </a:pPr>
            <a:r>
              <a:rPr lang="en-US" altLang="zh-CN" sz="1200" dirty="0"/>
              <a:t>                  name: mariadb</a:t>
            </a:r>
          </a:p>
          <a:p>
            <a:pPr marL="0" indent="0">
              <a:buNone/>
            </a:pPr>
            <a:r>
              <a:rPr lang="en-US" altLang="zh-CN" sz="1200" dirty="0"/>
              <a:t>                  key: mysql-user</a:t>
            </a:r>
          </a:p>
          <a:p>
            <a:pPr marL="0" indent="0">
              <a:buNone/>
            </a:pPr>
            <a:r>
              <a:rPr lang="en-US" altLang="zh-CN" sz="1200" dirty="0"/>
              <a:t>            - name: MYSQL_PASSWORD</a:t>
            </a:r>
          </a:p>
          <a:p>
            <a:pPr marL="0" indent="0">
              <a:buNone/>
            </a:pPr>
            <a:r>
              <a:rPr lang="en-US" altLang="zh-CN" sz="1200" dirty="0"/>
              <a:t>              valueFrom:</a:t>
            </a:r>
          </a:p>
          <a:p>
            <a:pPr marL="0" indent="0">
              <a:buNone/>
            </a:pPr>
            <a:r>
              <a:rPr lang="en-US" altLang="zh-CN" sz="1200" dirty="0"/>
              <a:t>                secretKeyRef:</a:t>
            </a:r>
          </a:p>
          <a:p>
            <a:pPr marL="0" indent="0">
              <a:buNone/>
            </a:pPr>
            <a:r>
              <a:rPr lang="en-US" altLang="zh-CN" sz="1200" dirty="0"/>
              <a:t>                  name: mariadb</a:t>
            </a:r>
          </a:p>
          <a:p>
            <a:pPr marL="0" indent="0">
              <a:buNone/>
            </a:pPr>
            <a:r>
              <a:rPr lang="en-US" altLang="zh-CN" sz="1200" dirty="0"/>
              <a:t>                  key: mysql-password</a:t>
            </a:r>
            <a:endParaRPr lang="zh-CN" altLang="en-US" sz="1200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980728" y="5508104"/>
            <a:ext cx="2222004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02732" y="5323438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通过环境变量传递</a:t>
            </a:r>
            <a:r>
              <a:rPr lang="en-US" altLang="zh-CN" dirty="0"/>
              <a:t>secret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68960" y="5692770"/>
            <a:ext cx="0" cy="312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68960" y="6094812"/>
            <a:ext cx="430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secretKeyRef.name</a:t>
            </a:r>
            <a:r>
              <a:rPr lang="zh-CN" altLang="en-US" dirty="0"/>
              <a:t>是之间创建的</a:t>
            </a:r>
            <a:endParaRPr lang="en-US" altLang="zh-CN" dirty="0"/>
          </a:p>
          <a:p>
            <a:r>
              <a:rPr lang="en-US" altLang="zh-CN" dirty="0"/>
              <a:t>secret</a:t>
            </a:r>
            <a:r>
              <a:rPr lang="zh-CN" altLang="en-US" dirty="0"/>
              <a:t>名字，</a:t>
            </a:r>
            <a:r>
              <a:rPr lang="en-US" altLang="zh-CN" dirty="0"/>
              <a:t>secretKeyRef.key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之前创建的</a:t>
            </a:r>
            <a:r>
              <a:rPr lang="en-US" altLang="zh-CN" dirty="0"/>
              <a:t>secret</a:t>
            </a:r>
            <a:r>
              <a:rPr lang="zh-CN" altLang="en-US" dirty="0"/>
              <a:t>中的三个字段，</a:t>
            </a:r>
            <a:endParaRPr lang="en-US" altLang="zh-CN" dirty="0"/>
          </a:p>
          <a:p>
            <a:r>
              <a:rPr lang="zh-CN" altLang="en-US" dirty="0"/>
              <a:t>最后传给</a:t>
            </a:r>
            <a:r>
              <a:rPr lang="en-US" altLang="zh-CN" dirty="0"/>
              <a:t>mariadb</a:t>
            </a:r>
            <a:r>
              <a:rPr lang="zh-CN" altLang="en-US" dirty="0"/>
              <a:t>这个</a:t>
            </a:r>
            <a:r>
              <a:rPr lang="en-US" altLang="zh-CN" dirty="0"/>
              <a:t>pod</a:t>
            </a:r>
            <a:r>
              <a:rPr lang="zh-CN" altLang="en-US" dirty="0"/>
              <a:t>中的环境</a:t>
            </a:r>
            <a:endParaRPr lang="en-US" altLang="zh-CN" dirty="0"/>
          </a:p>
          <a:p>
            <a:r>
              <a:rPr lang="zh-CN" altLang="en-US" dirty="0"/>
              <a:t>变量名即为</a:t>
            </a:r>
            <a:r>
              <a:rPr lang="en-US" altLang="zh-CN" dirty="0"/>
              <a:t>MYSQL_ROOT_PASSWORD</a:t>
            </a:r>
            <a:r>
              <a:rPr lang="zh-CN" altLang="en-US" dirty="0"/>
              <a:t>，</a:t>
            </a:r>
            <a:r>
              <a:rPr lang="en-US" altLang="zh-CN" dirty="0"/>
              <a:t>MYSQL_USER</a:t>
            </a:r>
            <a:r>
              <a:rPr lang="zh-CN" altLang="en-US" dirty="0"/>
              <a:t>和</a:t>
            </a:r>
            <a:r>
              <a:rPr lang="en-US" altLang="zh-CN" dirty="0"/>
              <a:t>MYSQL_PASSWORD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03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48680" y="3203848"/>
            <a:ext cx="5832648" cy="3024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42900" y="2807804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582" y="3015408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2526797" y="3275856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35574" y="3874980"/>
            <a:ext cx="1186851" cy="37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mariadb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1869529" y="4615534"/>
            <a:ext cx="3096344" cy="161265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81218" y="4896036"/>
            <a:ext cx="299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MYSQL_ROOT_PASSWORD</a:t>
            </a:r>
          </a:p>
          <a:p>
            <a:r>
              <a:rPr lang="en-US" altLang="zh-CN" dirty="0"/>
              <a:t>MYSQL_USER</a:t>
            </a:r>
          </a:p>
          <a:p>
            <a:r>
              <a:rPr lang="en-US" altLang="zh-CN" dirty="0"/>
              <a:t>MYSQL_PASSWORD</a:t>
            </a:r>
            <a:endParaRPr lang="zh-CN" altLang="en-US" dirty="0"/>
          </a:p>
        </p:txBody>
      </p:sp>
      <p:sp>
        <p:nvSpPr>
          <p:cNvPr id="12" name="横卷形 11"/>
          <p:cNvSpPr/>
          <p:nvPr/>
        </p:nvSpPr>
        <p:spPr>
          <a:xfrm>
            <a:off x="2291719" y="6816894"/>
            <a:ext cx="1982323" cy="1080120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35574" y="7139902"/>
            <a:ext cx="140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 rot="10800000">
            <a:off x="3159987" y="6206335"/>
            <a:ext cx="506160" cy="7720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3031410" y="4323177"/>
            <a:ext cx="506160" cy="522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8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我现在有了</a:t>
            </a:r>
            <a:r>
              <a:rPr lang="en-US" altLang="zh-CN" dirty="0"/>
              <a:t>Mariadb</a:t>
            </a:r>
            <a:r>
              <a:rPr lang="zh-CN" altLang="en-US" dirty="0"/>
              <a:t>的服务，我已经用</a:t>
            </a:r>
            <a:r>
              <a:rPr lang="en-US" altLang="zh-CN" dirty="0"/>
              <a:t>secret</a:t>
            </a:r>
            <a:r>
              <a:rPr lang="zh-CN" altLang="en-US" dirty="0"/>
              <a:t>为这服务设置了</a:t>
            </a:r>
            <a:r>
              <a:rPr lang="en-US" altLang="zh-CN" dirty="0"/>
              <a:t>root</a:t>
            </a:r>
            <a:r>
              <a:rPr lang="zh-CN" altLang="en-US" dirty="0"/>
              <a:t>根目录密码、用户名名字和用户名密码呢？而且这些数据均是保密的，但现在我想为它配置我的自定义配置文件，我想为</a:t>
            </a:r>
            <a:r>
              <a:rPr lang="en-US" altLang="zh-CN" dirty="0"/>
              <a:t>mariadb</a:t>
            </a:r>
            <a:r>
              <a:rPr lang="zh-CN" altLang="en-US" dirty="0"/>
              <a:t>服务设置最大连接数这样的参数，该如何办呢？而且这些参数和密码不一样，它们应该是不需要加密的吧！</a:t>
            </a:r>
          </a:p>
        </p:txBody>
      </p:sp>
    </p:spTree>
    <p:extLst>
      <p:ext uri="{BB962C8B-B14F-4D97-AF65-F5344CB8AC3E}">
        <p14:creationId xmlns:p14="http://schemas.microsoft.com/office/powerpoint/2010/main" val="359742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Configmap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apiVersion: v1</a:t>
            </a:r>
          </a:p>
          <a:p>
            <a:pPr marL="0" indent="0">
              <a:buNone/>
            </a:pPr>
            <a:r>
              <a:rPr lang="en-US" altLang="zh-CN" dirty="0"/>
              <a:t>kind: ConfigMap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mysql-config</a:t>
            </a:r>
          </a:p>
          <a:p>
            <a:pPr marL="0" indent="0">
              <a:buNone/>
            </a:pP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dirty="0"/>
              <a:t>  my.cnf: |</a:t>
            </a:r>
          </a:p>
          <a:p>
            <a:pPr marL="0" indent="0">
              <a:buNone/>
            </a:pPr>
            <a:r>
              <a:rPr lang="en-US" altLang="zh-CN" dirty="0"/>
              <a:t>    [mysqld]</a:t>
            </a:r>
          </a:p>
          <a:p>
            <a:pPr marL="0" indent="0">
              <a:buNone/>
            </a:pPr>
            <a:r>
              <a:rPr lang="en-US" altLang="zh-CN" dirty="0"/>
              <a:t>    table_open_cache = 200000</a:t>
            </a:r>
          </a:p>
          <a:p>
            <a:pPr marL="0" indent="0">
              <a:buNone/>
            </a:pPr>
            <a:r>
              <a:rPr lang="en-US" altLang="zh-CN" dirty="0"/>
              <a:t>    table_open_cache_instances=64</a:t>
            </a:r>
          </a:p>
          <a:p>
            <a:pPr marL="0" indent="0">
              <a:buNone/>
            </a:pPr>
            <a:r>
              <a:rPr lang="en-US" altLang="zh-CN" dirty="0"/>
              <a:t>    max_connections=4000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6918" y="5724128"/>
            <a:ext cx="5238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2900" y="5976677"/>
            <a:ext cx="55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Configmap</a:t>
            </a:r>
            <a:r>
              <a:rPr lang="zh-CN" altLang="en-US" dirty="0"/>
              <a:t>就是一个包含了键值对的文件，在这里，键值是</a:t>
            </a:r>
            <a:r>
              <a:rPr lang="en-US" altLang="zh-CN" dirty="0"/>
              <a:t>my.cnf</a:t>
            </a:r>
            <a:r>
              <a:rPr lang="zh-CN" altLang="en-US" dirty="0"/>
              <a:t>，值是竖杠后面的配置文件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221441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334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Mariadb uses configmap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99593"/>
            <a:ext cx="6172200" cy="726862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apiVersion: apps/v1beta1</a:t>
            </a:r>
          </a:p>
          <a:p>
            <a:pPr marL="0" indent="0">
              <a:buNone/>
            </a:pPr>
            <a:r>
              <a:rPr lang="en-US" altLang="zh-CN" dirty="0"/>
              <a:t>kind: Deployment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mariadb-deploy-secret</a:t>
            </a:r>
          </a:p>
          <a:p>
            <a:pPr marL="0" indent="0">
              <a:buNone/>
            </a:pPr>
            <a:r>
              <a:rPr lang="en-US" altLang="zh-CN" dirty="0"/>
              <a:t>  labels:</a:t>
            </a:r>
          </a:p>
          <a:p>
            <a:pPr marL="0" indent="0">
              <a:buNone/>
            </a:pPr>
            <a:r>
              <a:rPr lang="en-US" altLang="zh-CN" dirty="0"/>
              <a:t>    app: mariadb</a:t>
            </a:r>
          </a:p>
          <a:p>
            <a:pPr marL="0" indent="0">
              <a:buNone/>
            </a:pPr>
            <a:r>
              <a:rPr lang="en-US" altLang="zh-CN" dirty="0"/>
              <a:t>    type: database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replicas: 1</a:t>
            </a:r>
          </a:p>
          <a:p>
            <a:pPr marL="0" indent="0">
              <a:buNone/>
            </a:pPr>
            <a:r>
              <a:rPr lang="en-US" altLang="zh-CN" dirty="0"/>
              <a:t>  template:</a:t>
            </a:r>
          </a:p>
          <a:p>
            <a:pPr marL="0" indent="0">
              <a:buNone/>
            </a:pPr>
            <a:r>
              <a:rPr lang="en-US" altLang="zh-CN" dirty="0"/>
              <a:t>    metadata:</a:t>
            </a:r>
          </a:p>
          <a:p>
            <a:pPr marL="0" indent="0">
              <a:buNone/>
            </a:pPr>
            <a:r>
              <a:rPr lang="en-US" altLang="zh-CN" dirty="0"/>
              <a:t>      labels:</a:t>
            </a:r>
          </a:p>
          <a:p>
            <a:pPr marL="0" indent="0">
              <a:buNone/>
            </a:pPr>
            <a:r>
              <a:rPr lang="en-US" altLang="zh-CN" dirty="0"/>
              <a:t>        app: mariadb</a:t>
            </a:r>
          </a:p>
          <a:p>
            <a:pPr marL="0" indent="0">
              <a:buNone/>
            </a:pPr>
            <a:r>
              <a:rPr lang="en-US" altLang="zh-CN" dirty="0"/>
              <a:t>        type: database</a:t>
            </a:r>
          </a:p>
          <a:p>
            <a:pPr marL="0" indent="0">
              <a:buNone/>
            </a:pPr>
            <a:r>
              <a:rPr lang="en-US" altLang="zh-CN" dirty="0"/>
              <a:t>    spec:</a:t>
            </a:r>
          </a:p>
          <a:p>
            <a:pPr marL="0" indent="0">
              <a:buNone/>
            </a:pPr>
            <a:r>
              <a:rPr lang="en-US" altLang="zh-CN" dirty="0"/>
              <a:t>      volumes:</a:t>
            </a:r>
          </a:p>
          <a:p>
            <a:pPr marL="0" indent="0">
              <a:buNone/>
            </a:pPr>
            <a:r>
              <a:rPr lang="en-US" altLang="zh-CN" dirty="0"/>
              <a:t>        - name: config-volume</a:t>
            </a:r>
          </a:p>
          <a:p>
            <a:pPr marL="0" indent="0">
              <a:buNone/>
            </a:pPr>
            <a:r>
              <a:rPr lang="en-US" altLang="zh-CN" dirty="0"/>
              <a:t>          configMap:</a:t>
            </a:r>
          </a:p>
          <a:p>
            <a:pPr marL="0" indent="0">
              <a:buNone/>
            </a:pPr>
            <a:r>
              <a:rPr lang="en-US" altLang="zh-CN" dirty="0"/>
              <a:t>            name: mysql-config</a:t>
            </a:r>
          </a:p>
          <a:p>
            <a:pPr marL="0" indent="0">
              <a:buNone/>
            </a:pPr>
            <a:r>
              <a:rPr lang="en-US" altLang="zh-CN" dirty="0"/>
              <a:t>      containers:</a:t>
            </a:r>
          </a:p>
          <a:p>
            <a:pPr marL="0" indent="0">
              <a:buNone/>
            </a:pPr>
            <a:r>
              <a:rPr lang="en-US" altLang="zh-CN" dirty="0"/>
              <a:t>        - name: mariadb</a:t>
            </a:r>
          </a:p>
          <a:p>
            <a:pPr marL="0" indent="0">
              <a:buNone/>
            </a:pPr>
            <a:r>
              <a:rPr lang="en-US" altLang="zh-CN" dirty="0"/>
              <a:t>          image: docker.io/clearlinux/mariadb</a:t>
            </a:r>
          </a:p>
          <a:p>
            <a:pPr marL="0" indent="0">
              <a:buNone/>
            </a:pPr>
            <a:r>
              <a:rPr lang="en-US" altLang="zh-CN" dirty="0"/>
              <a:t>          ports:</a:t>
            </a:r>
          </a:p>
          <a:p>
            <a:pPr marL="0" indent="0">
              <a:buNone/>
            </a:pPr>
            <a:r>
              <a:rPr lang="en-US" altLang="zh-CN" dirty="0"/>
              <a:t>            - containerPort: 3306</a:t>
            </a:r>
          </a:p>
          <a:p>
            <a:pPr marL="0" indent="0">
              <a:buNone/>
            </a:pPr>
            <a:r>
              <a:rPr lang="en-US" altLang="zh-CN" dirty="0"/>
              <a:t>              name: db-port</a:t>
            </a:r>
          </a:p>
          <a:p>
            <a:pPr marL="0" indent="0">
              <a:buNone/>
            </a:pPr>
            <a:r>
              <a:rPr lang="en-US" altLang="zh-CN" dirty="0"/>
              <a:t>          args: ["--bind-address=0.0.0.0"]</a:t>
            </a:r>
          </a:p>
          <a:p>
            <a:pPr marL="0" indent="0">
              <a:buNone/>
            </a:pPr>
            <a:r>
              <a:rPr lang="en-US" altLang="zh-CN" dirty="0"/>
              <a:t>          volumeMounts:</a:t>
            </a:r>
          </a:p>
          <a:p>
            <a:pPr marL="0" indent="0">
              <a:buNone/>
            </a:pPr>
            <a:r>
              <a:rPr lang="en-US" altLang="zh-CN" dirty="0"/>
              <a:t>            - name: config-volume</a:t>
            </a:r>
          </a:p>
          <a:p>
            <a:pPr marL="0" indent="0">
              <a:buNone/>
            </a:pPr>
            <a:r>
              <a:rPr lang="en-US" altLang="zh-CN" dirty="0"/>
              <a:t>              mountPath: /usr/share/defaults/mariadb</a:t>
            </a:r>
          </a:p>
          <a:p>
            <a:pPr marL="0" indent="0">
              <a:buNone/>
            </a:pPr>
            <a:r>
              <a:rPr lang="en-US" altLang="zh-CN" dirty="0"/>
              <a:t>          env:</a:t>
            </a:r>
          </a:p>
          <a:p>
            <a:pPr marL="0" indent="0">
              <a:buNone/>
            </a:pPr>
            <a:r>
              <a:rPr lang="en-US" altLang="zh-CN" dirty="0"/>
              <a:t>            - name: MYSQL_ROOT_PASSWORD</a:t>
            </a:r>
          </a:p>
          <a:p>
            <a:pPr marL="0" indent="0">
              <a:buNone/>
            </a:pPr>
            <a:r>
              <a:rPr lang="en-US" altLang="zh-CN" dirty="0"/>
              <a:t>              valueFrom:</a:t>
            </a:r>
          </a:p>
          <a:p>
            <a:pPr marL="0" indent="0">
              <a:buNone/>
            </a:pPr>
            <a:r>
              <a:rPr lang="en-US" altLang="zh-CN" dirty="0"/>
              <a:t>    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    key: mysql-root-password</a:t>
            </a:r>
          </a:p>
          <a:p>
            <a:pPr marL="0" indent="0">
              <a:buNone/>
            </a:pPr>
            <a:r>
              <a:rPr lang="en-US" altLang="zh-CN" dirty="0"/>
              <a:t>            - name: MYSQL_USER</a:t>
            </a:r>
          </a:p>
          <a:p>
            <a:pPr marL="0" indent="0">
              <a:buNone/>
            </a:pPr>
            <a:r>
              <a:rPr lang="en-US" altLang="zh-CN" dirty="0"/>
              <a:t>              valueFrom:</a:t>
            </a:r>
          </a:p>
          <a:p>
            <a:pPr marL="0" indent="0">
              <a:buNone/>
            </a:pPr>
            <a:r>
              <a:rPr lang="en-US" altLang="zh-CN" dirty="0"/>
              <a:t>    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    key: mysql-user</a:t>
            </a:r>
          </a:p>
          <a:p>
            <a:pPr marL="0" indent="0">
              <a:buNone/>
            </a:pPr>
            <a:r>
              <a:rPr lang="en-US" altLang="zh-CN" dirty="0"/>
              <a:t>            - name: MYSQL_PASSWORD</a:t>
            </a:r>
          </a:p>
          <a:p>
            <a:pPr marL="0" indent="0">
              <a:buNone/>
            </a:pPr>
            <a:r>
              <a:rPr lang="en-US" altLang="zh-CN" dirty="0"/>
              <a:t>              valueFrom:</a:t>
            </a:r>
          </a:p>
          <a:p>
            <a:pPr marL="0" indent="0">
              <a:buNone/>
            </a:pPr>
            <a:r>
              <a:rPr lang="en-US" altLang="zh-CN" dirty="0"/>
              <a:t>    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    key: mysql-password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890" y="3337991"/>
            <a:ext cx="43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将刚刚创建的</a:t>
            </a:r>
            <a:r>
              <a:rPr lang="en-US" altLang="zh-CN" sz="1400" dirty="0"/>
              <a:t>configmap</a:t>
            </a:r>
            <a:r>
              <a:rPr lang="zh-CN" altLang="en-US" sz="1400" dirty="0"/>
              <a:t>声明为一个卷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916832" y="320384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24944" y="4850741"/>
            <a:ext cx="430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</a:t>
            </a:r>
            <a:r>
              <a:rPr lang="en-US" altLang="zh-CN" sz="1400" dirty="0"/>
              <a:t>configmap</a:t>
            </a:r>
            <a:r>
              <a:rPr lang="zh-CN" altLang="en-US" sz="1400" dirty="0"/>
              <a:t>卷挂载到</a:t>
            </a:r>
            <a:r>
              <a:rPr lang="en-US" altLang="zh-CN" sz="1400" dirty="0">
                <a:solidFill>
                  <a:srgbClr val="FF0000"/>
                </a:solidFill>
              </a:rPr>
              <a:t>/usr/share/defaults/mariadb</a:t>
            </a:r>
          </a:p>
          <a:p>
            <a:r>
              <a:rPr lang="zh-CN" altLang="en-US" sz="1400" dirty="0"/>
              <a:t>路径下作为配置文件，</a:t>
            </a:r>
            <a:r>
              <a:rPr lang="en-US" altLang="zh-CN" sz="1400" dirty="0"/>
              <a:t>mariadb</a:t>
            </a:r>
            <a:r>
              <a:rPr lang="zh-CN" altLang="en-US" sz="1400" dirty="0"/>
              <a:t>可以读取它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33902" y="4797897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1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6"/>
            <a:ext cx="6172200" cy="70526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注意！！！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Clearlinux</a:t>
            </a:r>
            <a:r>
              <a:rPr lang="zh-CN" altLang="en-US" dirty="0"/>
              <a:t>版本的</a:t>
            </a:r>
            <a:r>
              <a:rPr lang="en-US" altLang="zh-CN" dirty="0"/>
              <a:t>mariadb</a:t>
            </a:r>
            <a:r>
              <a:rPr lang="zh-CN" altLang="en-US" dirty="0"/>
              <a:t>读取的配置文件默认地址是</a:t>
            </a:r>
            <a:r>
              <a:rPr lang="en-US" altLang="zh-CN" dirty="0">
                <a:solidFill>
                  <a:srgbClr val="FF0000"/>
                </a:solidFill>
              </a:rPr>
              <a:t>/usr/share/defaults/mariadb/my.cnf</a:t>
            </a:r>
            <a:r>
              <a:rPr lang="zh-CN" altLang="en-US" dirty="0">
                <a:solidFill>
                  <a:srgbClr val="FF0000"/>
                </a:solidFill>
              </a:rPr>
              <a:t>，而官方版本的</a:t>
            </a:r>
            <a:r>
              <a:rPr lang="en-US" altLang="zh-CN" dirty="0">
                <a:solidFill>
                  <a:srgbClr val="FF0000"/>
                </a:solidFill>
              </a:rPr>
              <a:t>mariadb</a:t>
            </a:r>
            <a:r>
              <a:rPr lang="zh-CN" altLang="en-US" dirty="0">
                <a:solidFill>
                  <a:srgbClr val="FF0000"/>
                </a:solidFill>
              </a:rPr>
              <a:t>默认路径却不是这个。所以如果你在</a:t>
            </a:r>
            <a:r>
              <a:rPr lang="en-US" altLang="zh-CN" dirty="0">
                <a:solidFill>
                  <a:srgbClr val="FF0000"/>
                </a:solidFill>
              </a:rPr>
              <a:t>yaml</a:t>
            </a:r>
            <a:r>
              <a:rPr lang="zh-CN" altLang="en-US" dirty="0">
                <a:solidFill>
                  <a:srgbClr val="FF0000"/>
                </a:solidFill>
              </a:rPr>
              <a:t>文件里写的挂载路径是官方版本的默认路径，那么即使你挂载上去，</a:t>
            </a:r>
            <a:r>
              <a:rPr lang="en-US" altLang="zh-CN" dirty="0">
                <a:solidFill>
                  <a:srgbClr val="FF0000"/>
                </a:solidFill>
              </a:rPr>
              <a:t>Clearlinux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mariadb</a:t>
            </a:r>
            <a:r>
              <a:rPr lang="zh-CN" altLang="en-US" dirty="0">
                <a:solidFill>
                  <a:srgbClr val="FF0000"/>
                </a:solidFill>
              </a:rPr>
              <a:t>服务也是不会读取这个配置文件的！！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79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Final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现在有一个数据库的容器，并且又生成了一个副本（即</a:t>
            </a:r>
            <a:r>
              <a:rPr lang="en-US" altLang="zh-CN" dirty="0"/>
              <a:t>replicas=2</a:t>
            </a:r>
            <a:r>
              <a:rPr lang="zh-CN" altLang="en-US" dirty="0"/>
              <a:t>）。这种情况下，如果我连接了这个数据库的服务，负载均衡帮我连接到了</a:t>
            </a:r>
            <a:r>
              <a:rPr lang="en-US" altLang="zh-CN" dirty="0"/>
              <a:t>pod-wperi</a:t>
            </a:r>
            <a:r>
              <a:rPr lang="zh-CN" altLang="en-US" dirty="0"/>
              <a:t>，我在</a:t>
            </a:r>
            <a:r>
              <a:rPr lang="en-US" altLang="zh-CN" dirty="0"/>
              <a:t>pod-wperi</a:t>
            </a:r>
            <a:r>
              <a:rPr lang="zh-CN" altLang="en-US" dirty="0"/>
              <a:t>中保存了一些数据；下一个时刻我又生成一个新的会话，继续去连接这个数据库的服务。负载均衡帮我连接到</a:t>
            </a:r>
            <a:r>
              <a:rPr lang="en-US" altLang="zh-CN" dirty="0"/>
              <a:t>pod-treuo</a:t>
            </a:r>
            <a:r>
              <a:rPr lang="zh-CN" altLang="en-US" dirty="0"/>
              <a:t>。这时候我想从</a:t>
            </a:r>
            <a:r>
              <a:rPr lang="en-US" altLang="zh-CN" dirty="0"/>
              <a:t>pod-treuo</a:t>
            </a:r>
            <a:r>
              <a:rPr lang="zh-CN" altLang="en-US" dirty="0"/>
              <a:t>读数据是不是就出错了呢？</a:t>
            </a:r>
          </a:p>
        </p:txBody>
      </p:sp>
      <p:sp>
        <p:nvSpPr>
          <p:cNvPr id="4" name="笑脸 3"/>
          <p:cNvSpPr/>
          <p:nvPr/>
        </p:nvSpPr>
        <p:spPr>
          <a:xfrm>
            <a:off x="908720" y="4620004"/>
            <a:ext cx="607267" cy="52805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4018718" y="4066588"/>
            <a:ext cx="1656184" cy="7200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81242" y="4396304"/>
            <a:ext cx="1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pod-wperi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543812" y="4825498"/>
            <a:ext cx="1006309" cy="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73399" y="4205210"/>
            <a:ext cx="19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(“u”, “100)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9840" y="5143925"/>
            <a:ext cx="85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4018718" y="4902560"/>
            <a:ext cx="1656184" cy="7200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428" y="5211374"/>
            <a:ext cx="13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pod-treuo</a:t>
            </a:r>
            <a:endParaRPr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2577947" y="4416345"/>
            <a:ext cx="1173087" cy="8426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89383" y="4506892"/>
            <a:ext cx="129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load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balance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573016" y="4506892"/>
            <a:ext cx="576064" cy="28832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笑脸 19"/>
          <p:cNvSpPr/>
          <p:nvPr/>
        </p:nvSpPr>
        <p:spPr>
          <a:xfrm>
            <a:off x="968010" y="6876342"/>
            <a:ext cx="607267" cy="52805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4078008" y="6322926"/>
            <a:ext cx="1656184" cy="7200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655410" y="7104239"/>
            <a:ext cx="1025781" cy="1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01400" y="6578564"/>
            <a:ext cx="106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get(“u”)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9130" y="7400263"/>
            <a:ext cx="85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4078008" y="7158898"/>
            <a:ext cx="1656184" cy="7200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748673" y="6763230"/>
            <a:ext cx="129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load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balance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云形 28"/>
          <p:cNvSpPr/>
          <p:nvPr/>
        </p:nvSpPr>
        <p:spPr>
          <a:xfrm>
            <a:off x="2736909" y="6663385"/>
            <a:ext cx="1173087" cy="84260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48345" y="6753932"/>
            <a:ext cx="129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load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balance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721636" y="7089968"/>
            <a:ext cx="523555" cy="4253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49570" y="5940152"/>
            <a:ext cx="5238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887961" y="6652642"/>
            <a:ext cx="709391" cy="1116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887961" y="6663385"/>
            <a:ext cx="709391" cy="1106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261935" y="6610197"/>
            <a:ext cx="1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pod-wperi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15020" y="7439591"/>
            <a:ext cx="13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pod-treuo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20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821440"/>
          </a:xfrm>
        </p:spPr>
        <p:txBody>
          <a:bodyPr/>
          <a:lstStyle/>
          <a:p>
            <a:pPr algn="l"/>
            <a:r>
              <a:rPr lang="en-US" altLang="zh-CN" dirty="0"/>
              <a:t>Thoughts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87624"/>
            <a:ext cx="6172200" cy="60346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这种情况是不是就和</a:t>
            </a:r>
            <a:r>
              <a:rPr lang="en-US" altLang="zh-CN" dirty="0"/>
              <a:t>kubernetes</a:t>
            </a:r>
            <a:r>
              <a:rPr lang="zh-CN" altLang="en-US" dirty="0"/>
              <a:t>所提倡的</a:t>
            </a:r>
            <a:r>
              <a:rPr lang="en-US" altLang="zh-CN" dirty="0"/>
              <a:t>serverless</a:t>
            </a:r>
            <a:r>
              <a:rPr lang="zh-CN" altLang="en-US" dirty="0"/>
              <a:t>观念相违背了呢？因为</a:t>
            </a:r>
            <a:r>
              <a:rPr lang="en-US" altLang="zh-CN" dirty="0"/>
              <a:t>serverless</a:t>
            </a:r>
            <a:r>
              <a:rPr lang="zh-CN" altLang="en-US" dirty="0"/>
              <a:t>提倡的是客户端不需要感知到背后的</a:t>
            </a:r>
            <a:r>
              <a:rPr lang="en-US" altLang="zh-CN" dirty="0"/>
              <a:t>pod</a:t>
            </a:r>
            <a:r>
              <a:rPr lang="zh-CN" altLang="en-US" dirty="0"/>
              <a:t>所在的位置，随便连到一个上面去，使用我的服务就行了！但这种情况下，客户端明显与</a:t>
            </a:r>
            <a:r>
              <a:rPr lang="en-US" altLang="zh-CN" dirty="0"/>
              <a:t>pod</a:t>
            </a:r>
            <a:r>
              <a:rPr lang="zh-CN" altLang="en-US" dirty="0"/>
              <a:t>耦合在了一起，客户端的数据是存储在某个具体的</a:t>
            </a:r>
            <a:r>
              <a:rPr lang="en-US" altLang="zh-CN" dirty="0"/>
              <a:t>pod</a:t>
            </a:r>
            <a:r>
              <a:rPr lang="zh-CN" altLang="en-US" dirty="0"/>
              <a:t>里面的！下一次的连接不能随随便便地把他负载均衡到任何一个</a:t>
            </a:r>
            <a:r>
              <a:rPr lang="en-US" altLang="zh-CN" dirty="0"/>
              <a:t>pod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6039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Solution-stateful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解决方案就是使用</a:t>
            </a:r>
            <a:r>
              <a:rPr lang="en-US" altLang="zh-CN" dirty="0"/>
              <a:t>kubernetes</a:t>
            </a:r>
            <a:r>
              <a:rPr lang="zh-CN" altLang="en-US" dirty="0"/>
              <a:t>提供的</a:t>
            </a:r>
            <a:r>
              <a:rPr lang="en-US" altLang="zh-CN" dirty="0"/>
              <a:t>statefulset</a:t>
            </a:r>
            <a:r>
              <a:rPr lang="zh-CN" altLang="en-US" dirty="0"/>
              <a:t>这类资源。在</a:t>
            </a:r>
            <a:r>
              <a:rPr lang="en-US" altLang="zh-CN" dirty="0"/>
              <a:t>pod</a:t>
            </a:r>
            <a:r>
              <a:rPr lang="zh-CN" altLang="en-US" dirty="0"/>
              <a:t>的生命周期中，它会控制</a:t>
            </a:r>
            <a:r>
              <a:rPr lang="en-US" altLang="zh-CN" dirty="0"/>
              <a:t>pod</a:t>
            </a:r>
            <a:r>
              <a:rPr lang="zh-CN" altLang="en-US" dirty="0"/>
              <a:t>的名称和</a:t>
            </a:r>
            <a:r>
              <a:rPr lang="en-US" altLang="zh-CN" dirty="0"/>
              <a:t>ip</a:t>
            </a:r>
            <a:r>
              <a:rPr lang="zh-CN" altLang="en-US" dirty="0"/>
              <a:t>地址不变，即使</a:t>
            </a:r>
            <a:r>
              <a:rPr lang="en-US" altLang="zh-CN" dirty="0"/>
              <a:t>pod</a:t>
            </a:r>
            <a:r>
              <a:rPr lang="zh-CN" altLang="en-US" dirty="0"/>
              <a:t>掉线又重新生成，它的名称和</a:t>
            </a:r>
            <a:r>
              <a:rPr lang="en-US" altLang="zh-CN" dirty="0"/>
              <a:t>ip</a:t>
            </a:r>
            <a:r>
              <a:rPr lang="zh-CN" altLang="en-US" dirty="0"/>
              <a:t>地址依然如旧！那这样客户端只要连接一个固定的</a:t>
            </a:r>
            <a:r>
              <a:rPr lang="en-US" altLang="zh-CN" dirty="0"/>
              <a:t>pod</a:t>
            </a:r>
            <a:r>
              <a:rPr lang="zh-CN" altLang="en-US" dirty="0"/>
              <a:t>即可！而不是随便连到任何一个上面去！</a:t>
            </a:r>
          </a:p>
        </p:txBody>
      </p:sp>
    </p:spTree>
    <p:extLst>
      <p:ext uri="{BB962C8B-B14F-4D97-AF65-F5344CB8AC3E}">
        <p14:creationId xmlns:p14="http://schemas.microsoft.com/office/powerpoint/2010/main" val="35846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</p:spPr>
        <p:txBody>
          <a:bodyPr/>
          <a:lstStyle/>
          <a:p>
            <a:pPr algn="l"/>
            <a:r>
              <a:rPr lang="en-US" altLang="zh-CN" dirty="0"/>
              <a:t>Arch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50252" y="2182627"/>
            <a:ext cx="792088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0338" y="226740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64817" y="855077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88747" y="855077"/>
            <a:ext cx="120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replicationController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8650" y="855077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78650" y="9584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deployment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50349" y="1709929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50349" y="18132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daemonset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8868" y="2533375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28868" y="26367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 Job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28868" y="3374273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50349" y="346018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statefulset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59220" y="6189275"/>
            <a:ext cx="792088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79306" y="6274057"/>
            <a:ext cx="7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41731" y="6186166"/>
            <a:ext cx="792088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61817" y="6270948"/>
            <a:ext cx="7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pvc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627835" y="7742093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39243" y="78454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configmap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141731" y="7742093"/>
            <a:ext cx="1224136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45233" y="7845459"/>
            <a:ext cx="8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secret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6632" y="4365641"/>
            <a:ext cx="936104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6632" y="4469007"/>
            <a:ext cx="1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kubectl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endCxn id="4" idx="1"/>
          </p:cNvCxnSpPr>
          <p:nvPr/>
        </p:nvCxnSpPr>
        <p:spPr>
          <a:xfrm flipV="1">
            <a:off x="972523" y="2470659"/>
            <a:ext cx="777729" cy="1922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  <a:endCxn id="6" idx="1"/>
          </p:cNvCxnSpPr>
          <p:nvPr/>
        </p:nvCxnSpPr>
        <p:spPr>
          <a:xfrm flipV="1">
            <a:off x="2518410" y="1143109"/>
            <a:ext cx="446407" cy="130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  <a:endCxn id="9" idx="1"/>
          </p:cNvCxnSpPr>
          <p:nvPr/>
        </p:nvCxnSpPr>
        <p:spPr>
          <a:xfrm>
            <a:off x="4188953" y="1143109"/>
            <a:ext cx="4896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8" idx="1"/>
          </p:cNvCxnSpPr>
          <p:nvPr/>
        </p:nvCxnSpPr>
        <p:spPr>
          <a:xfrm>
            <a:off x="2551308" y="6474198"/>
            <a:ext cx="5904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  <a:endCxn id="26" idx="1"/>
          </p:cNvCxnSpPr>
          <p:nvPr/>
        </p:nvCxnSpPr>
        <p:spPr>
          <a:xfrm>
            <a:off x="2863379" y="8030125"/>
            <a:ext cx="278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endCxn id="16" idx="1"/>
          </p:cNvCxnSpPr>
          <p:nvPr/>
        </p:nvCxnSpPr>
        <p:spPr>
          <a:xfrm>
            <a:off x="981491" y="4374055"/>
            <a:ext cx="777729" cy="2103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3"/>
            <a:endCxn id="12" idx="1"/>
          </p:cNvCxnSpPr>
          <p:nvPr/>
        </p:nvCxnSpPr>
        <p:spPr>
          <a:xfrm>
            <a:off x="2518410" y="2452075"/>
            <a:ext cx="410458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3"/>
            <a:endCxn id="15" idx="1"/>
          </p:cNvCxnSpPr>
          <p:nvPr/>
        </p:nvCxnSpPr>
        <p:spPr>
          <a:xfrm>
            <a:off x="2518410" y="2452075"/>
            <a:ext cx="431939" cy="119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" idx="3"/>
            <a:endCxn id="11" idx="1"/>
          </p:cNvCxnSpPr>
          <p:nvPr/>
        </p:nvCxnSpPr>
        <p:spPr>
          <a:xfrm flipV="1">
            <a:off x="2518410" y="1997961"/>
            <a:ext cx="431939" cy="45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/>
          </p:cNvCxnSpPr>
          <p:nvPr/>
        </p:nvCxnSpPr>
        <p:spPr>
          <a:xfrm>
            <a:off x="981491" y="4357931"/>
            <a:ext cx="675066" cy="365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458643" y="625863"/>
            <a:ext cx="5298168" cy="3394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467611" y="5713052"/>
            <a:ext cx="5280232" cy="136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476579" y="7192328"/>
            <a:ext cx="5280232" cy="136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405514" y="3538622"/>
            <a:ext cx="23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运行你的微服务吧！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365358" y="6401751"/>
            <a:ext cx="230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把你运行的结果保存到外设上吧！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407479" y="7914197"/>
            <a:ext cx="230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为你的微服务配置一些参数吧！</a:t>
            </a:r>
          </a:p>
        </p:txBody>
      </p:sp>
      <p:sp>
        <p:nvSpPr>
          <p:cNvPr id="45" name="圆角矩形 15">
            <a:extLst>
              <a:ext uri="{FF2B5EF4-FFF2-40B4-BE49-F238E27FC236}">
                <a16:creationId xmlns:a16="http://schemas.microsoft.com/office/drawing/2014/main" id="{D52DDBA0-43A7-48FA-AA54-E7FB9689F4D1}"/>
              </a:ext>
            </a:extLst>
          </p:cNvPr>
          <p:cNvSpPr/>
          <p:nvPr/>
        </p:nvSpPr>
        <p:spPr>
          <a:xfrm>
            <a:off x="2820856" y="4570430"/>
            <a:ext cx="792088" cy="57606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16">
            <a:extLst>
              <a:ext uri="{FF2B5EF4-FFF2-40B4-BE49-F238E27FC236}">
                <a16:creationId xmlns:a16="http://schemas.microsoft.com/office/drawing/2014/main" id="{C82ACB4F-7135-4B81-94BF-72828B818C86}"/>
              </a:ext>
            </a:extLst>
          </p:cNvPr>
          <p:cNvSpPr txBox="1"/>
          <p:nvPr/>
        </p:nvSpPr>
        <p:spPr>
          <a:xfrm>
            <a:off x="2818872" y="4653673"/>
            <a:ext cx="91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service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圆角矩形 73">
            <a:extLst>
              <a:ext uri="{FF2B5EF4-FFF2-40B4-BE49-F238E27FC236}">
                <a16:creationId xmlns:a16="http://schemas.microsoft.com/office/drawing/2014/main" id="{17107145-7582-4252-AEC4-F6AFC68E7AE1}"/>
              </a:ext>
            </a:extLst>
          </p:cNvPr>
          <p:cNvSpPr/>
          <p:nvPr/>
        </p:nvSpPr>
        <p:spPr>
          <a:xfrm>
            <a:off x="1476579" y="4142598"/>
            <a:ext cx="5280232" cy="136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76">
            <a:extLst>
              <a:ext uri="{FF2B5EF4-FFF2-40B4-BE49-F238E27FC236}">
                <a16:creationId xmlns:a16="http://schemas.microsoft.com/office/drawing/2014/main" id="{35C442B7-B28A-40B7-B85D-6C1482D3E2D0}"/>
              </a:ext>
            </a:extLst>
          </p:cNvPr>
          <p:cNvSpPr txBox="1"/>
          <p:nvPr/>
        </p:nvSpPr>
        <p:spPr>
          <a:xfrm>
            <a:off x="4374326" y="4831297"/>
            <a:ext cx="230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让别人来用你的微服务吧！</a:t>
            </a:r>
          </a:p>
        </p:txBody>
      </p:sp>
      <p:cxnSp>
        <p:nvCxnSpPr>
          <p:cNvPr id="51" name="直接箭头连接符 37">
            <a:extLst>
              <a:ext uri="{FF2B5EF4-FFF2-40B4-BE49-F238E27FC236}">
                <a16:creationId xmlns:a16="http://schemas.microsoft.com/office/drawing/2014/main" id="{E802BC07-BA7F-46B4-BA30-7B1253DBE45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81491" y="4393134"/>
            <a:ext cx="1837381" cy="445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82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Headless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87625"/>
            <a:ext cx="6172200" cy="69805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apiVersion: v1</a:t>
            </a:r>
          </a:p>
          <a:p>
            <a:pPr marL="0" indent="0">
              <a:buNone/>
            </a:pPr>
            <a:r>
              <a:rPr lang="en-US" altLang="zh-CN" dirty="0"/>
              <a:t>kind: Service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mariadb-headless-svc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clusterIP: None</a:t>
            </a:r>
          </a:p>
          <a:p>
            <a:pPr marL="0" indent="0">
              <a:buNone/>
            </a:pPr>
            <a:r>
              <a:rPr lang="en-US" altLang="zh-CN" dirty="0"/>
              <a:t>  ports:</a:t>
            </a:r>
          </a:p>
          <a:p>
            <a:pPr marL="0" indent="0">
              <a:buNone/>
            </a:pPr>
            <a:r>
              <a:rPr lang="en-US" altLang="zh-CN" dirty="0"/>
              <a:t>  - port: 3306</a:t>
            </a:r>
          </a:p>
          <a:p>
            <a:pPr marL="0" indent="0">
              <a:buNone/>
            </a:pPr>
            <a:r>
              <a:rPr lang="en-US" altLang="zh-CN" dirty="0"/>
              <a:t>  selector:</a:t>
            </a:r>
          </a:p>
          <a:p>
            <a:pPr marL="0" indent="0">
              <a:buNone/>
            </a:pPr>
            <a:r>
              <a:rPr lang="en-US" altLang="zh-CN" dirty="0"/>
              <a:t>    app: mysql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636912" y="3635896"/>
            <a:ext cx="1080120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48085" y="341987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clusterIP</a:t>
            </a:r>
            <a:r>
              <a:rPr lang="zh-CN" altLang="en-US" dirty="0"/>
              <a:t>设置为</a:t>
            </a:r>
            <a:r>
              <a:rPr lang="en-US" altLang="zh-CN" dirty="0"/>
              <a:t>None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76672" y="5868144"/>
            <a:ext cx="5238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2900" y="5980802"/>
            <a:ext cx="553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clusterIP</a:t>
            </a:r>
            <a:r>
              <a:rPr lang="zh-CN" altLang="en-US" dirty="0"/>
              <a:t>设置为</a:t>
            </a:r>
            <a:r>
              <a:rPr lang="en-US" altLang="zh-CN" dirty="0"/>
              <a:t>None</a:t>
            </a:r>
            <a:r>
              <a:rPr lang="zh-CN" altLang="en-US" dirty="0"/>
              <a:t>会使得服务成为</a:t>
            </a:r>
            <a:r>
              <a:rPr lang="en-US" altLang="zh-CN" dirty="0"/>
              <a:t>headless</a:t>
            </a:r>
            <a:r>
              <a:rPr lang="zh-CN" altLang="en-US" dirty="0"/>
              <a:t>服务，因为</a:t>
            </a:r>
            <a:r>
              <a:rPr lang="en-US" altLang="zh-CN" dirty="0"/>
              <a:t>kubernetes</a:t>
            </a:r>
            <a:r>
              <a:rPr lang="zh-CN" altLang="en-US" dirty="0"/>
              <a:t>不会为其分配集群</a:t>
            </a:r>
            <a:r>
              <a:rPr lang="en-US" altLang="zh-CN" dirty="0"/>
              <a:t>IP</a:t>
            </a:r>
            <a:r>
              <a:rPr lang="zh-CN" altLang="en-US" dirty="0"/>
              <a:t>，服务返回的不再是服务集群</a:t>
            </a:r>
            <a:r>
              <a:rPr lang="en-US" altLang="zh-CN" dirty="0"/>
              <a:t>IP</a:t>
            </a:r>
            <a:r>
              <a:rPr lang="zh-CN" altLang="en-US" dirty="0"/>
              <a:t>而是每个</a:t>
            </a:r>
            <a:r>
              <a:rPr lang="en-US" altLang="zh-CN" dirty="0"/>
              <a:t>pod IP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3243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StatefulSet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6"/>
            <a:ext cx="6172200" cy="77048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apiVersion: apps/v1beta1</a:t>
            </a:r>
          </a:p>
          <a:p>
            <a:pPr marL="0" indent="0">
              <a:buNone/>
            </a:pPr>
            <a:r>
              <a:rPr lang="en-US" altLang="zh-CN" dirty="0"/>
              <a:t>kind: StatefulSet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mariadb-statefulset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serviceName: mariadb-headless-svc</a:t>
            </a:r>
          </a:p>
          <a:p>
            <a:pPr marL="0" indent="0">
              <a:buNone/>
            </a:pPr>
            <a:r>
              <a:rPr lang="en-US" altLang="zh-CN" dirty="0"/>
              <a:t>  replicas: 2</a:t>
            </a:r>
          </a:p>
          <a:p>
            <a:pPr marL="0" indent="0">
              <a:buNone/>
            </a:pPr>
            <a:r>
              <a:rPr lang="en-US" altLang="zh-CN" dirty="0"/>
              <a:t>  template:</a:t>
            </a:r>
          </a:p>
          <a:p>
            <a:pPr marL="0" indent="0">
              <a:buNone/>
            </a:pPr>
            <a:r>
              <a:rPr lang="en-US" altLang="zh-CN" dirty="0"/>
              <a:t>    metadata:</a:t>
            </a:r>
          </a:p>
          <a:p>
            <a:pPr marL="0" indent="0">
              <a:buNone/>
            </a:pPr>
            <a:r>
              <a:rPr lang="en-US" altLang="zh-CN" dirty="0"/>
              <a:t>      labels:</a:t>
            </a:r>
          </a:p>
          <a:p>
            <a:pPr marL="0" indent="0">
              <a:buNone/>
            </a:pPr>
            <a:r>
              <a:rPr lang="en-US" altLang="zh-CN" dirty="0"/>
              <a:t>        app: mongo</a:t>
            </a:r>
          </a:p>
          <a:p>
            <a:pPr marL="0" indent="0">
              <a:buNone/>
            </a:pPr>
            <a:r>
              <a:rPr lang="en-US" altLang="zh-CN" dirty="0"/>
              <a:t>    spec:</a:t>
            </a:r>
          </a:p>
          <a:p>
            <a:pPr marL="0" indent="0">
              <a:buNone/>
            </a:pPr>
            <a:r>
              <a:rPr lang="en-US" altLang="zh-CN" dirty="0"/>
              <a:t>      containers:</a:t>
            </a:r>
          </a:p>
          <a:p>
            <a:pPr marL="0" indent="0">
              <a:buNone/>
            </a:pPr>
            <a:r>
              <a:rPr lang="en-US" altLang="zh-CN" dirty="0"/>
              <a:t>      - image: docker.io/mariadb</a:t>
            </a:r>
          </a:p>
          <a:p>
            <a:pPr marL="0" indent="0">
              <a:buNone/>
            </a:pPr>
            <a:r>
              <a:rPr lang="en-US" altLang="zh-CN" dirty="0"/>
              <a:t>        name: mariadb</a:t>
            </a:r>
          </a:p>
          <a:p>
            <a:pPr marL="0" indent="0">
              <a:buNone/>
            </a:pPr>
            <a:r>
              <a:rPr lang="en-US" altLang="zh-CN" dirty="0"/>
              <a:t>        volumeMounts:</a:t>
            </a:r>
          </a:p>
          <a:p>
            <a:pPr marL="0" indent="0">
              <a:buNone/>
            </a:pPr>
            <a:r>
              <a:rPr lang="en-US" altLang="zh-CN" dirty="0"/>
              <a:t>        - name: mariadb-data</a:t>
            </a:r>
          </a:p>
          <a:p>
            <a:pPr marL="0" indent="0">
              <a:buNone/>
            </a:pPr>
            <a:r>
              <a:rPr lang="en-US" altLang="zh-CN" dirty="0"/>
              <a:t>          mountPath: /var/lib/mysql</a:t>
            </a:r>
          </a:p>
          <a:p>
            <a:pPr marL="0" indent="0">
              <a:buNone/>
            </a:pPr>
            <a:r>
              <a:rPr lang="en-US" altLang="zh-CN" dirty="0"/>
              <a:t>        env:</a:t>
            </a:r>
          </a:p>
          <a:p>
            <a:pPr marL="0" indent="0">
              <a:buNone/>
            </a:pPr>
            <a:r>
              <a:rPr lang="en-US" altLang="zh-CN" dirty="0"/>
              <a:t>        - name: MYSQL_ROOT_PASSWORD</a:t>
            </a:r>
          </a:p>
          <a:p>
            <a:pPr marL="0" indent="0">
              <a:buNone/>
            </a:pPr>
            <a:r>
              <a:rPr lang="en-US" altLang="zh-CN" dirty="0"/>
              <a:t>          valueFrom:</a:t>
            </a:r>
          </a:p>
          <a:p>
            <a:pPr marL="0" indent="0">
              <a:buNone/>
            </a:pPr>
            <a:r>
              <a:rPr lang="en-US" altLang="zh-CN" dirty="0"/>
              <a:t>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key: mysql-root-password</a:t>
            </a:r>
          </a:p>
          <a:p>
            <a:pPr marL="0" indent="0">
              <a:buNone/>
            </a:pPr>
            <a:r>
              <a:rPr lang="en-US" altLang="zh-CN" dirty="0"/>
              <a:t>        - name: MYSQL_USER</a:t>
            </a:r>
          </a:p>
          <a:p>
            <a:pPr marL="0" indent="0">
              <a:buNone/>
            </a:pPr>
            <a:r>
              <a:rPr lang="en-US" altLang="zh-CN" dirty="0"/>
              <a:t>          valueFrom:</a:t>
            </a:r>
          </a:p>
          <a:p>
            <a:pPr marL="0" indent="0">
              <a:buNone/>
            </a:pPr>
            <a:r>
              <a:rPr lang="en-US" altLang="zh-CN" dirty="0"/>
              <a:t>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key: mysql-user</a:t>
            </a:r>
          </a:p>
          <a:p>
            <a:pPr marL="0" indent="0">
              <a:buNone/>
            </a:pPr>
            <a:r>
              <a:rPr lang="en-US" altLang="zh-CN" dirty="0"/>
              <a:t>        - name: MYSQL_PASSWORD</a:t>
            </a:r>
          </a:p>
          <a:p>
            <a:pPr marL="0" indent="0">
              <a:buNone/>
            </a:pPr>
            <a:r>
              <a:rPr lang="en-US" altLang="zh-CN" dirty="0"/>
              <a:t>          valueFrom:</a:t>
            </a:r>
          </a:p>
          <a:p>
            <a:pPr marL="0" indent="0">
              <a:buNone/>
            </a:pPr>
            <a:r>
              <a:rPr lang="en-US" altLang="zh-CN" dirty="0"/>
              <a:t>            secretKeyRef:</a:t>
            </a:r>
          </a:p>
          <a:p>
            <a:pPr marL="0" indent="0">
              <a:buNone/>
            </a:pPr>
            <a:r>
              <a:rPr lang="en-US" altLang="zh-CN" dirty="0"/>
              <a:t>              name: mariadb</a:t>
            </a:r>
          </a:p>
          <a:p>
            <a:pPr marL="0" indent="0">
              <a:buNone/>
            </a:pPr>
            <a:r>
              <a:rPr lang="en-US" altLang="zh-CN" dirty="0"/>
              <a:t>              key: mysql-password</a:t>
            </a:r>
          </a:p>
          <a:p>
            <a:pPr marL="0" indent="0">
              <a:buNone/>
            </a:pPr>
            <a:r>
              <a:rPr lang="en-US" altLang="zh-CN" dirty="0"/>
              <a:t>  volumeClaimTemplates:</a:t>
            </a:r>
          </a:p>
          <a:p>
            <a:pPr marL="0" indent="0">
              <a:buNone/>
            </a:pPr>
            <a:r>
              <a:rPr lang="en-US" altLang="zh-CN" dirty="0"/>
              <a:t>  - metadata:</a:t>
            </a:r>
          </a:p>
          <a:p>
            <a:pPr marL="0" indent="0">
              <a:buNone/>
            </a:pPr>
            <a:r>
              <a:rPr lang="en-US" altLang="zh-CN" dirty="0"/>
              <a:t>      name: mariadb-data</a:t>
            </a:r>
          </a:p>
          <a:p>
            <a:pPr marL="0" indent="0">
              <a:buNone/>
            </a:pPr>
            <a:r>
              <a:rPr lang="en-US" altLang="zh-CN" dirty="0"/>
              <a:t>    spec:</a:t>
            </a:r>
          </a:p>
          <a:p>
            <a:pPr marL="0" indent="0">
              <a:buNone/>
            </a:pPr>
            <a:r>
              <a:rPr lang="en-US" altLang="zh-CN" dirty="0"/>
              <a:t>      resources:</a:t>
            </a:r>
          </a:p>
          <a:p>
            <a:pPr marL="0" indent="0">
              <a:buNone/>
            </a:pPr>
            <a:r>
              <a:rPr lang="en-US" altLang="zh-CN" dirty="0"/>
              <a:t>        requests:</a:t>
            </a:r>
          </a:p>
          <a:p>
            <a:pPr marL="0" indent="0">
              <a:buNone/>
            </a:pPr>
            <a:r>
              <a:rPr lang="en-US" altLang="zh-CN" dirty="0"/>
              <a:t>          storage: 1Gi</a:t>
            </a:r>
          </a:p>
          <a:p>
            <a:pPr marL="0" indent="0">
              <a:buNone/>
            </a:pPr>
            <a:r>
              <a:rPr lang="en-US" altLang="zh-CN" dirty="0"/>
              <a:t>      accessModes:</a:t>
            </a:r>
          </a:p>
          <a:p>
            <a:pPr marL="0" indent="0">
              <a:buNone/>
            </a:pPr>
            <a:r>
              <a:rPr lang="en-US" altLang="zh-CN" dirty="0"/>
              <a:t>      - ReadWriteOnce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564904" y="2051720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6844" y="1865048"/>
            <a:ext cx="43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使用刚刚生成的</a:t>
            </a:r>
            <a:r>
              <a:rPr lang="en-US" altLang="zh-CN" sz="1400" dirty="0"/>
              <a:t>service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84784" y="1375646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96724" y="1188974"/>
            <a:ext cx="43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这是</a:t>
            </a:r>
            <a:r>
              <a:rPr lang="en-US" altLang="zh-CN" sz="1400" dirty="0"/>
              <a:t>statefulset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348880" y="363589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44118" y="3734035"/>
            <a:ext cx="430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挂载卷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988840" y="6850125"/>
            <a:ext cx="4762" cy="146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88840" y="7377068"/>
            <a:ext cx="430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持久卷声明模版！注意这个是模版，即我</a:t>
            </a:r>
            <a:r>
              <a:rPr lang="en-US" altLang="zh-CN" sz="1400" dirty="0"/>
              <a:t>pod</a:t>
            </a:r>
            <a:r>
              <a:rPr lang="zh-CN" altLang="en-US" sz="1400" dirty="0"/>
              <a:t>有</a:t>
            </a:r>
            <a:r>
              <a:rPr lang="en-US" altLang="zh-CN" sz="1400" dirty="0"/>
              <a:t>2</a:t>
            </a:r>
            <a:r>
              <a:rPr lang="zh-CN" altLang="en-US" sz="1400" dirty="0"/>
              <a:t>份，他就会为每个</a:t>
            </a:r>
            <a:r>
              <a:rPr lang="en-US" altLang="zh-CN" sz="1400" dirty="0"/>
              <a:t>pod</a:t>
            </a:r>
            <a:r>
              <a:rPr lang="zh-CN" altLang="en-US" sz="1400" dirty="0"/>
              <a:t>配置一个持久卷声明！</a:t>
            </a:r>
          </a:p>
        </p:txBody>
      </p:sp>
    </p:spTree>
    <p:extLst>
      <p:ext uri="{BB962C8B-B14F-4D97-AF65-F5344CB8AC3E}">
        <p14:creationId xmlns:p14="http://schemas.microsoft.com/office/powerpoint/2010/main" val="3484932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632" y="6186905"/>
            <a:ext cx="6552728" cy="1913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248663" y="6594697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833266" y="6608501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660" y="7045497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pv1:/data/v1</a:t>
            </a:r>
          </a:p>
          <a:p>
            <a:r>
              <a:rPr lang="en-US" altLang="zh-CN" dirty="0"/>
              <a:t>      1GB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76330" y="7063329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pv2:/data/v2</a:t>
            </a:r>
          </a:p>
          <a:p>
            <a:r>
              <a:rPr lang="en-US" altLang="zh-CN" dirty="0"/>
              <a:t>      2GB 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22718" y="5661800"/>
            <a:ext cx="1584176" cy="792088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1398" y="5861757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429000" y="6610730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72064" y="7065558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pv3:/data/v3</a:t>
            </a:r>
          </a:p>
          <a:p>
            <a:r>
              <a:rPr lang="en-US" altLang="zh-CN" dirty="0"/>
              <a:t>      3GB 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5024734" y="6608501"/>
            <a:ext cx="1512168" cy="122413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67798" y="7063329"/>
            <a:ext cx="150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pv4:/data/v4</a:t>
            </a:r>
          </a:p>
          <a:p>
            <a:r>
              <a:rPr lang="en-US" altLang="zh-CN" dirty="0"/>
              <a:t>      4GB </a:t>
            </a:r>
            <a:endParaRPr lang="zh-CN" altLang="en-US" dirty="0"/>
          </a:p>
        </p:txBody>
      </p:sp>
      <p:sp>
        <p:nvSpPr>
          <p:cNvPr id="20" name="横卷形 19"/>
          <p:cNvSpPr/>
          <p:nvPr/>
        </p:nvSpPr>
        <p:spPr>
          <a:xfrm>
            <a:off x="908720" y="3425909"/>
            <a:ext cx="1714395" cy="192941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78255" y="3854143"/>
            <a:ext cx="148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我要帮助主人找到符合他要求的持久卷！</a:t>
            </a:r>
          </a:p>
        </p:txBody>
      </p:sp>
      <p:sp>
        <p:nvSpPr>
          <p:cNvPr id="22" name="云形 21"/>
          <p:cNvSpPr/>
          <p:nvPr/>
        </p:nvSpPr>
        <p:spPr>
          <a:xfrm>
            <a:off x="297018" y="3256236"/>
            <a:ext cx="1309876" cy="67070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5998" y="3402879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PVC01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横卷形 23"/>
          <p:cNvSpPr/>
          <p:nvPr/>
        </p:nvSpPr>
        <p:spPr>
          <a:xfrm>
            <a:off x="3973050" y="3390326"/>
            <a:ext cx="1714395" cy="1929416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42585" y="3818560"/>
            <a:ext cx="148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我要帮助主人找到符合他要求的持久卷！</a:t>
            </a:r>
          </a:p>
        </p:txBody>
      </p:sp>
      <p:sp>
        <p:nvSpPr>
          <p:cNvPr id="26" name="云形 25"/>
          <p:cNvSpPr/>
          <p:nvPr/>
        </p:nvSpPr>
        <p:spPr>
          <a:xfrm>
            <a:off x="3361348" y="3220653"/>
            <a:ext cx="1309876" cy="67070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10328" y="3367296"/>
            <a:ext cx="8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PVC02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307" y="1307535"/>
            <a:ext cx="2023062" cy="145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 28"/>
          <p:cNvSpPr/>
          <p:nvPr/>
        </p:nvSpPr>
        <p:spPr>
          <a:xfrm>
            <a:off x="353566" y="936267"/>
            <a:ext cx="1025138" cy="76006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42900" y="1082068"/>
            <a:ext cx="20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mariadb1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58835" y="1650461"/>
            <a:ext cx="172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帮我绑一个符合我要求的持久卷去！</a:t>
            </a:r>
          </a:p>
        </p:txBody>
      </p:sp>
      <p:sp>
        <p:nvSpPr>
          <p:cNvPr id="32" name="矩形 31"/>
          <p:cNvSpPr/>
          <p:nvPr/>
        </p:nvSpPr>
        <p:spPr>
          <a:xfrm>
            <a:off x="3704885" y="1311181"/>
            <a:ext cx="2023062" cy="145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3278144" y="939913"/>
            <a:ext cx="1025138" cy="760069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267478" y="1085714"/>
            <a:ext cx="20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mariadb2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83413" y="1654107"/>
            <a:ext cx="172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帮我绑一个符合我要求的持久卷去！</a:t>
            </a:r>
          </a:p>
        </p:txBody>
      </p:sp>
      <p:sp>
        <p:nvSpPr>
          <p:cNvPr id="36" name="下箭头 35"/>
          <p:cNvSpPr/>
          <p:nvPr/>
        </p:nvSpPr>
        <p:spPr>
          <a:xfrm>
            <a:off x="1577819" y="2758575"/>
            <a:ext cx="510894" cy="86716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714410" y="2783468"/>
            <a:ext cx="510894" cy="810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981854">
            <a:off x="1482935" y="5164774"/>
            <a:ext cx="510894" cy="153954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19992453">
            <a:off x="4923767" y="5097713"/>
            <a:ext cx="510894" cy="158609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6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664" y="3491880"/>
            <a:ext cx="6172200" cy="1524000"/>
          </a:xfrm>
        </p:spPr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kubernetes</a:t>
            </a:r>
            <a:r>
              <a:rPr lang="zh-CN" altLang="en-US" dirty="0"/>
              <a:t>上运行你的微服务？</a:t>
            </a:r>
          </a:p>
        </p:txBody>
      </p:sp>
    </p:spTree>
    <p:extLst>
      <p:ext uri="{BB962C8B-B14F-4D97-AF65-F5344CB8AC3E}">
        <p14:creationId xmlns:p14="http://schemas.microsoft.com/office/powerpoint/2010/main" val="1086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908" y="1547664"/>
            <a:ext cx="6172200" cy="60346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我希望有一个</a:t>
            </a:r>
            <a:r>
              <a:rPr lang="en-US" altLang="zh-CN" dirty="0"/>
              <a:t>redis</a:t>
            </a:r>
            <a:r>
              <a:rPr lang="zh-CN" altLang="en-US" dirty="0"/>
              <a:t>的微服务可以为我提供内存存储的功能！</a:t>
            </a:r>
          </a:p>
        </p:txBody>
      </p:sp>
      <p:sp>
        <p:nvSpPr>
          <p:cNvPr id="4" name="笑脸 3"/>
          <p:cNvSpPr/>
          <p:nvPr/>
        </p:nvSpPr>
        <p:spPr>
          <a:xfrm>
            <a:off x="620688" y="3995936"/>
            <a:ext cx="792088" cy="79208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3645024" y="3851920"/>
            <a:ext cx="2160240" cy="10801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65104" y="43803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556792" y="406794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556792" y="4564972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48824" y="3634765"/>
            <a:ext cx="1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 data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48824" y="4562708"/>
            <a:ext cx="1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data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1572" y="3563888"/>
            <a:ext cx="661204" cy="37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3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821440"/>
          </a:xfrm>
        </p:spPr>
        <p:txBody>
          <a:bodyPr/>
          <a:lstStyle/>
          <a:p>
            <a:pPr algn="l"/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0648" y="1403648"/>
            <a:ext cx="7789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apiVersion: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v1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kind: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Pod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redis-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pod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labels: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app: redis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  <a:ea typeface="inherit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spec: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containers: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image: </a:t>
            </a:r>
            <a:r>
              <a:rPr lang="zh-CN" altLang="zh-CN" dirty="0">
                <a:latin typeface="Arial Unicode MS" panose="020B0604020202020204" pitchFamily="34" charset="-122"/>
                <a:ea typeface="inherit"/>
              </a:rPr>
              <a:t>docker.io/clearlinux/redis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  <a:ea typeface="inheri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ports: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-  containerPort: 6379</a:t>
            </a:r>
            <a:r>
              <a:rPr lang="zh-CN" altLang="zh-CN" sz="1401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988841" y="1586805"/>
            <a:ext cx="936103" cy="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32536" y="1355988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描述文件遵循</a:t>
            </a:r>
            <a:r>
              <a:rPr lang="en-US" altLang="zh-CN" dirty="0"/>
              <a:t>v1</a:t>
            </a:r>
            <a:r>
              <a:rPr lang="zh-CN" altLang="en-US" dirty="0"/>
              <a:t>版</a:t>
            </a:r>
            <a:r>
              <a:rPr lang="en-US" altLang="zh-CN" dirty="0"/>
              <a:t>kubernetes API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0267" y="1857016"/>
            <a:ext cx="1392269" cy="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62200" y="172202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450354" y="2456295"/>
            <a:ext cx="750499" cy="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00853" y="2271629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pod</a:t>
            </a:r>
            <a:r>
              <a:rPr lang="zh-CN" altLang="en-US" dirty="0"/>
              <a:t>名字叫</a:t>
            </a:r>
            <a:r>
              <a:rPr lang="en-US" altLang="zh-CN" dirty="0"/>
              <a:t>redis-pod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200854" y="4609130"/>
            <a:ext cx="876218" cy="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89600" y="4424464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pod</a:t>
            </a:r>
            <a:r>
              <a:rPr lang="zh-CN" altLang="en-US" dirty="0"/>
              <a:t>监听</a:t>
            </a:r>
            <a:r>
              <a:rPr lang="en-US" altLang="zh-CN" dirty="0"/>
              <a:t>6379</a:t>
            </a:r>
            <a:r>
              <a:rPr lang="zh-CN" altLang="en-US" dirty="0"/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266462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ReplicationController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9932" y="1103848"/>
            <a:ext cx="77896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apiVersion: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v1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kind: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ReplicationController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redis-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rc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spec: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replicas: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2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template: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redis-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rc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labels: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app: redis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spec: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containers: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image: </a:t>
            </a:r>
            <a:r>
              <a:rPr lang="zh-CN" altLang="zh-CN" dirty="0">
                <a:latin typeface="Arial Unicode MS" panose="020B0604020202020204" pitchFamily="34" charset="-122"/>
                <a:ea typeface="inherit"/>
              </a:rPr>
              <a:t>docker.io/clearlinux/redis</a:t>
            </a:r>
            <a:endParaRPr lang="en-US" altLang="zh-CN" dirty="0">
              <a:latin typeface="Arial Unicode MS" panose="020B0604020202020204" pitchFamily="34" charset="-122"/>
              <a:ea typeface="inheri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</a:t>
            </a:r>
            <a:r>
              <a:rPr lang="zh-CN" altLang="zh-CN" sz="1401" dirty="0"/>
              <a:t>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ports: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-  containerPort: 6379</a:t>
            </a:r>
            <a:r>
              <a:rPr lang="zh-CN" altLang="zh-CN" sz="1401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204865" y="1217396"/>
            <a:ext cx="1035167" cy="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45336" y="1023968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描述文件遵循</a:t>
            </a:r>
            <a:r>
              <a:rPr lang="en-US" altLang="zh-CN" dirty="0"/>
              <a:t>v1</a:t>
            </a:r>
            <a:r>
              <a:rPr lang="zh-CN" altLang="en-US" dirty="0"/>
              <a:t>版</a:t>
            </a:r>
            <a:r>
              <a:rPr lang="en-US" altLang="zh-CN" dirty="0"/>
              <a:t>kubernetes API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240033" y="1552485"/>
            <a:ext cx="759124" cy="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99157" y="1395584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rc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433465" y="2087519"/>
            <a:ext cx="760438" cy="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10656" y="1881512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ReplicationController</a:t>
            </a:r>
            <a:r>
              <a:rPr lang="zh-CN" altLang="en-US" dirty="0"/>
              <a:t>名字叫</a:t>
            </a:r>
            <a:r>
              <a:rPr lang="en-US" altLang="zh-CN" dirty="0"/>
              <a:t>redis-rc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30258" y="2627784"/>
            <a:ext cx="850670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80928" y="2461263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13176" y="4135121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定义模版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924591" y="2768652"/>
            <a:ext cx="8628" cy="310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0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77424"/>
          </a:xfrm>
        </p:spPr>
        <p:txBody>
          <a:bodyPr/>
          <a:lstStyle/>
          <a:p>
            <a:pPr algn="l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0648" y="1054328"/>
            <a:ext cx="77896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apiVersion: apps/v1beta1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kind: Deployment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redis-deployment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spec: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replicas: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2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template: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metadata: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redis-deployment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labels: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app: redis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spec: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containers: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-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image: </a:t>
            </a:r>
            <a:r>
              <a:rPr lang="zh-CN" altLang="zh-CN" dirty="0">
                <a:latin typeface="Arial Unicode MS" panose="020B0604020202020204" pitchFamily="34" charset="-122"/>
                <a:ea typeface="inherit"/>
              </a:rPr>
              <a:t>docker.io/clearlinux/redis</a:t>
            </a:r>
            <a:endParaRPr lang="en-US" altLang="zh-CN" dirty="0">
              <a:latin typeface="Arial Unicode MS" panose="020B0604020202020204" pitchFamily="34" charset="-122"/>
              <a:ea typeface="inheri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name: redis</a:t>
            </a:r>
            <a:r>
              <a:rPr lang="zh-CN" altLang="zh-CN" sz="1401" dirty="0"/>
              <a:t> 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</a:b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ports: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-  containerPort: 6379</a:t>
            </a:r>
            <a:r>
              <a:rPr lang="zh-CN" altLang="zh-CN" sz="1401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inherit"/>
              </a:rPr>
              <a:t>                </a:t>
            </a:r>
            <a:r>
              <a:rPr lang="en-US" altLang="zh-CN" sz="1401" dirty="0">
                <a:latin typeface="Arial" panose="020B0604020202020204" pitchFamily="34" charset="0"/>
              </a:rPr>
              <a:t>                   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96953" y="1200346"/>
            <a:ext cx="636626" cy="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96953" y="498485"/>
            <a:ext cx="488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描述文件遵循</a:t>
            </a:r>
            <a:r>
              <a:rPr lang="en-US" altLang="zh-CN" dirty="0"/>
              <a:t>apps/v1beta1</a:t>
            </a:r>
          </a:p>
          <a:p>
            <a:r>
              <a:rPr lang="zh-CN" altLang="en-US" dirty="0"/>
              <a:t>版</a:t>
            </a:r>
            <a:r>
              <a:rPr lang="en-US" altLang="zh-CN" dirty="0"/>
              <a:t>kubernetes API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16989" y="1468452"/>
            <a:ext cx="121194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75158" y="1267003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225553" y="2069034"/>
            <a:ext cx="563487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98701" y="1716698"/>
            <a:ext cx="43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Deployment</a:t>
            </a:r>
            <a:r>
              <a:rPr lang="zh-CN" altLang="en-US" dirty="0"/>
              <a:t>名字叫</a:t>
            </a:r>
            <a:endParaRPr lang="en-US" altLang="zh-CN" dirty="0"/>
          </a:p>
          <a:p>
            <a:r>
              <a:rPr lang="en-US" altLang="zh-CN" dirty="0"/>
              <a:t>redis-deployment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85737" y="2603881"/>
            <a:ext cx="591135" cy="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40205" y="2403723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6612" y="3811989"/>
            <a:ext cx="430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定义模版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797152" y="2693707"/>
            <a:ext cx="8628" cy="310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/>
          <a:lstStyle/>
          <a:p>
            <a:pPr algn="l"/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15617"/>
            <a:ext cx="6172200" cy="70526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如果现在有一系列的场景，这些场景中每台机子上都应该有</a:t>
            </a:r>
            <a:r>
              <a:rPr lang="en-US" altLang="zh-CN" dirty="0"/>
              <a:t>pod</a:t>
            </a:r>
            <a:r>
              <a:rPr lang="zh-CN" altLang="en-US" dirty="0"/>
              <a:t>运行着，那该怎么办呢？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具体场景如下：</a:t>
            </a:r>
            <a:endParaRPr lang="en-US" altLang="zh-CN" dirty="0"/>
          </a:p>
          <a:p>
            <a:r>
              <a:rPr lang="zh-CN" altLang="en-US" dirty="0"/>
              <a:t>在每台节点上运行一个</a:t>
            </a:r>
            <a:r>
              <a:rPr lang="zh-CN" altLang="en-US" dirty="0">
                <a:solidFill>
                  <a:srgbClr val="FF0000"/>
                </a:solidFill>
              </a:rPr>
              <a:t>集群存储</a:t>
            </a:r>
            <a:r>
              <a:rPr lang="zh-CN" altLang="en-US" dirty="0"/>
              <a:t>服务，例如运行</a:t>
            </a:r>
            <a:r>
              <a:rPr lang="en-US" altLang="zh-CN" dirty="0"/>
              <a:t>glusterd</a:t>
            </a:r>
            <a:r>
              <a:rPr lang="zh-CN" altLang="en-US" dirty="0"/>
              <a:t>，</a:t>
            </a:r>
            <a:r>
              <a:rPr lang="en-US" altLang="zh-CN" dirty="0"/>
              <a:t>ceph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在每台节点上运行一个</a:t>
            </a:r>
            <a:r>
              <a:rPr lang="zh-CN" altLang="en-US" dirty="0">
                <a:solidFill>
                  <a:srgbClr val="FF0000"/>
                </a:solidFill>
              </a:rPr>
              <a:t>日志收集</a:t>
            </a:r>
            <a:r>
              <a:rPr lang="zh-CN" altLang="en-US" dirty="0"/>
              <a:t>服务，例如</a:t>
            </a:r>
            <a:r>
              <a:rPr lang="en-US" altLang="zh-CN" dirty="0"/>
              <a:t>fluentd</a:t>
            </a:r>
            <a:r>
              <a:rPr lang="zh-CN" altLang="en-US" dirty="0"/>
              <a:t>，</a:t>
            </a:r>
            <a:r>
              <a:rPr lang="en-US" altLang="zh-CN" dirty="0"/>
              <a:t>logstash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在每台节点上运行一个</a:t>
            </a:r>
            <a:r>
              <a:rPr lang="zh-CN" altLang="en-US" dirty="0">
                <a:solidFill>
                  <a:srgbClr val="FF0000"/>
                </a:solidFill>
              </a:rPr>
              <a:t>节点监控</a:t>
            </a:r>
            <a:r>
              <a:rPr lang="zh-CN" altLang="en-US" dirty="0"/>
              <a:t>服务，例如</a:t>
            </a:r>
            <a:r>
              <a:rPr lang="en-US" altLang="zh-CN" dirty="0"/>
              <a:t>Prometheus Node Exporter</a:t>
            </a:r>
            <a:r>
              <a:rPr lang="zh-CN" altLang="en-US" dirty="0"/>
              <a:t>，</a:t>
            </a:r>
            <a:r>
              <a:rPr lang="en-US" altLang="zh-CN" dirty="0"/>
              <a:t> collectd, Datadog agent, New Relic agent, </a:t>
            </a:r>
            <a:r>
              <a:rPr lang="zh-CN" altLang="en-US" dirty="0"/>
              <a:t>或</a:t>
            </a:r>
            <a:r>
              <a:rPr lang="en-US" altLang="zh-CN" dirty="0"/>
              <a:t>Ganglia gmond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2914</Words>
  <Application>Microsoft Office PowerPoint</Application>
  <PresentationFormat>On-screen Show (4:3)</PresentationFormat>
  <Paragraphs>421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Unicode MS</vt:lpstr>
      <vt:lpstr>inherit</vt:lpstr>
      <vt:lpstr>宋体</vt:lpstr>
      <vt:lpstr>Arial</vt:lpstr>
      <vt:lpstr>Calibri</vt:lpstr>
      <vt:lpstr>Office 主题</vt:lpstr>
      <vt:lpstr>PowerPoint Presentation</vt:lpstr>
      <vt:lpstr>What can kubernetes do for you</vt:lpstr>
      <vt:lpstr>Arch</vt:lpstr>
      <vt:lpstr>如何在kubernetes上运行你的微服务？</vt:lpstr>
      <vt:lpstr>Scenario</vt:lpstr>
      <vt:lpstr>Pod</vt:lpstr>
      <vt:lpstr>ReplicationController</vt:lpstr>
      <vt:lpstr>Deployment</vt:lpstr>
      <vt:lpstr>Scenario</vt:lpstr>
      <vt:lpstr>DaemonSet</vt:lpstr>
      <vt:lpstr>Interpretation</vt:lpstr>
      <vt:lpstr>如何让你的微服务保存数据到外部磁盘？</vt:lpstr>
      <vt:lpstr>Scenario</vt:lpstr>
      <vt:lpstr>PersistentVolume</vt:lpstr>
      <vt:lpstr>PersistentVolumeClaim</vt:lpstr>
      <vt:lpstr>use case of pvc</vt:lpstr>
      <vt:lpstr>use case interpretation</vt:lpstr>
      <vt:lpstr>如何为你的微服务配置服务参数？</vt:lpstr>
      <vt:lpstr>Scenario</vt:lpstr>
      <vt:lpstr>secret</vt:lpstr>
      <vt:lpstr>Mariadb uses secret</vt:lpstr>
      <vt:lpstr>Interpretation</vt:lpstr>
      <vt:lpstr>Scenario</vt:lpstr>
      <vt:lpstr>Configmap</vt:lpstr>
      <vt:lpstr>Mariadb uses configmap</vt:lpstr>
      <vt:lpstr>Interpretation</vt:lpstr>
      <vt:lpstr>Final Question</vt:lpstr>
      <vt:lpstr>Thoughts</vt:lpstr>
      <vt:lpstr>Solution-stateful</vt:lpstr>
      <vt:lpstr>Headless Service</vt:lpstr>
      <vt:lpstr>StatefulSet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CTPClassification=CTP_NT</cp:keywords>
  <cp:lastModifiedBy>Han, Yi</cp:lastModifiedBy>
  <cp:revision>24</cp:revision>
  <dcterms:created xsi:type="dcterms:W3CDTF">2019-09-04T14:04:52Z</dcterms:created>
  <dcterms:modified xsi:type="dcterms:W3CDTF">2019-09-05T04:57:24Z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266db1f8-7af8-42ca-82cf-0f6414229a6a</vt:lpwstr>
  </property>
  <property fmtid="{D5CDD505-2E9C-101B-9397-08002B2CF9AE}" pid="3" name="CTP_TimeStamp">
    <vt:lpwstr>2019-09-05 04:57:23Z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