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6e04dc8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6e04dc8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5292ca1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5292ca1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6e04de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6e04de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31a63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431a63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31a63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431a63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6e04de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6e04de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8a7938c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8a7938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8a7938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8a7938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6e04de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6e04de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6e04de2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6e04de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5292ca1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5292ca1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6e04de2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6e04de2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6e04de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6e04de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5292ca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5292ca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6e04de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6e04de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5292ca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5292ca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6e04d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6e04d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5292ca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5292ca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5292ca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25292ca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6e04dc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6e04dc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6e04dc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6e04dc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6e04e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6e04e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6e04dc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6e04dc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6e04dc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6e04dc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6e04dc8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6e04dc8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6e04de2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6e04de2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World Happiness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7450" y="3170075"/>
            <a:ext cx="80091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Jie ji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Hui 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Danxi Wu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Jianjian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Kachun Lee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Donghao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64375"/>
            <a:ext cx="85206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 between all the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We can see the scatter plot, bar plot, and correlation index for all the variables in the plot. All the independent variables are related to the happiness score. 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425" y="1733750"/>
            <a:ext cx="5350287" cy="33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2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Normalization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63550" y="897350"/>
            <a:ext cx="78168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We use the scale() function to do the normalization for all the variables except the predicted variable - happiness score. The normalizing of a dataset using the mean value and standard deviation is known as scaling.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250"/>
            <a:ext cx="8347075" cy="21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287050" y="4289425"/>
            <a:ext cx="5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of the dataset after normalization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Split the Dataset into Training Data and Testing Data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Choose 70% of the data randomly to be the training data, the remaining data to be the testing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There are four assumptions of linear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1.Linear Relationship - It means there exists a linear relationship between the independent variable, x, and the dependent variable, 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46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Independence - It means the residuals are independent.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It is not a longitudinal data set so we do not need to worry about independence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   assumption. It is “assumed” to be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3. Homoscedasticity - It means the residuals have constant variance at every level of 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4.Normality - It means the residuals of the model are normally distributed.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61250" y="1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of the Model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61250" y="863550"/>
            <a:ext cx="28311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390"/>
              <a:t>S</a:t>
            </a:r>
            <a:r>
              <a:rPr lang="zh-CN" sz="1390"/>
              <a:t>ummary of the linear regression model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happiness score=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5.292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+0.3738*GDP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+0.2425</a:t>
            </a:r>
            <a:r>
              <a:rPr b="1" lang="zh-CN" sz="1590"/>
              <a:t>*Family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+0.2411*Health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+0.1462*Freedom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+0.08053*Trust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+0.1065*Generosity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zh-CN" sz="1590"/>
              <a:t>+0.5508*Dystopia</a:t>
            </a:r>
            <a:endParaRPr b="1" sz="159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75" y="721275"/>
            <a:ext cx="4750325" cy="41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61250" y="1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of the Model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61250" y="863550"/>
            <a:ext cx="28311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390"/>
              <a:t>Summary of the linear regression model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happiness score=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5.292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+0.3738*GDP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+0.2425*Family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+0.2411*Health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+0.1462*Freedom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+0.08053*Trust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590"/>
              <a:t>+0.1065*Generosity</a:t>
            </a:r>
            <a:endParaRPr b="1" sz="15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zh-CN" sz="1590"/>
              <a:t>+0.5508*Dystopia</a:t>
            </a:r>
            <a:endParaRPr b="1" sz="159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63" y="2046450"/>
            <a:ext cx="27336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3841675" y="3637350"/>
            <a:ext cx="2733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50">
                <a:solidFill>
                  <a:srgbClr val="333333"/>
                </a:solidFill>
                <a:highlight>
                  <a:srgbClr val="FFFFFF"/>
                </a:highlight>
              </a:rPr>
              <a:t>The r-squared for testing data is 0.99999.., close to 1.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the model: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54175" y="1060400"/>
            <a:ext cx="38769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Residuals vs Fitted: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E</a:t>
            </a:r>
            <a:r>
              <a:rPr lang="zh-CN"/>
              <a:t>qually spread residuals around a horizontal line without distinct patterns, that is a good indication we don’t have non-linear relationships.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51" y="1409300"/>
            <a:ext cx="4936400" cy="32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277175" y="863550"/>
            <a:ext cx="33555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Normal Q-Q: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It’s good if residuals are lined well on the straight dashed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Our Q-Q plot is basically good, but the 3 observations look a little 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50" y="904400"/>
            <a:ext cx="4801475" cy="37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highlight>
                  <a:srgbClr val="FFFFFF"/>
                </a:highlight>
              </a:rPr>
              <a:t>Introduction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87250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highlight>
                  <a:srgbClr val="FFFFFF"/>
                </a:highlight>
              </a:rPr>
              <a:t>Background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highlight>
                  <a:srgbClr val="FFFFFF"/>
                </a:highlight>
              </a:rPr>
              <a:t>The World Happiness Report is a landmark survey of the state of global happiness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Happiness Score: national average of the responses to the main life evaluation question asked in the Gallup World Poll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We used </a:t>
            </a:r>
            <a:r>
              <a:rPr lang="zh-CN">
                <a:solidFill>
                  <a:srgbClr val="A61C00"/>
                </a:solidFill>
              </a:rPr>
              <a:t>Visualization, Regression, ANOVA, and Hypothesis Test </a:t>
            </a:r>
            <a:r>
              <a:rPr lang="zh-CN"/>
              <a:t>in this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288700" y="381525"/>
            <a:ext cx="3291300" cy="4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Scale-Location: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This plot shows if residuals are spread equally along the ranges of predictors.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In the Scale-Location plot of our model, the residuals appear randomly spread. The red smooth line is basically horizontal, although not perfect.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00" y="1170125"/>
            <a:ext cx="5236199" cy="323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609850"/>
            <a:ext cx="3363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Residuals vs Leverage: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When cases are outside of the Cook’s distance (meaning they have high Cook’s distance scores), the cases are influential to the regression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In our Residuals vs Leverage, 3 points are beyond the Cook’s distance lines. But basically it’s good.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00" y="1170125"/>
            <a:ext cx="5163900" cy="319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ANOVA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order to perform the analysis between 2017 ,2018 ,2019 happiness scores, we used an analysi</a:t>
            </a:r>
            <a:r>
              <a:rPr lang="zh-CN"/>
              <a:t>s </a:t>
            </a:r>
            <a:r>
              <a:rPr lang="zh-CN"/>
              <a:t>of variance (ANOVA)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 null hypothesis is H0:μ2017 = μ2018 = μ2019.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75" y="3029775"/>
            <a:ext cx="6009850" cy="11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2953050" y="4193975"/>
            <a:ext cx="4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r>
              <a:rPr lang="zh-CN"/>
              <a:t>esults of ANOVA test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91925" y="2799525"/>
            <a:ext cx="8520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T</a:t>
            </a:r>
            <a:r>
              <a:rPr lang="zh-CN"/>
              <a:t>he table above has lwr, upr, and p adjusted columns between each groups. Lwr indicates lower bound of the difference in mean between groups; upr indicates upper bound of the difference in mean between groups; p adj indicated p-value between each group.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0" y="305700"/>
            <a:ext cx="4780450" cy="20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802" y="172202"/>
            <a:ext cx="4450375" cy="2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Covid Hypothesis Test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Since Covid-19 started in 2020, we suspect that maybe covid-19 may have some negative effect on happiness scores. So, we decided to do a hypothesis test on the happiness score between 2019 and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401725"/>
            <a:ext cx="32271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 figure shows the result of the Wilcoxon-signed rank test. Since p-value is less than 0.05, we reject H0. Then we could conclude that covid-19 does have som</a:t>
            </a:r>
            <a:r>
              <a:rPr lang="zh-CN"/>
              <a:t>e </a:t>
            </a:r>
            <a:r>
              <a:rPr lang="zh-CN"/>
              <a:t>effects on happiness.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413" y="1103050"/>
            <a:ext cx="50577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359850" y="2768875"/>
            <a:ext cx="821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We found out that the score of 2020 is even higher than the score of 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</a:t>
            </a:r>
            <a:r>
              <a:rPr lang="zh-CN" sz="1800"/>
              <a:t>e have some assumptions for that: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1.Due to Covid-19, people need to work at home in some countries, so they may have more spare time; thus the happiness score got higher.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2. Covid-19 may have some huge effect on some countries, but most of the countries may not be greatly affected.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2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875975"/>
            <a:ext cx="8394600" cy="4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1. Visualization: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Relatively lower happiness scores: Asian, Middle-East,Africa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 relatively higher happiness scores: North America, Europe, Australia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 The average of happiness scores increases by years;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2. From the result of linear regression of 2015, all the seven independent variables are important at 0.05 level of significance.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3. The ANOVA result indicates there is no difference between 2017,2018, 2019 mean of happiness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score since p-value between groups are both grater than 0.05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4. Covid-19 do have some effect on the happiness score. But from the results of the calculation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and the test, there was no evidence that a large difference between the data of those two years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707">
                <a:latin typeface="Times New Roman"/>
                <a:ea typeface="Times New Roman"/>
                <a:cs typeface="Times New Roman"/>
                <a:sym typeface="Times New Roman"/>
              </a:rPr>
              <a:t>exists.</a:t>
            </a:r>
            <a:endParaRPr sz="5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1. Ach´e, Mathurin. "World Happiness Report 2015-2021." Kaggle, 19 Mar. 2021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https://www.kaggle.com/datasets/mathurinache/world-happiness-report-20152021?resource=download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world-happiness-report-20152021?resource=download.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2. Bommae, Written by. "University of Virginia Library Research Data Services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+ Sciences." Research Data Services + Sciences,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https://data.library.virginia.edu/diagnostic-plots/.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3. Finnstats. "How to Perform Tukey HSD Test in R: R-Bloggers." R, 28 Aug. 2021,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http://www.r-bloggers.com/2021/08/how-to-perform-tukey-hsd-test-in-r/.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4. "Paired Samples Wilcoxon Test in R." STHDA,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CN" sz="1290"/>
              <a:t>http://www.sthda.com/english/wiki/paired-samples-wilcoxon-test-in-r.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37250"/>
            <a:ext cx="8520600" cy="41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>
                <a:highlight>
                  <a:schemeClr val="lt1"/>
                </a:highlight>
              </a:rPr>
              <a:t>B</a:t>
            </a:r>
            <a:r>
              <a:rPr lang="zh-CN">
                <a:highlight>
                  <a:schemeClr val="lt1"/>
                </a:highlight>
              </a:rPr>
              <a:t>y </a:t>
            </a:r>
            <a:r>
              <a:rPr lang="zh-CN"/>
              <a:t>Helliwell, John et al., </a:t>
            </a:r>
            <a:r>
              <a:rPr lang="zh-CN"/>
              <a:t>available on Kaggle(Aché).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Data files contains reports from year 2015 to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Each file - </a:t>
            </a:r>
            <a:r>
              <a:rPr lang="zh-CN">
                <a:highlight>
                  <a:schemeClr val="lt1"/>
                </a:highlight>
              </a:rPr>
              <a:t>Happiness Score</a:t>
            </a:r>
            <a:r>
              <a:rPr lang="zh-CN"/>
              <a:t>, GDP per capita, Healthy Life Expectancy, Social Support, Freedom to make life choices, Generosity, Corruption Perception, Residual error,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Summary and Visualization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Afghanistan, Asia, and Africa have relatively lower happiness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North America, Europe and Australia have relatively higher happiness scores.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925" y="1170125"/>
            <a:ext cx="4814676" cy="32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255300"/>
            <a:ext cx="4141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Happiness Score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CN" sz="1800">
                <a:solidFill>
                  <a:schemeClr val="dk2"/>
                </a:solidFill>
              </a:rPr>
              <a:t>~Normal distribution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CN" sz="1800">
                <a:solidFill>
                  <a:schemeClr val="dk2"/>
                </a:solidFill>
              </a:rPr>
              <a:t>Average happiness score is increasing over years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CN" sz="1800">
                <a:solidFill>
                  <a:schemeClr val="dk2"/>
                </a:solidFill>
              </a:rPr>
              <a:t>Range gets larger, but standard deviation reduces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00" y="1180850"/>
            <a:ext cx="4267201" cy="2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437250"/>
            <a:ext cx="42603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Economic (GDP)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Logged GDP appears to be </a:t>
            </a:r>
            <a:r>
              <a:rPr lang="zh-CN"/>
              <a:t>skewed to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The range between poorest and richest countries increased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There is an increase in the average GDP over years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75" y="719325"/>
            <a:ext cx="2765774" cy="201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275" y="2729975"/>
            <a:ext cx="2765774" cy="201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692200"/>
            <a:ext cx="45672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Health (Life Expectancy)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Data appear to be skewed to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The average, minimum, maximum life expectancy has all increased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984725"/>
            <a:ext cx="3988949" cy="3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Regression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We would like to predict the happiness score in 2015 by using Economy (GDP per Capita), Family, Health (Life Expectancy), Freedom, Trust (Government Corruption), Generosity and Dystopia Residual.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137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Preprocessing: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Dealing with Missing Values and Outliers: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We use boxplot to drop the points below Q1-1.5*IQR or above Q3+1.5*IQR for every variable. The number of rows drops from 158 to 136 after deleting the outliers.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775" y="1067850"/>
            <a:ext cx="4581801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