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942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65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32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36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471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333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96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0946" y="6295643"/>
            <a:ext cx="2042934" cy="912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0106" y="6289547"/>
            <a:ext cx="3651250" cy="919480"/>
          </a:xfrm>
          <a:custGeom>
            <a:avLst/>
            <a:gdLst/>
            <a:ahLst/>
            <a:cxnLst/>
            <a:rect l="l" t="t" r="r" b="b"/>
            <a:pathLst>
              <a:path w="3651250" h="919479">
                <a:moveTo>
                  <a:pt x="0" y="0"/>
                </a:moveTo>
                <a:lnTo>
                  <a:pt x="7620" y="6857"/>
                </a:lnTo>
                <a:lnTo>
                  <a:pt x="2868477" y="918972"/>
                </a:lnTo>
                <a:lnTo>
                  <a:pt x="3651022" y="918972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73950" y="6142481"/>
            <a:ext cx="3396996" cy="1066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60106" y="6289547"/>
            <a:ext cx="2910840" cy="918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0946" y="6295643"/>
            <a:ext cx="2042934" cy="912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0106" y="6289547"/>
            <a:ext cx="3651250" cy="919480"/>
          </a:xfrm>
          <a:custGeom>
            <a:avLst/>
            <a:gdLst/>
            <a:ahLst/>
            <a:cxnLst/>
            <a:rect l="l" t="t" r="r" b="b"/>
            <a:pathLst>
              <a:path w="3651250" h="919479">
                <a:moveTo>
                  <a:pt x="0" y="0"/>
                </a:moveTo>
                <a:lnTo>
                  <a:pt x="7620" y="6857"/>
                </a:lnTo>
                <a:lnTo>
                  <a:pt x="2868477" y="918972"/>
                </a:lnTo>
                <a:lnTo>
                  <a:pt x="3651022" y="918972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9617" y="1939312"/>
            <a:ext cx="7854165" cy="180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1932" y="2378418"/>
            <a:ext cx="7509535" cy="206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31F2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46" y="6295643"/>
            <a:ext cx="2042934" cy="91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106" y="6289547"/>
            <a:ext cx="3651250" cy="919480"/>
          </a:xfrm>
          <a:custGeom>
            <a:avLst/>
            <a:gdLst/>
            <a:ahLst/>
            <a:cxnLst/>
            <a:rect l="l" t="t" r="r" b="b"/>
            <a:pathLst>
              <a:path w="3651250" h="919479">
                <a:moveTo>
                  <a:pt x="0" y="0"/>
                </a:moveTo>
                <a:lnTo>
                  <a:pt x="7620" y="6857"/>
                </a:lnTo>
                <a:lnTo>
                  <a:pt x="2868477" y="918972"/>
                </a:lnTo>
                <a:lnTo>
                  <a:pt x="3651022" y="918972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950" y="6142481"/>
            <a:ext cx="3396996" cy="1066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106" y="6289547"/>
            <a:ext cx="2910840" cy="918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9617" y="1939312"/>
            <a:ext cx="6834505" cy="110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830" dirty="0">
                <a:solidFill>
                  <a:srgbClr val="717BA3"/>
                </a:solidFill>
                <a:latin typeface="Wingdings 3"/>
                <a:cs typeface="Wingdings 3"/>
              </a:rPr>
              <a:t>�</a:t>
            </a:r>
            <a:r>
              <a:rPr sz="1800" spc="-830" dirty="0">
                <a:solidFill>
                  <a:srgbClr val="717BA3"/>
                </a:solidFill>
                <a:latin typeface="Times New Roman"/>
                <a:cs typeface="Times New Roman"/>
              </a:rPr>
              <a:t>	</a:t>
            </a:r>
            <a:r>
              <a:rPr sz="2700" spc="-7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700" spc="-5" dirty="0">
                <a:solidFill>
                  <a:srgbClr val="231F20"/>
                </a:solidFill>
                <a:latin typeface="Verdana"/>
                <a:cs typeface="Verdana"/>
              </a:rPr>
              <a:t>elativisti</a:t>
            </a:r>
            <a:r>
              <a:rPr sz="270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231F20"/>
                </a:solidFill>
                <a:latin typeface="Verdana"/>
                <a:cs typeface="Verdana"/>
              </a:rPr>
              <a:t>Speeds:</a:t>
            </a:r>
            <a:endParaRPr sz="2700">
              <a:latin typeface="Verdana"/>
              <a:cs typeface="Verdana"/>
            </a:endParaRPr>
          </a:p>
          <a:p>
            <a:pPr marL="524510" marR="5080" indent="-228600">
              <a:lnSpc>
                <a:spcPct val="100000"/>
              </a:lnSpc>
              <a:spcBef>
                <a:spcPts val="305"/>
              </a:spcBef>
            </a:pPr>
            <a:r>
              <a:rPr sz="2300" spc="-660" dirty="0">
                <a:solidFill>
                  <a:srgbClr val="717BA3"/>
                </a:solidFill>
                <a:latin typeface="Verdana"/>
                <a:cs typeface="Verdana"/>
              </a:rPr>
              <a:t>0</a:t>
            </a:r>
            <a:r>
              <a:rPr sz="2300" spc="175" dirty="0">
                <a:solidFill>
                  <a:srgbClr val="717BA3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31F20"/>
                </a:solidFill>
                <a:latin typeface="Verdana"/>
                <a:cs typeface="Verdana"/>
              </a:rPr>
              <a:t>Gamma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sz="2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used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simply</a:t>
            </a:r>
            <a:r>
              <a:rPr sz="2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sz="2300" spc="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sz="2300" spc="-3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ving</a:t>
            </a:r>
            <a:r>
              <a:rPr sz="2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time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and p</a:t>
            </a:r>
            <a:r>
              <a:rPr sz="2300" spc="-45" dirty="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ysicists</a:t>
            </a:r>
            <a:r>
              <a:rPr sz="2300" spc="-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been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lazy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18272" y="995425"/>
            <a:ext cx="5732030" cy="462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4550" y="3779519"/>
            <a:ext cx="2743199" cy="1581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1763" y="3931919"/>
            <a:ext cx="2143506" cy="6385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5563" y="4770119"/>
            <a:ext cx="1828800" cy="1200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950" y="6142481"/>
            <a:ext cx="3396996" cy="1066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106" y="6289547"/>
            <a:ext cx="2910840" cy="918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617" y="1939312"/>
            <a:ext cx="7720965" cy="180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830" dirty="0">
                <a:solidFill>
                  <a:srgbClr val="717BA3"/>
                </a:solidFill>
                <a:latin typeface="Wingdings 3"/>
                <a:cs typeface="Wingdings 3"/>
              </a:rPr>
              <a:t>�</a:t>
            </a:r>
            <a:r>
              <a:rPr sz="1800" spc="-830" dirty="0">
                <a:solidFill>
                  <a:srgbClr val="717BA3"/>
                </a:solidFill>
                <a:latin typeface="Times New Roman"/>
                <a:cs typeface="Times New Roman"/>
              </a:rPr>
              <a:t>	</a:t>
            </a:r>
            <a:r>
              <a:rPr sz="2700" spc="-830" dirty="0">
                <a:solidFill>
                  <a:srgbClr val="231F20"/>
                </a:solidFill>
                <a:latin typeface="Verdana"/>
                <a:cs typeface="Verdana"/>
              </a:rPr>
              <a:t>EX2:</a:t>
            </a:r>
            <a:endParaRPr sz="2700">
              <a:latin typeface="Verdana"/>
              <a:cs typeface="Verdana"/>
            </a:endParaRPr>
          </a:p>
          <a:p>
            <a:pPr marL="524510" marR="5080" indent="-228600">
              <a:lnSpc>
                <a:spcPct val="100000"/>
              </a:lnSpc>
              <a:spcBef>
                <a:spcPts val="305"/>
              </a:spcBef>
            </a:pPr>
            <a:r>
              <a:rPr sz="2300" spc="-660" dirty="0">
                <a:solidFill>
                  <a:srgbClr val="717BA3"/>
                </a:solidFill>
                <a:latin typeface="Verdana"/>
                <a:cs typeface="Verdana"/>
              </a:rPr>
              <a:t>0</a:t>
            </a:r>
            <a:r>
              <a:rPr sz="2300" spc="175" dirty="0">
                <a:solidFill>
                  <a:srgbClr val="717BA3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spacec</a:t>
            </a:r>
            <a:r>
              <a:rPr sz="2300" spc="-5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aft</a:t>
            </a:r>
            <a:r>
              <a:rPr sz="23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passes</a:t>
            </a:r>
            <a:r>
              <a:rPr sz="23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Earth</a:t>
            </a:r>
            <a:r>
              <a:rPr sz="23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at</a:t>
            </a:r>
            <a:r>
              <a:rPr sz="23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sz="2300" spc="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speed</a:t>
            </a:r>
            <a:r>
              <a:rPr sz="23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2300" spc="-1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31F20"/>
                </a:solidFill>
                <a:latin typeface="Verdana"/>
                <a:cs typeface="Verdana"/>
              </a:rPr>
              <a:t>2.00x1</a:t>
            </a:r>
            <a:r>
              <a:rPr sz="2300" spc="-25" dirty="0">
                <a:solidFill>
                  <a:srgbClr val="231F20"/>
                </a:solidFill>
                <a:latin typeface="Verdana"/>
                <a:cs typeface="Verdana"/>
              </a:rPr>
              <a:t>0</a:t>
            </a:r>
            <a:r>
              <a:rPr sz="2250" spc="22" baseline="25925" dirty="0">
                <a:solidFill>
                  <a:srgbClr val="231F20"/>
                </a:solidFill>
                <a:latin typeface="Verdana"/>
                <a:cs typeface="Verdana"/>
              </a:rPr>
              <a:t>8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m/s.</a:t>
            </a:r>
            <a:r>
              <a:rPr sz="2300" spc="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231F20"/>
                </a:solidFill>
                <a:latin typeface="Verdana"/>
                <a:cs typeface="Verdana"/>
              </a:rPr>
              <a:t>If</a:t>
            </a:r>
            <a:r>
              <a:rPr sz="2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observers</a:t>
            </a:r>
            <a:r>
              <a:rPr sz="2300" spc="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sz="2300" spc="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Earth</a:t>
            </a:r>
            <a:r>
              <a:rPr sz="2300" spc="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measure</a:t>
            </a:r>
            <a:r>
              <a:rPr sz="2300" spc="2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the length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spacec</a:t>
            </a:r>
            <a:r>
              <a:rPr sz="2300" spc="-50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300" spc="-10" dirty="0">
                <a:solidFill>
                  <a:srgbClr val="231F20"/>
                </a:solidFill>
                <a:latin typeface="Verdana"/>
                <a:cs typeface="Verdana"/>
              </a:rPr>
              <a:t>aft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554m,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231F20"/>
                </a:solidFill>
                <a:latin typeface="Verdana"/>
                <a:cs typeface="Verdana"/>
              </a:rPr>
              <a:t>how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long would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231F20"/>
                </a:solidFill>
                <a:latin typeface="Verdana"/>
                <a:cs typeface="Verdana"/>
              </a:rPr>
              <a:t>it</a:t>
            </a:r>
            <a:r>
              <a:rPr sz="230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according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231F20"/>
                </a:solidFill>
                <a:latin typeface="Verdana"/>
                <a:cs typeface="Verdana"/>
              </a:rPr>
              <a:t>its</a:t>
            </a:r>
            <a:r>
              <a:rPr sz="2300" spc="1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231F20"/>
                </a:solidFill>
                <a:latin typeface="Verdana"/>
                <a:cs typeface="Verdana"/>
              </a:rPr>
              <a:t>passengers?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322" y="995425"/>
            <a:ext cx="5072900" cy="553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950" y="6142481"/>
            <a:ext cx="3396996" cy="1066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106" y="6289547"/>
            <a:ext cx="2910840" cy="918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9617" y="1939312"/>
            <a:ext cx="3100070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830" dirty="0">
                <a:solidFill>
                  <a:srgbClr val="717BA3"/>
                </a:solidFill>
                <a:latin typeface="Wingdings 3"/>
                <a:cs typeface="Wingdings 3"/>
              </a:rPr>
              <a:t>�</a:t>
            </a:r>
            <a:r>
              <a:rPr sz="1800" spc="-830" dirty="0">
                <a:solidFill>
                  <a:srgbClr val="717BA3"/>
                </a:solidFill>
                <a:latin typeface="Times New Roman"/>
                <a:cs typeface="Times New Roman"/>
              </a:rPr>
              <a:t>	</a:t>
            </a:r>
            <a:r>
              <a:rPr sz="2700" spc="-65" dirty="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sz="2700" dirty="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sz="2700" spc="-5" dirty="0">
                <a:solidFill>
                  <a:srgbClr val="231F20"/>
                </a:solidFill>
                <a:latin typeface="Verdana"/>
                <a:cs typeface="Verdana"/>
              </a:rPr>
              <a:t>lativisti</a:t>
            </a:r>
            <a:r>
              <a:rPr sz="2700" dirty="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231F20"/>
                </a:solidFill>
                <a:latin typeface="Verdana"/>
                <a:cs typeface="Verdana"/>
              </a:rPr>
              <a:t>Mass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322" y="995425"/>
            <a:ext cx="4875542" cy="462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6150" y="2331719"/>
            <a:ext cx="4267212" cy="1790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59750" y="4465319"/>
            <a:ext cx="7924812" cy="25641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950" y="6142481"/>
            <a:ext cx="3396996" cy="1066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106" y="6289547"/>
            <a:ext cx="2910840" cy="918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830" dirty="0">
                <a:solidFill>
                  <a:srgbClr val="717BA3"/>
                </a:solidFill>
                <a:latin typeface="Wingdings 3"/>
                <a:cs typeface="Wingdings 3"/>
              </a:rPr>
              <a:t>�</a:t>
            </a:r>
            <a:r>
              <a:rPr sz="1800" spc="-830" dirty="0">
                <a:solidFill>
                  <a:srgbClr val="717BA3"/>
                </a:solidFill>
                <a:latin typeface="Times New Roman"/>
                <a:cs typeface="Times New Roman"/>
              </a:rPr>
              <a:t>	</a:t>
            </a:r>
            <a:r>
              <a:rPr spc="-830" dirty="0"/>
              <a:t>EX3:</a:t>
            </a:r>
            <a:endParaRPr sz="1800">
              <a:latin typeface="Times New Roman"/>
              <a:cs typeface="Times New Roman"/>
            </a:endParaRPr>
          </a:p>
          <a:p>
            <a:pPr marL="524510" marR="5080" indent="-228600">
              <a:lnSpc>
                <a:spcPct val="100000"/>
              </a:lnSpc>
              <a:spcBef>
                <a:spcPts val="305"/>
              </a:spcBef>
            </a:pPr>
            <a:r>
              <a:rPr sz="2300" spc="-660" dirty="0">
                <a:solidFill>
                  <a:srgbClr val="717BA3"/>
                </a:solidFill>
              </a:rPr>
              <a:t>0</a:t>
            </a:r>
            <a:r>
              <a:rPr sz="2300" spc="175" dirty="0">
                <a:solidFill>
                  <a:srgbClr val="717BA3"/>
                </a:solidFill>
              </a:rPr>
              <a:t> </a:t>
            </a:r>
            <a:r>
              <a:rPr sz="2300" spc="-20" dirty="0"/>
              <a:t>An</a:t>
            </a:r>
            <a:r>
              <a:rPr sz="2300" spc="10" dirty="0"/>
              <a:t> </a:t>
            </a:r>
            <a:r>
              <a:rPr sz="2300" spc="-15" dirty="0"/>
              <a:t>electron</a:t>
            </a:r>
            <a:r>
              <a:rPr sz="2300" spc="25" dirty="0"/>
              <a:t> </a:t>
            </a:r>
            <a:r>
              <a:rPr sz="2300" spc="-15" dirty="0"/>
              <a:t>has</a:t>
            </a:r>
            <a:r>
              <a:rPr sz="2300" spc="10" dirty="0"/>
              <a:t> </a:t>
            </a:r>
            <a:r>
              <a:rPr sz="2300" spc="-15" dirty="0"/>
              <a:t>a</a:t>
            </a:r>
            <a:r>
              <a:rPr sz="2300" spc="10" dirty="0"/>
              <a:t> </a:t>
            </a:r>
            <a:r>
              <a:rPr sz="2300" spc="-15" dirty="0"/>
              <a:t>rest</a:t>
            </a:r>
            <a:r>
              <a:rPr sz="2300" spc="25" dirty="0"/>
              <a:t> </a:t>
            </a:r>
            <a:r>
              <a:rPr sz="2300" spc="-15" dirty="0"/>
              <a:t>mass</a:t>
            </a:r>
            <a:r>
              <a:rPr sz="2300" spc="10" dirty="0"/>
              <a:t> </a:t>
            </a:r>
            <a:r>
              <a:rPr sz="2300" spc="-15" dirty="0"/>
              <a:t>of</a:t>
            </a:r>
            <a:r>
              <a:rPr sz="2300" spc="10" dirty="0"/>
              <a:t> </a:t>
            </a:r>
            <a:r>
              <a:rPr sz="2300" spc="-15" dirty="0"/>
              <a:t>9.11x1</a:t>
            </a:r>
            <a:r>
              <a:rPr sz="2300" spc="-60" dirty="0"/>
              <a:t>0</a:t>
            </a:r>
            <a:r>
              <a:rPr sz="2250" spc="22" baseline="25925" dirty="0"/>
              <a:t>-31</a:t>
            </a:r>
            <a:r>
              <a:rPr sz="2300" spc="-20" dirty="0"/>
              <a:t>kg</a:t>
            </a:r>
            <a:r>
              <a:rPr sz="2300" spc="-10" dirty="0"/>
              <a:t>.</a:t>
            </a:r>
            <a:r>
              <a:rPr sz="2300" spc="25" dirty="0"/>
              <a:t> </a:t>
            </a:r>
            <a:r>
              <a:rPr sz="2300" spc="-15" dirty="0"/>
              <a:t>In</a:t>
            </a:r>
            <a:r>
              <a:rPr sz="2300" spc="-5" dirty="0"/>
              <a:t> </a:t>
            </a:r>
            <a:r>
              <a:rPr sz="2300" spc="-15" dirty="0"/>
              <a:t>a detecto</a:t>
            </a:r>
            <a:r>
              <a:rPr sz="2300" spc="-335" dirty="0"/>
              <a:t>r</a:t>
            </a:r>
            <a:r>
              <a:rPr sz="2300" spc="-10" dirty="0"/>
              <a:t>,</a:t>
            </a:r>
            <a:r>
              <a:rPr sz="2300" spc="30" dirty="0"/>
              <a:t> </a:t>
            </a:r>
            <a:r>
              <a:rPr sz="2300" spc="-10" dirty="0"/>
              <a:t>it</a:t>
            </a:r>
            <a:r>
              <a:rPr sz="2300" spc="5" dirty="0"/>
              <a:t> </a:t>
            </a:r>
            <a:r>
              <a:rPr sz="2300" spc="-15" dirty="0"/>
              <a:t>beh</a:t>
            </a:r>
            <a:r>
              <a:rPr sz="2300" spc="-35" dirty="0"/>
              <a:t>av</a:t>
            </a:r>
            <a:r>
              <a:rPr sz="2300" spc="-20" dirty="0"/>
              <a:t>e</a:t>
            </a:r>
            <a:r>
              <a:rPr sz="2300" spc="-15" dirty="0"/>
              <a:t>s</a:t>
            </a:r>
            <a:r>
              <a:rPr sz="2300" spc="25" dirty="0"/>
              <a:t> </a:t>
            </a:r>
            <a:r>
              <a:rPr sz="2300" spc="-15" dirty="0"/>
              <a:t>as</a:t>
            </a:r>
            <a:r>
              <a:rPr sz="2300" spc="5" dirty="0"/>
              <a:t> </a:t>
            </a:r>
            <a:r>
              <a:rPr sz="2300" spc="-10" dirty="0"/>
              <a:t>if</a:t>
            </a:r>
            <a:r>
              <a:rPr sz="2300" spc="5" dirty="0"/>
              <a:t> </a:t>
            </a:r>
            <a:r>
              <a:rPr sz="2300" spc="-10" dirty="0"/>
              <a:t>it</a:t>
            </a:r>
            <a:r>
              <a:rPr sz="2300" spc="5" dirty="0"/>
              <a:t> </a:t>
            </a:r>
            <a:r>
              <a:rPr sz="2300" spc="-15" dirty="0"/>
              <a:t>has</a:t>
            </a:r>
            <a:r>
              <a:rPr sz="2300" spc="5" dirty="0"/>
              <a:t> </a:t>
            </a:r>
            <a:r>
              <a:rPr sz="2300" spc="-15" dirty="0"/>
              <a:t>a</a:t>
            </a:r>
            <a:r>
              <a:rPr sz="2300" spc="5" dirty="0"/>
              <a:t> </a:t>
            </a:r>
            <a:r>
              <a:rPr sz="2300" spc="-15" dirty="0"/>
              <a:t>mass</a:t>
            </a:r>
            <a:r>
              <a:rPr sz="2300" spc="5" dirty="0"/>
              <a:t> </a:t>
            </a:r>
            <a:r>
              <a:rPr sz="2300" spc="-15" dirty="0"/>
              <a:t>of</a:t>
            </a:r>
            <a:r>
              <a:rPr sz="2300" spc="-10" dirty="0"/>
              <a:t> </a:t>
            </a:r>
            <a:r>
              <a:rPr sz="2300" spc="-20" dirty="0"/>
              <a:t>12.55x10</a:t>
            </a:r>
            <a:r>
              <a:rPr sz="2250" spc="22" baseline="25925" dirty="0"/>
              <a:t>-31</a:t>
            </a:r>
            <a:r>
              <a:rPr sz="2300" spc="-15" dirty="0"/>
              <a:t>kg.</a:t>
            </a:r>
            <a:r>
              <a:rPr sz="2300" spc="25" dirty="0"/>
              <a:t> </a:t>
            </a:r>
            <a:r>
              <a:rPr sz="2300" spc="-20" dirty="0"/>
              <a:t>How</a:t>
            </a:r>
            <a:r>
              <a:rPr sz="2300" spc="10" dirty="0"/>
              <a:t> </a:t>
            </a:r>
            <a:r>
              <a:rPr sz="2300" spc="-15" dirty="0"/>
              <a:t>fast</a:t>
            </a:r>
            <a:r>
              <a:rPr sz="2300" spc="25" dirty="0"/>
              <a:t> </a:t>
            </a:r>
            <a:r>
              <a:rPr sz="2300" spc="-10" dirty="0"/>
              <a:t>is </a:t>
            </a:r>
            <a:r>
              <a:rPr sz="2300" spc="-15" dirty="0"/>
              <a:t>that</a:t>
            </a:r>
            <a:r>
              <a:rPr sz="2300" spc="25" dirty="0"/>
              <a:t> </a:t>
            </a:r>
            <a:r>
              <a:rPr sz="2300" spc="-15" dirty="0"/>
              <a:t>electron</a:t>
            </a:r>
            <a:r>
              <a:rPr sz="2300" spc="25" dirty="0"/>
              <a:t> </a:t>
            </a:r>
            <a:r>
              <a:rPr sz="2300" spc="-25" dirty="0"/>
              <a:t>m</a:t>
            </a:r>
            <a:r>
              <a:rPr sz="2300" spc="-40" dirty="0"/>
              <a:t>o</a:t>
            </a:r>
            <a:r>
              <a:rPr sz="2300" spc="-15" dirty="0"/>
              <a:t>ving</a:t>
            </a:r>
            <a:r>
              <a:rPr sz="2300" spc="-10" dirty="0"/>
              <a:t> relati</a:t>
            </a:r>
            <a:r>
              <a:rPr sz="2300" spc="-35" dirty="0"/>
              <a:t>v</a:t>
            </a:r>
            <a:r>
              <a:rPr sz="2300" spc="-15" dirty="0"/>
              <a:t>e</a:t>
            </a:r>
            <a:r>
              <a:rPr sz="2300" spc="15" dirty="0"/>
              <a:t> </a:t>
            </a:r>
            <a:r>
              <a:rPr sz="2300" spc="-15" dirty="0"/>
              <a:t>to</a:t>
            </a:r>
            <a:r>
              <a:rPr sz="2300" spc="15" dirty="0"/>
              <a:t> </a:t>
            </a:r>
            <a:r>
              <a:rPr sz="2300" spc="-15" dirty="0"/>
              <a:t>the</a:t>
            </a:r>
            <a:r>
              <a:rPr sz="2300" spc="15" dirty="0"/>
              <a:t> </a:t>
            </a:r>
            <a:r>
              <a:rPr sz="2300" spc="-15" dirty="0"/>
              <a:t>detector?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1337322" y="995425"/>
            <a:ext cx="5072900" cy="5534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70946" y="6295643"/>
            <a:ext cx="2042934" cy="912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106" y="6289547"/>
            <a:ext cx="3651250" cy="919480"/>
          </a:xfrm>
          <a:custGeom>
            <a:avLst/>
            <a:gdLst/>
            <a:ahLst/>
            <a:cxnLst/>
            <a:rect l="l" t="t" r="r" b="b"/>
            <a:pathLst>
              <a:path w="3651250" h="919479">
                <a:moveTo>
                  <a:pt x="0" y="0"/>
                </a:moveTo>
                <a:lnTo>
                  <a:pt x="7620" y="6857"/>
                </a:lnTo>
                <a:lnTo>
                  <a:pt x="2868477" y="918972"/>
                </a:lnTo>
                <a:lnTo>
                  <a:pt x="3651022" y="918972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3950" y="6142481"/>
            <a:ext cx="3396996" cy="1066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60106" y="6289547"/>
            <a:ext cx="2910840" cy="918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9617" y="1939312"/>
            <a:ext cx="241998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830" dirty="0">
                <a:solidFill>
                  <a:srgbClr val="717BA3"/>
                </a:solidFill>
                <a:latin typeface="Wingdings 3"/>
                <a:cs typeface="Wingdings 3"/>
              </a:rPr>
              <a:t>�</a:t>
            </a:r>
            <a:r>
              <a:rPr sz="1800" spc="-830" dirty="0">
                <a:solidFill>
                  <a:srgbClr val="717BA3"/>
                </a:solidFill>
                <a:latin typeface="Times New Roman"/>
                <a:cs typeface="Times New Roman"/>
              </a:rPr>
              <a:t>	</a:t>
            </a:r>
            <a:r>
              <a:rPr sz="2700" spc="-290" dirty="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sz="2700" spc="-5" dirty="0">
                <a:solidFill>
                  <a:srgbClr val="231F20"/>
                </a:solidFill>
                <a:latin typeface="Verdana"/>
                <a:cs typeface="Verdana"/>
              </a:rPr>
              <a:t>ota</a:t>
            </a:r>
            <a:r>
              <a:rPr sz="2700" dirty="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sz="2700" spc="-5" dirty="0">
                <a:solidFill>
                  <a:srgbClr val="231F20"/>
                </a:solidFill>
                <a:latin typeface="Verdana"/>
                <a:cs typeface="Verdana"/>
              </a:rPr>
              <a:t> Energy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03032" y="995425"/>
            <a:ext cx="3724148" cy="5572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7550" y="2636519"/>
            <a:ext cx="5010162" cy="981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4950" y="3931919"/>
            <a:ext cx="8420112" cy="25283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9617" y="1952012"/>
            <a:ext cx="95186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8605" algn="l"/>
              </a:tabLst>
            </a:pPr>
            <a:r>
              <a:rPr sz="1800" spc="-830" dirty="0">
                <a:solidFill>
                  <a:srgbClr val="717BA3"/>
                </a:solidFill>
                <a:latin typeface="Wingdings 3"/>
                <a:cs typeface="Wingdings 3"/>
              </a:rPr>
              <a:t>�</a:t>
            </a:r>
            <a:r>
              <a:rPr sz="1800" spc="-830" dirty="0">
                <a:solidFill>
                  <a:srgbClr val="717BA3"/>
                </a:solidFill>
                <a:latin typeface="Times New Roman"/>
                <a:cs typeface="Times New Roman"/>
              </a:rPr>
              <a:t>	</a:t>
            </a:r>
            <a:r>
              <a:rPr sz="2700" spc="-830" dirty="0">
                <a:solidFill>
                  <a:srgbClr val="231F20"/>
                </a:solidFill>
                <a:latin typeface="Verdana"/>
                <a:cs typeface="Verdana"/>
              </a:rPr>
              <a:t>EX4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228600">
              <a:lnSpc>
                <a:spcPct val="100000"/>
              </a:lnSpc>
            </a:pPr>
            <a:r>
              <a:rPr spc="-660" dirty="0">
                <a:solidFill>
                  <a:srgbClr val="717BA3"/>
                </a:solidFill>
              </a:rPr>
              <a:t>0</a:t>
            </a:r>
            <a:r>
              <a:rPr spc="175" dirty="0">
                <a:solidFill>
                  <a:srgbClr val="717BA3"/>
                </a:solidFill>
              </a:rPr>
              <a:t> </a:t>
            </a:r>
            <a:r>
              <a:rPr spc="-20" dirty="0"/>
              <a:t>A</a:t>
            </a:r>
            <a:r>
              <a:rPr spc="10" dirty="0"/>
              <a:t> </a:t>
            </a:r>
            <a:r>
              <a:rPr spc="-15" dirty="0"/>
              <a:t>roc</a:t>
            </a:r>
            <a:r>
              <a:rPr spc="-40" dirty="0"/>
              <a:t>k</a:t>
            </a:r>
            <a:r>
              <a:rPr spc="-15" dirty="0"/>
              <a:t>et</a:t>
            </a:r>
            <a:r>
              <a:rPr spc="30" dirty="0"/>
              <a:t> </a:t>
            </a:r>
            <a:r>
              <a:rPr spc="-15" dirty="0"/>
              <a:t>car</a:t>
            </a:r>
            <a:r>
              <a:rPr spc="10" dirty="0"/>
              <a:t> </a:t>
            </a:r>
            <a:r>
              <a:rPr spc="-15" dirty="0"/>
              <a:t>with</a:t>
            </a:r>
            <a:r>
              <a:rPr spc="10" dirty="0"/>
              <a:t> </a:t>
            </a:r>
            <a:r>
              <a:rPr spc="-15" dirty="0"/>
              <a:t>a</a:t>
            </a:r>
            <a:r>
              <a:rPr spc="10" dirty="0"/>
              <a:t> </a:t>
            </a:r>
            <a:r>
              <a:rPr spc="-15" dirty="0"/>
              <a:t>mass</a:t>
            </a:r>
            <a:r>
              <a:rPr spc="10" dirty="0"/>
              <a:t> </a:t>
            </a:r>
            <a:r>
              <a:rPr spc="-15" dirty="0"/>
              <a:t>of</a:t>
            </a:r>
            <a:r>
              <a:rPr spc="10" dirty="0"/>
              <a:t> </a:t>
            </a:r>
            <a:r>
              <a:rPr spc="-15" dirty="0"/>
              <a:t>2.00x1</a:t>
            </a:r>
            <a:r>
              <a:rPr spc="-65" dirty="0"/>
              <a:t>0</a:t>
            </a:r>
            <a:r>
              <a:rPr sz="2250" spc="22" baseline="25925" dirty="0"/>
              <a:t>3</a:t>
            </a:r>
            <a:r>
              <a:rPr sz="2300" spc="-15" dirty="0"/>
              <a:t>kg</a:t>
            </a:r>
            <a:r>
              <a:rPr sz="2300" spc="25" dirty="0"/>
              <a:t> </a:t>
            </a:r>
            <a:r>
              <a:rPr sz="2300" spc="-10" dirty="0"/>
              <a:t>is</a:t>
            </a:r>
            <a:r>
              <a:rPr sz="2300" spc="-15" dirty="0"/>
              <a:t> accele</a:t>
            </a:r>
            <a:r>
              <a:rPr sz="2300" spc="-50" dirty="0"/>
              <a:t>r</a:t>
            </a:r>
            <a:r>
              <a:rPr sz="2300" spc="-15" dirty="0"/>
              <a:t>ated</a:t>
            </a:r>
            <a:r>
              <a:rPr sz="2300" spc="20" dirty="0"/>
              <a:t> </a:t>
            </a:r>
            <a:r>
              <a:rPr sz="2300" spc="-15" dirty="0"/>
              <a:t>to</a:t>
            </a:r>
            <a:r>
              <a:rPr sz="2300" spc="20" dirty="0"/>
              <a:t> </a:t>
            </a:r>
            <a:r>
              <a:rPr sz="2300" spc="-15" dirty="0"/>
              <a:t>1.00x1</a:t>
            </a:r>
            <a:r>
              <a:rPr sz="2300" spc="-25" dirty="0"/>
              <a:t>0</a:t>
            </a:r>
            <a:r>
              <a:rPr sz="2250" spc="22" baseline="25925" dirty="0"/>
              <a:t>8</a:t>
            </a:r>
            <a:r>
              <a:rPr sz="2300" spc="-15" dirty="0"/>
              <a:t>m/s.</a:t>
            </a:r>
            <a:r>
              <a:rPr sz="2300" spc="25" dirty="0"/>
              <a:t> </a:t>
            </a:r>
            <a:r>
              <a:rPr sz="2300" spc="-15" dirty="0"/>
              <a:t>Calculate</a:t>
            </a:r>
            <a:r>
              <a:rPr sz="2300" spc="25" dirty="0"/>
              <a:t> </a:t>
            </a:r>
            <a:r>
              <a:rPr sz="2300" spc="-10" dirty="0"/>
              <a:t>its</a:t>
            </a:r>
            <a:r>
              <a:rPr sz="2300" dirty="0"/>
              <a:t> </a:t>
            </a:r>
            <a:r>
              <a:rPr sz="2300" spc="-15" dirty="0"/>
              <a:t>kinetic</a:t>
            </a:r>
            <a:r>
              <a:rPr sz="2300" spc="-10" dirty="0"/>
              <a:t> </a:t>
            </a:r>
            <a:r>
              <a:rPr sz="2300" spc="-20" dirty="0"/>
              <a:t>energy</a:t>
            </a:r>
            <a:endParaRPr sz="2300"/>
          </a:p>
          <a:p>
            <a:pPr marL="589915" marR="302895" indent="-228600">
              <a:lnSpc>
                <a:spcPct val="100000"/>
              </a:lnSpc>
              <a:spcBef>
                <a:spcPts val="395"/>
              </a:spcBef>
              <a:buClr>
                <a:srgbClr val="9FB8CD"/>
              </a:buClr>
              <a:buFont typeface="Arial"/>
              <a:buChar char="·"/>
              <a:tabLst>
                <a:tab pos="590550" algn="l"/>
              </a:tabLst>
            </a:pPr>
            <a:r>
              <a:rPr sz="2100" spc="-5" dirty="0"/>
              <a:t>Usin</a:t>
            </a:r>
            <a:r>
              <a:rPr sz="2100" dirty="0"/>
              <a:t>g</a:t>
            </a:r>
            <a:r>
              <a:rPr sz="2100" spc="5" dirty="0"/>
              <a:t> </a:t>
            </a:r>
            <a:r>
              <a:rPr sz="2100" spc="-5" dirty="0"/>
              <a:t>th</a:t>
            </a:r>
            <a:r>
              <a:rPr sz="2100" dirty="0"/>
              <a:t>e</a:t>
            </a:r>
            <a:r>
              <a:rPr sz="2100" spc="5" dirty="0"/>
              <a:t> </a:t>
            </a:r>
            <a:r>
              <a:rPr sz="2100" spc="-5" dirty="0"/>
              <a:t>classica</a:t>
            </a:r>
            <a:r>
              <a:rPr sz="2100" dirty="0"/>
              <a:t>l</a:t>
            </a:r>
            <a:r>
              <a:rPr sz="2100" spc="20" dirty="0"/>
              <a:t> </a:t>
            </a:r>
            <a:r>
              <a:rPr sz="2100" spc="-5" dirty="0"/>
              <a:t>o</a:t>
            </a:r>
            <a:r>
              <a:rPr sz="2100" dirty="0"/>
              <a:t>r</a:t>
            </a:r>
            <a:r>
              <a:rPr sz="2100" spc="5" dirty="0"/>
              <a:t> </a:t>
            </a:r>
            <a:r>
              <a:rPr sz="2100" spc="-5" dirty="0"/>
              <a:t>gene</a:t>
            </a:r>
            <a:r>
              <a:rPr sz="2100" spc="-40" dirty="0"/>
              <a:t>r</a:t>
            </a:r>
            <a:r>
              <a:rPr sz="2100" spc="-5" dirty="0"/>
              <a:t>a</a:t>
            </a:r>
            <a:r>
              <a:rPr sz="2100" dirty="0"/>
              <a:t>l</a:t>
            </a:r>
            <a:r>
              <a:rPr sz="2100" spc="5" dirty="0"/>
              <a:t> </a:t>
            </a:r>
            <a:r>
              <a:rPr sz="2100" spc="-5" dirty="0"/>
              <a:t>equatio</a:t>
            </a:r>
            <a:r>
              <a:rPr sz="2100" dirty="0"/>
              <a:t>n</a:t>
            </a:r>
            <a:r>
              <a:rPr sz="2100" spc="5" dirty="0"/>
              <a:t> </a:t>
            </a:r>
            <a:r>
              <a:rPr sz="2100" spc="-5" dirty="0"/>
              <a:t>fo</a:t>
            </a:r>
            <a:r>
              <a:rPr sz="2100" dirty="0"/>
              <a:t>r</a:t>
            </a:r>
            <a:r>
              <a:rPr sz="2100" spc="5" dirty="0"/>
              <a:t> </a:t>
            </a:r>
            <a:r>
              <a:rPr sz="2100" spc="-5" dirty="0"/>
              <a:t>kinetic energy</a:t>
            </a:r>
            <a:endParaRPr sz="2100"/>
          </a:p>
          <a:p>
            <a:pPr marL="589915" indent="-228600">
              <a:lnSpc>
                <a:spcPct val="100000"/>
              </a:lnSpc>
              <a:spcBef>
                <a:spcPts val="400"/>
              </a:spcBef>
              <a:buClr>
                <a:srgbClr val="9FB8CD"/>
              </a:buClr>
              <a:buFont typeface="Arial"/>
              <a:buChar char="·"/>
              <a:tabLst>
                <a:tab pos="590550" algn="l"/>
              </a:tabLst>
            </a:pPr>
            <a:r>
              <a:rPr sz="2100" spc="-5" dirty="0"/>
              <a:t>Usin</a:t>
            </a:r>
            <a:r>
              <a:rPr sz="2100" dirty="0"/>
              <a:t>g </a:t>
            </a:r>
            <a:r>
              <a:rPr sz="2100" spc="-5" dirty="0"/>
              <a:t>th</a:t>
            </a:r>
            <a:r>
              <a:rPr sz="2100" dirty="0"/>
              <a:t>e </a:t>
            </a:r>
            <a:r>
              <a:rPr sz="2100" spc="-5" dirty="0"/>
              <a:t>relativisti</a:t>
            </a:r>
            <a:r>
              <a:rPr sz="2100" dirty="0"/>
              <a:t>c </a:t>
            </a:r>
            <a:r>
              <a:rPr sz="2100" spc="-5" dirty="0"/>
              <a:t>equatio</a:t>
            </a:r>
            <a:r>
              <a:rPr sz="2100" dirty="0"/>
              <a:t>n </a:t>
            </a:r>
            <a:r>
              <a:rPr sz="2100" spc="-5" dirty="0"/>
              <a:t>fo</a:t>
            </a:r>
            <a:r>
              <a:rPr sz="2100" dirty="0"/>
              <a:t>r </a:t>
            </a:r>
            <a:r>
              <a:rPr sz="2100" spc="-5" dirty="0"/>
              <a:t>kineti</a:t>
            </a:r>
            <a:r>
              <a:rPr sz="2100" dirty="0"/>
              <a:t>c </a:t>
            </a:r>
            <a:r>
              <a:rPr sz="2100" spc="-5" dirty="0"/>
              <a:t>energy</a:t>
            </a:r>
            <a:endParaRPr sz="2100"/>
          </a:p>
        </p:txBody>
      </p:sp>
      <p:sp>
        <p:nvSpPr>
          <p:cNvPr id="4" name="object 4"/>
          <p:cNvSpPr/>
          <p:nvPr/>
        </p:nvSpPr>
        <p:spPr>
          <a:xfrm>
            <a:off x="1337322" y="995425"/>
            <a:ext cx="5072900" cy="553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Custom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Wingdings 3</vt:lpstr>
      <vt:lpstr>Office Theme</vt:lpstr>
      <vt:lpstr>PowerPoint Presentation</vt:lpstr>
      <vt:lpstr>PowerPoint Presentation</vt:lpstr>
      <vt:lpstr>PowerPoint Presentation</vt:lpstr>
      <vt:lpstr>� EX3: 0 An electron has a rest mass of 9.11x10-31kg. In a detector, it behaves as if it has a mass of 12.55x10-31kg. How fast is that electron moving relative to the detector?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Dynamics</dc:title>
  <dc:creator>DAMN</dc:creator>
  <cp:lastModifiedBy>Ryan-L</cp:lastModifiedBy>
  <cp:revision>1</cp:revision>
  <dcterms:created xsi:type="dcterms:W3CDTF">2015-08-11T14:59:08Z</dcterms:created>
  <dcterms:modified xsi:type="dcterms:W3CDTF">2015-08-11T18:59:54Z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2011-08-25T00:00:00Z</vt:filetime>
  </property>
  <property fmtid="{D5CDD505-2E9C-101B-9397-08002B2CF9AE}" pid="3" name="LastSaved">
    <vt:filetime>2015-08-11T00:00:00Z</vt:filetime>
  </property>
</Properties>
</file>