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3" r:id="rId15"/>
    <p:sldId id="271" r:id="rId16"/>
    <p:sldId id="274" r:id="rId17"/>
    <p:sldId id="275" r:id="rId18"/>
    <p:sldId id="276" r:id="rId19"/>
    <p:sldId id="277" r:id="rId20"/>
    <p:sldId id="278" r:id="rId21"/>
    <p:sldId id="279" r:id="rId22"/>
    <p:sldId id="263" r:id="rId23"/>
    <p:sldId id="280" r:id="rId24"/>
    <p:sldId id="281" r:id="rId25"/>
    <p:sldId id="282" r:id="rId26"/>
    <p:sldId id="284" r:id="rId27"/>
    <p:sldId id="285"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2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5/7/2014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5/7/2014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5/7/2014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Special Theory of Relativity</a:t>
            </a:r>
            <a:endParaRPr lang="en-US" dirty="0"/>
          </a:p>
        </p:txBody>
      </p:sp>
      <p:sp>
        <p:nvSpPr>
          <p:cNvPr id="3" name="Subtitle 2"/>
          <p:cNvSpPr>
            <a:spLocks noGrp="1"/>
          </p:cNvSpPr>
          <p:nvPr>
            <p:ph type="subTitle" idx="1"/>
          </p:nvPr>
        </p:nvSpPr>
        <p:spPr/>
        <p:txBody>
          <a:bodyPr>
            <a:normAutofit/>
          </a:bodyPr>
          <a:lstStyle/>
          <a:p>
            <a:r>
              <a:rPr lang="en-US" dirty="0" smtClean="0"/>
              <a:t>Grade 12 </a:t>
            </a:r>
            <a:r>
              <a:rPr lang="en-US" dirty="0" smtClean="0"/>
              <a:t>Physics</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a:t>
            </a:r>
          </a:p>
          <a:p>
            <a:pPr lvl="1"/>
            <a:r>
              <a:rPr lang="en-US" dirty="0" smtClean="0"/>
              <a:t>Both Boats, Who is faster?</a:t>
            </a:r>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pic>
        <p:nvPicPr>
          <p:cNvPr id="6151" name="Picture 7"/>
          <p:cNvPicPr>
            <a:picLocks noChangeAspect="1" noChangeArrowheads="1"/>
          </p:cNvPicPr>
          <p:nvPr/>
        </p:nvPicPr>
        <p:blipFill>
          <a:blip r:embed="rId2" cstate="print"/>
          <a:srcRect b="46592"/>
          <a:stretch>
            <a:fillRect/>
          </a:stretch>
        </p:blipFill>
        <p:spPr bwMode="auto">
          <a:xfrm>
            <a:off x="0" y="2514600"/>
            <a:ext cx="4351274" cy="1828800"/>
          </a:xfrm>
          <a:prstGeom prst="rect">
            <a:avLst/>
          </a:prstGeom>
          <a:noFill/>
          <a:ln w="9525">
            <a:noFill/>
            <a:miter lim="800000"/>
            <a:headEnd/>
            <a:tailEnd/>
          </a:ln>
        </p:spPr>
      </p:pic>
      <p:pic>
        <p:nvPicPr>
          <p:cNvPr id="6152" name="Picture 8"/>
          <p:cNvPicPr>
            <a:picLocks noChangeAspect="1" noChangeArrowheads="1"/>
          </p:cNvPicPr>
          <p:nvPr/>
        </p:nvPicPr>
        <p:blipFill>
          <a:blip r:embed="rId3" cstate="print"/>
          <a:srcRect/>
          <a:stretch>
            <a:fillRect/>
          </a:stretch>
        </p:blipFill>
        <p:spPr bwMode="auto">
          <a:xfrm>
            <a:off x="1828800" y="4419600"/>
            <a:ext cx="5381625" cy="2247900"/>
          </a:xfrm>
          <a:prstGeom prst="rect">
            <a:avLst/>
          </a:prstGeom>
          <a:noFill/>
          <a:ln w="9525">
            <a:noFill/>
            <a:miter lim="800000"/>
            <a:headEnd/>
            <a:tailEnd/>
          </a:ln>
        </p:spPr>
      </p:pic>
      <p:pic>
        <p:nvPicPr>
          <p:cNvPr id="14" name="Picture 7"/>
          <p:cNvPicPr>
            <a:picLocks noChangeAspect="1" noChangeArrowheads="1"/>
          </p:cNvPicPr>
          <p:nvPr/>
        </p:nvPicPr>
        <p:blipFill>
          <a:blip r:embed="rId2" cstate="print"/>
          <a:srcRect t="60083"/>
          <a:stretch>
            <a:fillRect/>
          </a:stretch>
        </p:blipFill>
        <p:spPr bwMode="auto">
          <a:xfrm>
            <a:off x="4343400" y="2743200"/>
            <a:ext cx="4351274" cy="13668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a:t>
            </a:r>
          </a:p>
          <a:p>
            <a:pPr lvl="1"/>
            <a:r>
              <a:rPr lang="en-US" dirty="0" smtClean="0"/>
              <a:t>What about Light?</a:t>
            </a:r>
          </a:p>
          <a:p>
            <a:pPr lvl="1">
              <a:buNone/>
            </a:pPr>
            <a:endParaRPr lang="en-US" dirty="0" smtClean="0"/>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209800" y="2895600"/>
            <a:ext cx="4867275" cy="2266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you see two sets of fire works ignite at exactly the same time – one off to your left and the other far to your right. About 100m behind you, a car is travelling along a highway at 95km/h. Do the passengers in the car see the fire works igniting simultaneously or do they think that one set ignited before the other?</a:t>
            </a:r>
          </a:p>
          <a:p>
            <a:endParaRPr lang="en-US" dirty="0"/>
          </a:p>
        </p:txBody>
      </p:sp>
      <p:sp>
        <p:nvSpPr>
          <p:cNvPr id="3" name="Title 2"/>
          <p:cNvSpPr>
            <a:spLocks noGrp="1"/>
          </p:cNvSpPr>
          <p:nvPr>
            <p:ph type="title"/>
          </p:nvPr>
        </p:nvSpPr>
        <p:spPr/>
        <p:txBody>
          <a:bodyPr>
            <a:normAutofit fontScale="90000"/>
          </a:bodyPr>
          <a:lstStyle/>
          <a:p>
            <a:r>
              <a:rPr lang="en-US" dirty="0" smtClean="0"/>
              <a:t>Thought Experiment: Simultaneity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long it takes light to reach A and B?</a:t>
            </a:r>
            <a:endParaRPr lang="en-US" dirty="0"/>
          </a:p>
        </p:txBody>
      </p:sp>
      <p:sp>
        <p:nvSpPr>
          <p:cNvPr id="3" name="Title 2"/>
          <p:cNvSpPr>
            <a:spLocks noGrp="1"/>
          </p:cNvSpPr>
          <p:nvPr>
            <p:ph type="title"/>
          </p:nvPr>
        </p:nvSpPr>
        <p:spPr/>
        <p:txBody>
          <a:bodyPr>
            <a:normAutofit fontScale="90000"/>
          </a:bodyPr>
          <a:lstStyle/>
          <a:p>
            <a:r>
              <a:rPr lang="en-US" dirty="0" smtClean="0"/>
              <a:t>Thought Experiment: Simultaneity</a:t>
            </a:r>
            <a:endParaRPr lang="en-US" dirty="0"/>
          </a:p>
        </p:txBody>
      </p:sp>
      <p:pic>
        <p:nvPicPr>
          <p:cNvPr id="8195" name="Picture 3"/>
          <p:cNvPicPr>
            <a:picLocks noChangeAspect="1" noChangeArrowheads="1"/>
          </p:cNvPicPr>
          <p:nvPr/>
        </p:nvPicPr>
        <p:blipFill>
          <a:blip r:embed="rId2" cstate="print"/>
          <a:srcRect/>
          <a:stretch>
            <a:fillRect/>
          </a:stretch>
        </p:blipFill>
        <p:spPr bwMode="auto">
          <a:xfrm>
            <a:off x="533400" y="2057400"/>
            <a:ext cx="8391525" cy="1952625"/>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561975" y="3886200"/>
            <a:ext cx="8582025" cy="26289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does this represent?</a:t>
            </a:r>
          </a:p>
          <a:p>
            <a:pPr lvl="1"/>
            <a:r>
              <a:rPr lang="en-US" dirty="0" smtClean="0"/>
              <a:t>Future to Past?</a:t>
            </a:r>
          </a:p>
          <a:p>
            <a:pPr lvl="1"/>
            <a:r>
              <a:rPr lang="en-US" dirty="0" smtClean="0"/>
              <a:t>Past to Future?</a:t>
            </a:r>
          </a:p>
          <a:p>
            <a:pPr lvl="1"/>
            <a:r>
              <a:rPr lang="en-US" dirty="0" smtClean="0"/>
              <a:t>WHAT?</a:t>
            </a:r>
          </a:p>
          <a:p>
            <a:pPr lvl="1"/>
            <a:endParaRPr lang="en-US" dirty="0"/>
          </a:p>
        </p:txBody>
      </p:sp>
      <p:sp>
        <p:nvSpPr>
          <p:cNvPr id="3" name="Title 2"/>
          <p:cNvSpPr>
            <a:spLocks noGrp="1"/>
          </p:cNvSpPr>
          <p:nvPr>
            <p:ph type="title"/>
          </p:nvPr>
        </p:nvSpPr>
        <p:spPr/>
        <p:txBody>
          <a:bodyPr>
            <a:normAutofit fontScale="90000"/>
          </a:bodyPr>
          <a:lstStyle/>
          <a:p>
            <a:r>
              <a:rPr lang="en-US" dirty="0" smtClean="0"/>
              <a:t>Thought Experiment: Simultaneity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say we are back to watching the fireworks. Your look at your watch at the moment that the fireworks ignite and it says 11:23pm. What do the watches of the passengers in the car read? If they saw the fireworks ignite at different times, their watches cannot possibly agree with yours. </a:t>
            </a:r>
            <a:endParaRPr lang="en-US" dirty="0"/>
          </a:p>
        </p:txBody>
      </p:sp>
      <p:sp>
        <p:nvSpPr>
          <p:cNvPr id="3" name="Title 2"/>
          <p:cNvSpPr>
            <a:spLocks noGrp="1"/>
          </p:cNvSpPr>
          <p:nvPr>
            <p:ph type="title"/>
          </p:nvPr>
        </p:nvSpPr>
        <p:spPr/>
        <p:txBody>
          <a:bodyPr>
            <a:normAutofit fontScale="90000"/>
          </a:bodyPr>
          <a:lstStyle/>
          <a:p>
            <a:r>
              <a:rPr lang="en-US" dirty="0" smtClean="0"/>
              <a:t>Thought Experiment 2: Time Dilation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Time Dilation</a:t>
            </a:r>
          </a:p>
          <a:p>
            <a:pPr lvl="1"/>
            <a:r>
              <a:rPr lang="en-US" dirty="0" smtClean="0"/>
              <a:t>Applies to situations in which time intervals appear different to observers in different inertial frames of reference. </a:t>
            </a:r>
            <a:endParaRPr lang="en-US" dirty="0"/>
          </a:p>
        </p:txBody>
      </p:sp>
      <p:sp>
        <p:nvSpPr>
          <p:cNvPr id="3" name="Title 2"/>
          <p:cNvSpPr>
            <a:spLocks noGrp="1"/>
          </p:cNvSpPr>
          <p:nvPr>
            <p:ph type="title"/>
          </p:nvPr>
        </p:nvSpPr>
        <p:spPr/>
        <p:txBody>
          <a:bodyPr>
            <a:normAutofit fontScale="90000"/>
          </a:bodyPr>
          <a:lstStyle/>
          <a:p>
            <a:r>
              <a:rPr lang="en-US" dirty="0" smtClean="0"/>
              <a:t>Thought Experiment 2: Time Dilation</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676400" y="3657600"/>
            <a:ext cx="5456341" cy="22288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Time Dilation</a:t>
            </a:r>
          </a:p>
          <a:p>
            <a:pPr lvl="1"/>
            <a:endParaRPr lang="en-US" dirty="0"/>
          </a:p>
        </p:txBody>
      </p:sp>
      <p:sp>
        <p:nvSpPr>
          <p:cNvPr id="3" name="Title 2"/>
          <p:cNvSpPr>
            <a:spLocks noGrp="1"/>
          </p:cNvSpPr>
          <p:nvPr>
            <p:ph type="title"/>
          </p:nvPr>
        </p:nvSpPr>
        <p:spPr/>
        <p:txBody>
          <a:bodyPr>
            <a:normAutofit fontScale="90000"/>
          </a:bodyPr>
          <a:lstStyle/>
          <a:p>
            <a:r>
              <a:rPr lang="en-US" dirty="0" smtClean="0"/>
              <a:t>Thought Experiment 2: Time Dilation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28600" y="1981200"/>
            <a:ext cx="8712200" cy="25273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228600" y="4800600"/>
            <a:ext cx="8299450" cy="16383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Time Dilation</a:t>
            </a:r>
          </a:p>
          <a:p>
            <a:pPr lvl="1"/>
            <a:endParaRPr lang="en-US" dirty="0"/>
          </a:p>
        </p:txBody>
      </p:sp>
      <p:sp>
        <p:nvSpPr>
          <p:cNvPr id="3" name="Title 2"/>
          <p:cNvSpPr>
            <a:spLocks noGrp="1"/>
          </p:cNvSpPr>
          <p:nvPr>
            <p:ph type="title"/>
          </p:nvPr>
        </p:nvSpPr>
        <p:spPr/>
        <p:txBody>
          <a:bodyPr>
            <a:normAutofit fontScale="90000"/>
          </a:bodyPr>
          <a:lstStyle/>
          <a:p>
            <a:r>
              <a:rPr lang="en-US" dirty="0" smtClean="0"/>
              <a:t>Thought Experiment 2: Time Dilation</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228600" y="4191000"/>
            <a:ext cx="8216900" cy="164465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304800" y="2438400"/>
            <a:ext cx="8299450" cy="16383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Time Dilation</a:t>
            </a:r>
          </a:p>
          <a:p>
            <a:pPr lvl="1"/>
            <a:endParaRPr lang="en-US" dirty="0"/>
          </a:p>
        </p:txBody>
      </p:sp>
      <p:sp>
        <p:nvSpPr>
          <p:cNvPr id="3" name="Title 2"/>
          <p:cNvSpPr>
            <a:spLocks noGrp="1"/>
          </p:cNvSpPr>
          <p:nvPr>
            <p:ph type="title"/>
          </p:nvPr>
        </p:nvSpPr>
        <p:spPr/>
        <p:txBody>
          <a:bodyPr>
            <a:normAutofit fontScale="90000"/>
          </a:bodyPr>
          <a:lstStyle/>
          <a:p>
            <a:r>
              <a:rPr lang="en-US" dirty="0" smtClean="0"/>
              <a:t>Thought Experiment 2: Time Dilation</a:t>
            </a:r>
            <a:endParaRPr lang="en-US" dirty="0"/>
          </a:p>
        </p:txBody>
      </p:sp>
      <p:pic>
        <p:nvPicPr>
          <p:cNvPr id="11266" name="Picture 2"/>
          <p:cNvPicPr>
            <a:picLocks noChangeAspect="1" noChangeArrowheads="1"/>
          </p:cNvPicPr>
          <p:nvPr/>
        </p:nvPicPr>
        <p:blipFill>
          <a:blip r:embed="rId2" cstate="print"/>
          <a:srcRect/>
          <a:stretch>
            <a:fillRect/>
          </a:stretch>
        </p:blipFill>
        <p:spPr bwMode="auto">
          <a:xfrm>
            <a:off x="457200" y="2057400"/>
            <a:ext cx="8216900" cy="1644650"/>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2362200" y="4038600"/>
            <a:ext cx="4486275" cy="25336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Special Theory of Relativity</a:t>
            </a:r>
          </a:p>
          <a:p>
            <a:pPr lvl="1"/>
            <a:r>
              <a:rPr lang="en-US" dirty="0" smtClean="0"/>
              <a:t>Albert Einstein</a:t>
            </a:r>
            <a:endParaRPr lang="en-US" dirty="0"/>
          </a:p>
        </p:txBody>
      </p:sp>
      <p:sp>
        <p:nvSpPr>
          <p:cNvPr id="3" name="Title 2"/>
          <p:cNvSpPr>
            <a:spLocks noGrp="1"/>
          </p:cNvSpPr>
          <p:nvPr>
            <p:ph type="title"/>
          </p:nvPr>
        </p:nvSpPr>
        <p:spPr/>
        <p:txBody>
          <a:bodyPr/>
          <a:lstStyle/>
          <a:p>
            <a:r>
              <a:rPr lang="en-US" dirty="0" smtClean="0"/>
              <a:t>Special Theory of Relativity</a:t>
            </a:r>
            <a:endParaRPr lang="en-US" dirty="0"/>
          </a:p>
        </p:txBody>
      </p:sp>
      <p:pic>
        <p:nvPicPr>
          <p:cNvPr id="5" name="Picture 4" descr="albert-einstein-09.jpg"/>
          <p:cNvPicPr>
            <a:picLocks noChangeAspect="1"/>
          </p:cNvPicPr>
          <p:nvPr/>
        </p:nvPicPr>
        <p:blipFill>
          <a:blip r:embed="rId2" cstate="print"/>
          <a:stretch>
            <a:fillRect/>
          </a:stretch>
        </p:blipFill>
        <p:spPr>
          <a:xfrm>
            <a:off x="2438400" y="2514600"/>
            <a:ext cx="4191000" cy="3879015"/>
          </a:xfrm>
          <a:prstGeom prst="roundRect">
            <a:avLst>
              <a:gd name="adj" fmla="val 4167"/>
            </a:avLst>
          </a:prstGeom>
          <a:solidFill>
            <a:srgbClr val="FFFFFF"/>
          </a:solidFill>
          <a:ln w="76200" cap="sq">
            <a:solidFill>
              <a:schemeClr val="accent2">
                <a:lumMod val="75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Time Dilation</a:t>
            </a:r>
          </a:p>
          <a:p>
            <a:pPr lvl="1"/>
            <a:endParaRPr lang="en-US" dirty="0"/>
          </a:p>
        </p:txBody>
      </p:sp>
      <p:sp>
        <p:nvSpPr>
          <p:cNvPr id="3" name="Title 2"/>
          <p:cNvSpPr>
            <a:spLocks noGrp="1"/>
          </p:cNvSpPr>
          <p:nvPr>
            <p:ph type="title"/>
          </p:nvPr>
        </p:nvSpPr>
        <p:spPr/>
        <p:txBody>
          <a:bodyPr>
            <a:normAutofit fontScale="90000"/>
          </a:bodyPr>
          <a:lstStyle/>
          <a:p>
            <a:r>
              <a:rPr lang="en-US" dirty="0" smtClean="0"/>
              <a:t>Thought Experiment 2: Time Dilation</a:t>
            </a:r>
            <a:endParaRPr lang="en-US" dirty="0"/>
          </a:p>
        </p:txBody>
      </p:sp>
      <p:pic>
        <p:nvPicPr>
          <p:cNvPr id="12291" name="Picture 3"/>
          <p:cNvPicPr>
            <a:picLocks noChangeAspect="1" noChangeArrowheads="1"/>
          </p:cNvPicPr>
          <p:nvPr/>
        </p:nvPicPr>
        <p:blipFill>
          <a:blip r:embed="rId2" cstate="print"/>
          <a:srcRect/>
          <a:stretch>
            <a:fillRect/>
          </a:stretch>
        </p:blipFill>
        <p:spPr bwMode="auto">
          <a:xfrm>
            <a:off x="4267200" y="914400"/>
            <a:ext cx="2563586" cy="1447800"/>
          </a:xfrm>
          <a:prstGeom prst="rect">
            <a:avLst/>
          </a:prstGeom>
          <a:noFill/>
          <a:ln w="9525">
            <a:noFill/>
            <a:miter lim="800000"/>
            <a:headEnd/>
            <a:tailEnd/>
          </a:ln>
        </p:spPr>
      </p:pic>
      <p:pic>
        <p:nvPicPr>
          <p:cNvPr id="13315" name="Picture 3"/>
          <p:cNvPicPr>
            <a:picLocks noChangeAspect="1" noChangeArrowheads="1"/>
          </p:cNvPicPr>
          <p:nvPr/>
        </p:nvPicPr>
        <p:blipFill>
          <a:blip r:embed="rId3" cstate="print"/>
          <a:srcRect/>
          <a:stretch>
            <a:fillRect/>
          </a:stretch>
        </p:blipFill>
        <p:spPr bwMode="auto">
          <a:xfrm>
            <a:off x="838200" y="2362200"/>
            <a:ext cx="8007350" cy="1768589"/>
          </a:xfrm>
          <a:prstGeom prst="rect">
            <a:avLst/>
          </a:prstGeom>
          <a:noFill/>
          <a:ln w="9525">
            <a:noFill/>
            <a:miter lim="800000"/>
            <a:headEnd/>
            <a:tailEnd/>
          </a:ln>
        </p:spPr>
      </p:pic>
      <p:pic>
        <p:nvPicPr>
          <p:cNvPr id="13316" name="Picture 4"/>
          <p:cNvPicPr>
            <a:picLocks noChangeAspect="1" noChangeArrowheads="1"/>
          </p:cNvPicPr>
          <p:nvPr/>
        </p:nvPicPr>
        <p:blipFill>
          <a:blip r:embed="rId4" cstate="print"/>
          <a:srcRect/>
          <a:stretch>
            <a:fillRect/>
          </a:stretch>
        </p:blipFill>
        <p:spPr bwMode="auto">
          <a:xfrm>
            <a:off x="838200" y="4724400"/>
            <a:ext cx="7924800" cy="188781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EX1:</a:t>
            </a:r>
          </a:p>
          <a:p>
            <a:pPr lvl="1"/>
            <a:r>
              <a:rPr lang="en-US" dirty="0" smtClean="0"/>
              <a:t>A rocket speed past an asteroid at 0.800c. If an observer in the rocket see 10.0s pass on her watch, how long would that time interval be as see by an observer on the asteroid?</a:t>
            </a:r>
            <a:endParaRPr lang="en-US" dirty="0"/>
          </a:p>
        </p:txBody>
      </p:sp>
      <p:sp>
        <p:nvSpPr>
          <p:cNvPr id="3" name="Title 2"/>
          <p:cNvSpPr>
            <a:spLocks noGrp="1"/>
          </p:cNvSpPr>
          <p:nvPr>
            <p:ph type="title"/>
          </p:nvPr>
        </p:nvSpPr>
        <p:spPr/>
        <p:txBody>
          <a:bodyPr/>
          <a:lstStyle/>
          <a:p>
            <a:r>
              <a:rPr lang="en-US" dirty="0" smtClean="0"/>
              <a:t>Example Problem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Captain Quick is a comic book hero who can run at nearly the speed of light. In her hand, she is carrying a flare with a lit fuse set to explode in 1.50</a:t>
            </a:r>
            <a:r>
              <a:rPr lang="el-GR" dirty="0" smtClean="0"/>
              <a:t>μ</a:t>
            </a:r>
            <a:r>
              <a:rPr lang="en-US" dirty="0" smtClean="0"/>
              <a:t>s. The flare must be placed into its bracket before this happens. The distance (L) between the flare and the bracket is 402m. </a:t>
            </a:r>
            <a:endParaRPr lang="en-US" dirty="0"/>
          </a:p>
        </p:txBody>
      </p:sp>
      <p:sp>
        <p:nvSpPr>
          <p:cNvPr id="3" name="Title 2"/>
          <p:cNvSpPr>
            <a:spLocks noGrp="1"/>
          </p:cNvSpPr>
          <p:nvPr>
            <p:ph type="title"/>
          </p:nvPr>
        </p:nvSpPr>
        <p:spPr/>
        <p:txBody>
          <a:bodyPr>
            <a:normAutofit fontScale="90000"/>
          </a:bodyPr>
          <a:lstStyle/>
          <a:p>
            <a:r>
              <a:rPr lang="en-US" dirty="0" smtClean="0"/>
              <a:t>Thought Experiment: Length Contraction</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Thought Experiment: Length Contraction</a:t>
            </a:r>
            <a:endParaRPr lang="en-US" dirty="0"/>
          </a:p>
        </p:txBody>
      </p:sp>
      <p:pic>
        <p:nvPicPr>
          <p:cNvPr id="14339" name="Picture 3"/>
          <p:cNvPicPr>
            <a:picLocks noChangeAspect="1" noChangeArrowheads="1"/>
          </p:cNvPicPr>
          <p:nvPr/>
        </p:nvPicPr>
        <p:blipFill>
          <a:blip r:embed="rId2" cstate="print"/>
          <a:srcRect/>
          <a:stretch>
            <a:fillRect/>
          </a:stretch>
        </p:blipFill>
        <p:spPr bwMode="auto">
          <a:xfrm>
            <a:off x="609600" y="1981200"/>
            <a:ext cx="8140700" cy="396171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Will he get there in time?</a:t>
            </a:r>
          </a:p>
          <a:p>
            <a:pPr lvl="1"/>
            <a:r>
              <a:rPr lang="en-US" dirty="0" smtClean="0"/>
              <a:t>Classical Physics </a:t>
            </a:r>
            <a:endParaRPr lang="en-US" dirty="0"/>
          </a:p>
        </p:txBody>
      </p:sp>
      <p:sp>
        <p:nvSpPr>
          <p:cNvPr id="3" name="Title 2"/>
          <p:cNvSpPr>
            <a:spLocks noGrp="1"/>
          </p:cNvSpPr>
          <p:nvPr>
            <p:ph type="title"/>
          </p:nvPr>
        </p:nvSpPr>
        <p:spPr/>
        <p:txBody>
          <a:bodyPr>
            <a:normAutofit fontScale="90000"/>
          </a:bodyPr>
          <a:lstStyle/>
          <a:p>
            <a:r>
              <a:rPr lang="en-US" dirty="0" smtClean="0"/>
              <a:t>Thought Experiment: Length Contraction</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457200" y="3962400"/>
            <a:ext cx="5096464" cy="27051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l="6737"/>
          <a:stretch>
            <a:fillRect/>
          </a:stretch>
        </p:blipFill>
        <p:spPr bwMode="auto">
          <a:xfrm>
            <a:off x="3869746" y="2362200"/>
            <a:ext cx="5274254" cy="32099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Will he get there in time?</a:t>
            </a:r>
          </a:p>
          <a:p>
            <a:pPr lvl="1"/>
            <a:r>
              <a:rPr lang="en-US" dirty="0" smtClean="0"/>
              <a:t>To an observer</a:t>
            </a:r>
          </a:p>
          <a:p>
            <a:pPr lvl="1"/>
            <a:r>
              <a:rPr lang="en-US" dirty="0" smtClean="0"/>
              <a:t>The captain actually made it in time.</a:t>
            </a:r>
            <a:endParaRPr lang="en-US" dirty="0"/>
          </a:p>
        </p:txBody>
      </p:sp>
      <p:sp>
        <p:nvSpPr>
          <p:cNvPr id="3" name="Title 2"/>
          <p:cNvSpPr>
            <a:spLocks noGrp="1"/>
          </p:cNvSpPr>
          <p:nvPr>
            <p:ph type="title"/>
          </p:nvPr>
        </p:nvSpPr>
        <p:spPr/>
        <p:txBody>
          <a:bodyPr>
            <a:normAutofit fontScale="90000"/>
          </a:bodyPr>
          <a:lstStyle/>
          <a:p>
            <a:r>
              <a:rPr lang="en-US" dirty="0" smtClean="0"/>
              <a:t>Thought Experiment: Length Contraction</a:t>
            </a:r>
            <a:endParaRPr lang="en-US" dirty="0"/>
          </a:p>
        </p:txBody>
      </p:sp>
      <p:pic>
        <p:nvPicPr>
          <p:cNvPr id="16386" name="Picture 2"/>
          <p:cNvPicPr>
            <a:picLocks noChangeAspect="1" noChangeArrowheads="1"/>
          </p:cNvPicPr>
          <p:nvPr/>
        </p:nvPicPr>
        <p:blipFill>
          <a:blip r:embed="rId2" cstate="print"/>
          <a:srcRect/>
          <a:stretch>
            <a:fillRect/>
          </a:stretch>
        </p:blipFill>
        <p:spPr bwMode="auto">
          <a:xfrm>
            <a:off x="1143000" y="3352800"/>
            <a:ext cx="3114675" cy="2771775"/>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5181600" y="3886200"/>
            <a:ext cx="2752725" cy="1400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did she reach the bracket in time?</a:t>
            </a:r>
          </a:p>
          <a:p>
            <a:pPr lvl="1"/>
            <a:r>
              <a:rPr lang="en-US" dirty="0" smtClean="0"/>
              <a:t>From the captains frame of reference the fuse burned in 1.50</a:t>
            </a:r>
            <a:r>
              <a:rPr lang="el-GR" dirty="0" smtClean="0"/>
              <a:t>μ</a:t>
            </a:r>
            <a:r>
              <a:rPr lang="en-US" dirty="0" smtClean="0"/>
              <a:t>s. How did she make it in time?</a:t>
            </a:r>
          </a:p>
          <a:p>
            <a:pPr lvl="1"/>
            <a:endParaRPr lang="en-US" dirty="0" smtClean="0"/>
          </a:p>
          <a:p>
            <a:pPr lvl="1"/>
            <a:r>
              <a:rPr lang="en-US" dirty="0" smtClean="0"/>
              <a:t>She isn’t travelling faster. The only possibility is then that the distance actually got shorter (In Her Moving Frame of Reference)</a:t>
            </a:r>
            <a:endParaRPr lang="en-US" dirty="0"/>
          </a:p>
        </p:txBody>
      </p:sp>
      <p:sp>
        <p:nvSpPr>
          <p:cNvPr id="3" name="Title 2"/>
          <p:cNvSpPr>
            <a:spLocks noGrp="1"/>
          </p:cNvSpPr>
          <p:nvPr>
            <p:ph type="title"/>
          </p:nvPr>
        </p:nvSpPr>
        <p:spPr/>
        <p:txBody>
          <a:bodyPr>
            <a:normAutofit fontScale="90000"/>
          </a:bodyPr>
          <a:lstStyle/>
          <a:p>
            <a:r>
              <a:rPr lang="en-US" dirty="0" smtClean="0"/>
              <a:t>Thought Experiment: Length Contraction</a:t>
            </a:r>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457200" y="4419600"/>
            <a:ext cx="4242486" cy="2286000"/>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4800600" y="4800600"/>
            <a:ext cx="3693202" cy="13906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How did she reach the bracket in time?</a:t>
            </a:r>
          </a:p>
          <a:p>
            <a:pPr lvl="1"/>
            <a:r>
              <a:rPr lang="en-US" dirty="0" smtClean="0"/>
              <a:t>With the classical physics again.</a:t>
            </a:r>
          </a:p>
        </p:txBody>
      </p:sp>
      <p:sp>
        <p:nvSpPr>
          <p:cNvPr id="3" name="Title 2"/>
          <p:cNvSpPr>
            <a:spLocks noGrp="1"/>
          </p:cNvSpPr>
          <p:nvPr>
            <p:ph type="title"/>
          </p:nvPr>
        </p:nvSpPr>
        <p:spPr/>
        <p:txBody>
          <a:bodyPr>
            <a:normAutofit fontScale="90000"/>
          </a:bodyPr>
          <a:lstStyle/>
          <a:p>
            <a:r>
              <a:rPr lang="en-US" dirty="0" smtClean="0"/>
              <a:t>Thought Experiment: Length Contraction</a:t>
            </a: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600200" y="2895600"/>
            <a:ext cx="5578475" cy="2667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Relativistic Speeds:</a:t>
            </a:r>
          </a:p>
          <a:p>
            <a:pPr lvl="1"/>
            <a:r>
              <a:rPr lang="en-US" dirty="0" smtClean="0"/>
              <a:t>Gamma is used simply for saving time and physicists been lazy</a:t>
            </a:r>
            <a:endParaRPr lang="en-US" dirty="0"/>
          </a:p>
        </p:txBody>
      </p:sp>
      <p:sp>
        <p:nvSpPr>
          <p:cNvPr id="3" name="Title 2"/>
          <p:cNvSpPr>
            <a:spLocks noGrp="1"/>
          </p:cNvSpPr>
          <p:nvPr>
            <p:ph type="title"/>
          </p:nvPr>
        </p:nvSpPr>
        <p:spPr/>
        <p:txBody>
          <a:bodyPr/>
          <a:lstStyle/>
          <a:p>
            <a:r>
              <a:rPr lang="en-US" dirty="0" smtClean="0"/>
              <a:t>Gamma Saves Time</a:t>
            </a:r>
            <a:endParaRPr lang="en-US" dirty="0"/>
          </a:p>
        </p:txBody>
      </p:sp>
      <p:pic>
        <p:nvPicPr>
          <p:cNvPr id="19458" name="Picture 2"/>
          <p:cNvPicPr>
            <a:picLocks noChangeAspect="1" noChangeArrowheads="1"/>
          </p:cNvPicPr>
          <p:nvPr/>
        </p:nvPicPr>
        <p:blipFill>
          <a:blip r:embed="rId2" cstate="print"/>
          <a:srcRect/>
          <a:stretch>
            <a:fillRect/>
          </a:stretch>
        </p:blipFill>
        <p:spPr bwMode="auto">
          <a:xfrm>
            <a:off x="990600" y="3429000"/>
            <a:ext cx="2743200" cy="1581150"/>
          </a:xfrm>
          <a:prstGeom prst="rect">
            <a:avLst/>
          </a:prstGeom>
          <a:noFill/>
          <a:ln w="9525">
            <a:noFill/>
            <a:miter lim="800000"/>
            <a:headEnd/>
            <a:tailEnd/>
          </a:ln>
        </p:spPr>
      </p:pic>
      <p:pic>
        <p:nvPicPr>
          <p:cNvPr id="19459" name="Picture 3"/>
          <p:cNvPicPr>
            <a:picLocks noChangeAspect="1" noChangeArrowheads="1"/>
          </p:cNvPicPr>
          <p:nvPr/>
        </p:nvPicPr>
        <p:blipFill>
          <a:blip r:embed="rId3" cstate="print"/>
          <a:srcRect/>
          <a:stretch>
            <a:fillRect/>
          </a:stretch>
        </p:blipFill>
        <p:spPr bwMode="auto">
          <a:xfrm>
            <a:off x="5257800" y="3581400"/>
            <a:ext cx="2143125" cy="638175"/>
          </a:xfrm>
          <a:prstGeom prst="rect">
            <a:avLst/>
          </a:prstGeom>
          <a:noFill/>
          <a:ln w="9525">
            <a:noFill/>
            <a:miter lim="800000"/>
            <a:headEnd/>
            <a:tailEnd/>
          </a:ln>
        </p:spPr>
      </p:pic>
      <p:pic>
        <p:nvPicPr>
          <p:cNvPr id="19460" name="Picture 4"/>
          <p:cNvPicPr>
            <a:picLocks noChangeAspect="1" noChangeArrowheads="1"/>
          </p:cNvPicPr>
          <p:nvPr/>
        </p:nvPicPr>
        <p:blipFill>
          <a:blip r:embed="rId4" cstate="print"/>
          <a:srcRect/>
          <a:stretch>
            <a:fillRect/>
          </a:stretch>
        </p:blipFill>
        <p:spPr bwMode="auto">
          <a:xfrm>
            <a:off x="5181600" y="4419600"/>
            <a:ext cx="1828800" cy="12001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876800" cy="4525963"/>
          </a:xfrm>
        </p:spPr>
        <p:txBody>
          <a:bodyPr/>
          <a:lstStyle/>
          <a:p>
            <a:r>
              <a:rPr lang="en-US" dirty="0" smtClean="0"/>
              <a:t>Special Theory of Relativity</a:t>
            </a:r>
          </a:p>
          <a:p>
            <a:pPr lvl="1"/>
            <a:r>
              <a:rPr lang="en-US" dirty="0" smtClean="0"/>
              <a:t>In 1921, Einstein was awarded for the 1921 Nobel Prize for Physics for his development of the concept of photons and the resulting explanation of the photoelectric effect, not for his </a:t>
            </a:r>
            <a:r>
              <a:rPr lang="en-US" smtClean="0"/>
              <a:t>theories of </a:t>
            </a:r>
            <a:r>
              <a:rPr lang="en-US" dirty="0" smtClean="0"/>
              <a:t>relativity. </a:t>
            </a:r>
          </a:p>
          <a:p>
            <a:pPr lvl="1">
              <a:buNone/>
            </a:pPr>
            <a:endParaRPr lang="en-US" dirty="0" smtClean="0"/>
          </a:p>
        </p:txBody>
      </p:sp>
      <p:sp>
        <p:nvSpPr>
          <p:cNvPr id="3" name="Title 2"/>
          <p:cNvSpPr>
            <a:spLocks noGrp="1"/>
          </p:cNvSpPr>
          <p:nvPr>
            <p:ph type="title"/>
          </p:nvPr>
        </p:nvSpPr>
        <p:spPr/>
        <p:txBody>
          <a:bodyPr/>
          <a:lstStyle/>
          <a:p>
            <a:r>
              <a:rPr lang="en-US" dirty="0" smtClean="0"/>
              <a:t>Special Theory of Relativity</a:t>
            </a:r>
            <a:endParaRPr lang="en-US" dirty="0"/>
          </a:p>
        </p:txBody>
      </p:sp>
      <p:pic>
        <p:nvPicPr>
          <p:cNvPr id="4" name="Picture 3" descr="Albert1.jpg"/>
          <p:cNvPicPr>
            <a:picLocks noChangeAspect="1"/>
          </p:cNvPicPr>
          <p:nvPr/>
        </p:nvPicPr>
        <p:blipFill>
          <a:blip r:embed="rId2" cstate="print"/>
          <a:stretch>
            <a:fillRect/>
          </a:stretch>
        </p:blipFill>
        <p:spPr>
          <a:xfrm>
            <a:off x="5562600" y="1676400"/>
            <a:ext cx="2971799" cy="3870768"/>
          </a:xfrm>
          <a:prstGeom prst="roundRect">
            <a:avLst>
              <a:gd name="adj" fmla="val 4167"/>
            </a:avLst>
          </a:prstGeom>
          <a:solidFill>
            <a:srgbClr val="FFFFFF"/>
          </a:solidFill>
          <a:ln w="76200" cap="sq">
            <a:solidFill>
              <a:schemeClr val="accent2">
                <a:lumMod val="75000"/>
              </a:schemeClr>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Special Theory of Relativity</a:t>
            </a:r>
          </a:p>
          <a:p>
            <a:pPr lvl="1"/>
            <a:r>
              <a:rPr lang="en-US" dirty="0" smtClean="0"/>
              <a:t>What does the theory tell us?</a:t>
            </a:r>
          </a:p>
          <a:p>
            <a:pPr lvl="1"/>
            <a:r>
              <a:rPr lang="en-US" dirty="0" smtClean="0"/>
              <a:t>Fundamental measurements such as time, distance, and mass depended on the relative motion of the observer.</a:t>
            </a:r>
          </a:p>
          <a:p>
            <a:pPr lvl="1"/>
            <a:endParaRPr lang="en-US" dirty="0" smtClean="0"/>
          </a:p>
          <a:p>
            <a:pPr lvl="1"/>
            <a:endParaRPr lang="en-US" dirty="0" smtClean="0"/>
          </a:p>
          <a:p>
            <a:pPr lvl="1"/>
            <a:r>
              <a:rPr lang="en-US" dirty="0" smtClean="0"/>
              <a:t>WOOOW…That’s absurd. </a:t>
            </a:r>
          </a:p>
        </p:txBody>
      </p:sp>
      <p:sp>
        <p:nvSpPr>
          <p:cNvPr id="3" name="Title 2"/>
          <p:cNvSpPr>
            <a:spLocks noGrp="1"/>
          </p:cNvSpPr>
          <p:nvPr>
            <p:ph type="title"/>
          </p:nvPr>
        </p:nvSpPr>
        <p:spPr/>
        <p:txBody>
          <a:bodyPr/>
          <a:lstStyle/>
          <a:p>
            <a:r>
              <a:rPr lang="en-US" dirty="0" smtClean="0"/>
              <a:t>Special Theory of Relativity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a:t>
            </a:r>
          </a:p>
          <a:p>
            <a:pPr lvl="1"/>
            <a:r>
              <a:rPr lang="en-US" dirty="0" smtClean="0"/>
              <a:t>Two identical boats, X and Y, are about to travel in a stream. Boat Y will go Straight across the stream and straight back, Boat X will travel the same distance downstream and then return to its starting point. Which will make the trip in the shortest time?</a:t>
            </a:r>
            <a:endParaRPr lang="en-US" dirty="0"/>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4648200" y="990600"/>
            <a:ext cx="2591132" cy="2790825"/>
          </a:xfrm>
          <a:prstGeom prst="rect">
            <a:avLst/>
          </a:prstGeom>
          <a:noFill/>
          <a:ln w="9525">
            <a:noFill/>
            <a:miter lim="800000"/>
            <a:headEnd/>
            <a:tailEnd/>
          </a:ln>
        </p:spPr>
      </p:pic>
      <p:sp>
        <p:nvSpPr>
          <p:cNvPr id="2" name="Content Placeholder 1"/>
          <p:cNvSpPr>
            <a:spLocks noGrp="1"/>
          </p:cNvSpPr>
          <p:nvPr>
            <p:ph idx="1"/>
          </p:nvPr>
        </p:nvSpPr>
        <p:spPr/>
        <p:txBody>
          <a:bodyPr/>
          <a:lstStyle/>
          <a:p>
            <a:r>
              <a:rPr lang="en-US" dirty="0" smtClean="0"/>
              <a:t>Consider the following</a:t>
            </a:r>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28600" y="2057400"/>
            <a:ext cx="4953000" cy="4341869"/>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6400800" y="3886200"/>
            <a:ext cx="2144529" cy="27908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a:t>
            </a:r>
          </a:p>
          <a:p>
            <a:pPr lvl="1"/>
            <a:r>
              <a:rPr lang="en-US" dirty="0" smtClean="0"/>
              <a:t>Boat Y</a:t>
            </a:r>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447800" y="2895600"/>
            <a:ext cx="1514475" cy="1819275"/>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114800" y="2438400"/>
            <a:ext cx="3409950" cy="19050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191000" y="4648200"/>
            <a:ext cx="3771900" cy="12763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l="12500" r="7143"/>
          <a:stretch>
            <a:fillRect/>
          </a:stretch>
        </p:blipFill>
        <p:spPr bwMode="auto">
          <a:xfrm>
            <a:off x="1295400" y="3581400"/>
            <a:ext cx="3429000" cy="1406507"/>
          </a:xfrm>
          <a:prstGeom prst="rect">
            <a:avLst/>
          </a:prstGeom>
          <a:noFill/>
          <a:ln w="9525">
            <a:noFill/>
            <a:miter lim="800000"/>
            <a:headEnd/>
            <a:tailEnd/>
          </a:ln>
        </p:spPr>
      </p:pic>
      <p:sp>
        <p:nvSpPr>
          <p:cNvPr id="2" name="Content Placeholder 1"/>
          <p:cNvSpPr>
            <a:spLocks noGrp="1"/>
          </p:cNvSpPr>
          <p:nvPr>
            <p:ph idx="1"/>
          </p:nvPr>
        </p:nvSpPr>
        <p:spPr/>
        <p:txBody>
          <a:bodyPr/>
          <a:lstStyle/>
          <a:p>
            <a:r>
              <a:rPr lang="en-US" dirty="0" smtClean="0"/>
              <a:t>Consider the following</a:t>
            </a:r>
          </a:p>
          <a:p>
            <a:pPr lvl="1"/>
            <a:r>
              <a:rPr lang="en-US" dirty="0" smtClean="0"/>
              <a:t>Boat X</a:t>
            </a:r>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pic>
        <p:nvPicPr>
          <p:cNvPr id="7" name="Picture 5"/>
          <p:cNvPicPr>
            <a:picLocks noChangeAspect="1" noChangeArrowheads="1"/>
          </p:cNvPicPr>
          <p:nvPr/>
        </p:nvPicPr>
        <p:blipFill>
          <a:blip r:embed="rId3" cstate="print"/>
          <a:srcRect/>
          <a:stretch>
            <a:fillRect/>
          </a:stretch>
        </p:blipFill>
        <p:spPr bwMode="auto">
          <a:xfrm>
            <a:off x="609600" y="2590800"/>
            <a:ext cx="4191001" cy="717526"/>
          </a:xfrm>
          <a:prstGeom prst="rect">
            <a:avLst/>
          </a:prstGeom>
          <a:noFill/>
          <a:ln w="9525">
            <a:noFill/>
            <a:miter lim="800000"/>
            <a:headEnd/>
            <a:tailEnd/>
          </a:ln>
        </p:spPr>
      </p:pic>
      <p:grpSp>
        <p:nvGrpSpPr>
          <p:cNvPr id="11" name="Group 10"/>
          <p:cNvGrpSpPr/>
          <p:nvPr/>
        </p:nvGrpSpPr>
        <p:grpSpPr>
          <a:xfrm>
            <a:off x="5486400" y="1676400"/>
            <a:ext cx="3003281" cy="4260034"/>
            <a:chOff x="5486400" y="1447800"/>
            <a:chExt cx="3003281" cy="4260034"/>
          </a:xfrm>
        </p:grpSpPr>
        <p:pic>
          <p:nvPicPr>
            <p:cNvPr id="4098" name="Picture 2"/>
            <p:cNvPicPr>
              <a:picLocks noChangeAspect="1" noChangeArrowheads="1"/>
            </p:cNvPicPr>
            <p:nvPr/>
          </p:nvPicPr>
          <p:blipFill>
            <a:blip r:embed="rId4" cstate="print"/>
            <a:srcRect/>
            <a:stretch>
              <a:fillRect/>
            </a:stretch>
          </p:blipFill>
          <p:spPr bwMode="auto">
            <a:xfrm>
              <a:off x="5486400" y="1447800"/>
              <a:ext cx="3003281" cy="3929063"/>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5943600" y="5334000"/>
              <a:ext cx="2362200" cy="373834"/>
            </a:xfrm>
            <a:prstGeom prst="rect">
              <a:avLst/>
            </a:prstGeom>
            <a:noFill/>
            <a:ln w="9525">
              <a:noFill/>
              <a:miter lim="800000"/>
              <a:headEnd/>
              <a:tailEnd/>
            </a:ln>
          </p:spPr>
        </p:pic>
      </p:grpSp>
      <p:pic>
        <p:nvPicPr>
          <p:cNvPr id="4100" name="Picture 4"/>
          <p:cNvPicPr>
            <a:picLocks noChangeAspect="1" noChangeArrowheads="1"/>
          </p:cNvPicPr>
          <p:nvPr/>
        </p:nvPicPr>
        <p:blipFill>
          <a:blip r:embed="rId6" cstate="print"/>
          <a:srcRect l="5882" r="5882" b="22750"/>
          <a:stretch>
            <a:fillRect/>
          </a:stretch>
        </p:blipFill>
        <p:spPr bwMode="auto">
          <a:xfrm>
            <a:off x="1371600" y="4800600"/>
            <a:ext cx="3429000" cy="1143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Consider the following</a:t>
            </a:r>
          </a:p>
          <a:p>
            <a:pPr lvl="1"/>
            <a:r>
              <a:rPr lang="en-US" dirty="0" smtClean="0"/>
              <a:t>Boat X</a:t>
            </a:r>
          </a:p>
        </p:txBody>
      </p:sp>
      <p:sp>
        <p:nvSpPr>
          <p:cNvPr id="3" name="Title 2"/>
          <p:cNvSpPr>
            <a:spLocks noGrp="1"/>
          </p:cNvSpPr>
          <p:nvPr>
            <p:ph type="title"/>
          </p:nvPr>
        </p:nvSpPr>
        <p:spPr/>
        <p:txBody>
          <a:bodyPr>
            <a:normAutofit fontScale="90000"/>
          </a:bodyPr>
          <a:lstStyle/>
          <a:p>
            <a:r>
              <a:rPr lang="en-US" dirty="0" smtClean="0"/>
              <a:t>Thought Experiments and Scenario</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304800" y="2362200"/>
            <a:ext cx="4352925" cy="1038225"/>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304800" y="3429000"/>
            <a:ext cx="5038725" cy="31242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5562600" y="2286000"/>
            <a:ext cx="3352800" cy="113347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2027</TotalTime>
  <Words>696</Words>
  <Application>Microsoft Office PowerPoint</Application>
  <PresentationFormat>On-screen Show (4:3)</PresentationFormat>
  <Paragraphs>82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Verdana</vt:lpstr>
      <vt:lpstr>Wingdings 2</vt:lpstr>
      <vt:lpstr>Wingdings 3</vt:lpstr>
      <vt:lpstr>Concourse</vt:lpstr>
      <vt:lpstr>Special Theory of Relativity</vt:lpstr>
      <vt:lpstr>Special Theory of Relativity</vt:lpstr>
      <vt:lpstr>Special Theory of Relativity</vt:lpstr>
      <vt:lpstr>Special Theory of Relativity</vt:lpstr>
      <vt:lpstr>Thought Experiments and Scenario</vt:lpstr>
      <vt:lpstr>Thought Experiments and Scenario</vt:lpstr>
      <vt:lpstr>Thought Experiments and Scenario</vt:lpstr>
      <vt:lpstr>Thought Experiments and Scenario</vt:lpstr>
      <vt:lpstr>Thought Experiments and Scenario</vt:lpstr>
      <vt:lpstr>Thought Experiments and Scenario</vt:lpstr>
      <vt:lpstr>Thought Experiments and Scenario</vt:lpstr>
      <vt:lpstr>Thought Experiment: Simultaneity</vt:lpstr>
      <vt:lpstr>Thought Experiment: Simultaneity</vt:lpstr>
      <vt:lpstr>Thought Experiment: Simultaneity</vt:lpstr>
      <vt:lpstr>Thought Experiment 2: Time Dilation</vt:lpstr>
      <vt:lpstr>Thought Experiment 2: Time Dilation</vt:lpstr>
      <vt:lpstr>Thought Experiment 2: Time Dilation</vt:lpstr>
      <vt:lpstr>Thought Experiment 2: Time Dilation</vt:lpstr>
      <vt:lpstr>Thought Experiment 2: Time Dilation</vt:lpstr>
      <vt:lpstr>Thought Experiment 2: Time Dilation</vt:lpstr>
      <vt:lpstr>Example Problem</vt:lpstr>
      <vt:lpstr>Thought Experiment: Length Contraction</vt:lpstr>
      <vt:lpstr>Thought Experiment: Length Contraction</vt:lpstr>
      <vt:lpstr>Thought Experiment: Length Contraction</vt:lpstr>
      <vt:lpstr>Thought Experiment: Length Contraction</vt:lpstr>
      <vt:lpstr>Thought Experiment: Length Contraction</vt:lpstr>
      <vt:lpstr>Thought Experiment: Length Contraction</vt:lpstr>
      <vt:lpstr>Gamma Saves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Dynamics</dc:title>
  <dc:creator>DAMN</dc:creator>
  <cp:lastModifiedBy>Ryan-Laptop</cp:lastModifiedBy>
  <cp:revision>242</cp:revision>
  <dcterms:created xsi:type="dcterms:W3CDTF">2006-08-16T00:00:00Z</dcterms:created>
  <dcterms:modified xsi:type="dcterms:W3CDTF">2014-05-07T22:00:06Z</dcterms:modified>
</cp:coreProperties>
</file>