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pc="-29" sz="294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pc="-42" sz="4224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tate of DevOps 202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of DevOps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одержа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Cодержание</a:t>
            </a:r>
          </a:p>
        </p:txBody>
      </p:sp>
      <p:sp>
        <p:nvSpPr>
          <p:cNvPr id="175" name="Trunk-based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Trunk-based development </a:t>
            </a:r>
          </a:p>
          <a:p>
            <a:pPr/>
            <a:r>
              <a:t>Continuous Delivery</a:t>
            </a:r>
          </a:p>
          <a:p>
            <a:pPr/>
            <a:r>
              <a:t>SLSA Framework</a:t>
            </a:r>
          </a:p>
          <a:p>
            <a:pPr/>
            <a:r>
              <a:t>Documentation</a:t>
            </a:r>
          </a:p>
        </p:txBody>
      </p:sp>
      <p:sp>
        <p:nvSpPr>
          <p:cNvPr id="17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runk-base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Trunk-based development</a:t>
            </a:r>
          </a:p>
        </p:txBody>
      </p:sp>
      <p:sp>
        <p:nvSpPr>
          <p:cNvPr id="179" name="Trunk-based development — это практика непрерывного объединения кода в «trunk» и избегания долгоживущих функциональных ветвей. Эта практика считается дополнением к CI и, как было доказано на протяжении многих лет, ускоряет скорость доставки программного 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Trunk-based development — это практика непрерывного объединения кода в «trunk» и избегания долгоживущих функциональных ветвей. Эта практика считается дополнением к CI и, как было доказано на протяжении многих лет, ускоряет скорость доставки программного обеспечения.</a:t>
            </a:r>
          </a:p>
        </p:txBody>
      </p:sp>
      <p:sp>
        <p:nvSpPr>
          <p:cNvPr id="18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Прямоугольник"/>
          <p:cNvSpPr/>
          <p:nvPr/>
        </p:nvSpPr>
        <p:spPr>
          <a:xfrm>
            <a:off x="13120988" y="9137780"/>
            <a:ext cx="9938155" cy="3804706"/>
          </a:xfrm>
          <a:prstGeom prst="rect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83" name="Влияние коммерческого опыта на успех практики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Влияние коммерческого опыта на успех практики</a:t>
            </a:r>
          </a:p>
        </p:txBody>
      </p:sp>
      <p:sp>
        <p:nvSpPr>
          <p:cNvPr id="184" name="Trunk-based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Trunk-based development</a:t>
            </a:r>
          </a:p>
        </p:txBody>
      </p:sp>
      <p:pic>
        <p:nvPicPr>
          <p:cNvPr id="185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859" y="3752183"/>
            <a:ext cx="8356148" cy="25809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вставленный-фильм.png" descr="вставленный-филь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2036" y="7583417"/>
            <a:ext cx="8356148" cy="273129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&lt; 16 лет коммерческого опыта"/>
          <p:cNvSpPr txBox="1"/>
          <p:nvPr/>
        </p:nvSpPr>
        <p:spPr>
          <a:xfrm>
            <a:off x="1726420" y="6390894"/>
            <a:ext cx="7267026" cy="934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 16 лет коммерческого опыта</a:t>
            </a:r>
          </a:p>
        </p:txBody>
      </p:sp>
      <p:sp>
        <p:nvSpPr>
          <p:cNvPr id="188" name="16+ лет коммерческого опыта"/>
          <p:cNvSpPr txBox="1"/>
          <p:nvPr/>
        </p:nvSpPr>
        <p:spPr>
          <a:xfrm>
            <a:off x="1726420" y="10573027"/>
            <a:ext cx="7144649" cy="934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16+ лет коммерческого опыта</a:t>
            </a:r>
          </a:p>
        </p:txBody>
      </p:sp>
      <p:sp>
        <p:nvSpPr>
          <p:cNvPr id="189" name="Это из-за дополнительных практик, необходимых для успешного внедрения Trunk-based dev.  Однако данный подход показывает оказывает положительное влияние на общую эффективность.…"/>
          <p:cNvSpPr txBox="1"/>
          <p:nvPr/>
        </p:nvSpPr>
        <p:spPr>
          <a:xfrm>
            <a:off x="13277872" y="3137504"/>
            <a:ext cx="9526542" cy="984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Это из-за дополнительных практик, необходимых для успешного внедрения Trunk-based dev.  Однако данный подход показывает оказывает положительное влияние на общую эффективность.</a:t>
            </a:r>
          </a:p>
          <a:p>
            <a:pPr algn="just"/>
          </a:p>
          <a:p>
            <a:pPr algn="just"/>
            <a:r>
              <a:t>Я бы использовал данных подход на практике, посколько от числа задач/участников команд растет число веток, что создает сложности в организации работы.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рямоугольник"/>
          <p:cNvSpPr/>
          <p:nvPr/>
        </p:nvSpPr>
        <p:spPr>
          <a:xfrm>
            <a:off x="15053261" y="8537043"/>
            <a:ext cx="7793496" cy="3087442"/>
          </a:xfrm>
          <a:prstGeom prst="rect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2" name="Continuous Deli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Continuous Delivery</a:t>
            </a:r>
          </a:p>
        </p:txBody>
      </p:sp>
      <p:sp>
        <p:nvSpPr>
          <p:cNvPr id="193" name="Команды которые сочетают version control и CI в 2.5 раза чаще достигают высокой производительности доставки программного обеспечения, чем команды, которые сосредоточены только на чем-то одном."/>
          <p:cNvSpPr txBox="1"/>
          <p:nvPr>
            <p:ph type="body" idx="1"/>
          </p:nvPr>
        </p:nvSpPr>
        <p:spPr>
          <a:xfrm>
            <a:off x="1219199" y="4013200"/>
            <a:ext cx="21945601" cy="6737037"/>
          </a:xfrm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Команды которые сочетают version control и CI в 2.5 раза чаще достигают высокой производительности доставки программного обеспечения, чем команды, которые сосредоточены только на чем-то одном.</a:t>
            </a:r>
          </a:p>
        </p:txBody>
      </p:sp>
      <p:sp>
        <p:nvSpPr>
          <p:cNvPr id="194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На практике я бы в своих подходах применял больше CI подходов для того чтобы избавиться от типовых ошибок"/>
          <p:cNvSpPr txBox="1"/>
          <p:nvPr/>
        </p:nvSpPr>
        <p:spPr>
          <a:xfrm>
            <a:off x="15086255" y="8481249"/>
            <a:ext cx="7562057" cy="3199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На практике я бы в своих подходах применял больше CI подходов для того чтобы избавиться от типовых ошибок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Прямоугольник"/>
          <p:cNvSpPr/>
          <p:nvPr/>
        </p:nvSpPr>
        <p:spPr>
          <a:xfrm>
            <a:off x="1072268" y="9984901"/>
            <a:ext cx="9019191" cy="2656193"/>
          </a:xfrm>
          <a:prstGeom prst="rect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98" name="SLSA fra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SLSA framework</a:t>
            </a:r>
            <a:endParaRPr spc="-12" sz="1200">
              <a:latin typeface="Canela Regular"/>
              <a:ea typeface="Canela Regular"/>
              <a:cs typeface="Canela Regular"/>
              <a:sym typeface="Canela Regular"/>
            </a:endParaRPr>
          </a:p>
        </p:txBody>
      </p:sp>
      <p:sp>
        <p:nvSpPr>
          <p:cNvPr id="199" name="SLSA framework - это чеклист требований, которые должны быть учтены в безопасной цепочке поставок (Supply Chain)."/>
          <p:cNvSpPr txBox="1"/>
          <p:nvPr>
            <p:ph type="body" sz="quarter" idx="1"/>
          </p:nvPr>
        </p:nvSpPr>
        <p:spPr>
          <a:xfrm>
            <a:off x="1219199" y="4006669"/>
            <a:ext cx="9717353" cy="6721217"/>
          </a:xfrm>
          <a:prstGeom prst="rect">
            <a:avLst/>
          </a:prstGeom>
        </p:spPr>
        <p:txBody>
          <a:bodyPr/>
          <a:lstStyle/>
          <a:p>
            <a:pPr algn="just" defTabSz="544830">
              <a:spcBef>
                <a:spcPts val="1500"/>
              </a:spcBef>
              <a:defRPr spc="-89" sz="4488"/>
            </a:pPr>
            <a:r>
              <a:t>SLSA framework - это чеклист требований, которые должны быть учтены в безопасной цепочке поставок (Supply Chain).</a:t>
            </a:r>
          </a:p>
          <a:p>
            <a:pPr algn="just" defTabSz="544830">
              <a:spcBef>
                <a:spcPts val="1500"/>
              </a:spcBef>
              <a:defRPr spc="-89" sz="4488"/>
            </a:pPr>
          </a:p>
          <a:p>
            <a:pPr algn="just" defTabSz="544830">
              <a:spcBef>
                <a:spcPts val="1500"/>
              </a:spcBef>
              <a:defRPr spc="-89" sz="4488"/>
            </a:pPr>
          </a:p>
        </p:txBody>
      </p:sp>
      <p:sp>
        <p:nvSpPr>
          <p:cNvPr id="200" name="Подзаголовок повестки дня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80347" y="3536024"/>
            <a:ext cx="11648720" cy="9849759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Интересно внедрить в практику команд написание безопасного кода в процессе разработки ПО"/>
          <p:cNvSpPr txBox="1"/>
          <p:nvPr/>
        </p:nvSpPr>
        <p:spPr>
          <a:xfrm>
            <a:off x="1305718" y="10090952"/>
            <a:ext cx="8742289" cy="2444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Интересно внедрить в практику команд написание безопасного кода в процессе разработки ПО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"/>
          <p:cNvSpPr/>
          <p:nvPr/>
        </p:nvSpPr>
        <p:spPr>
          <a:xfrm>
            <a:off x="1166941" y="8347468"/>
            <a:ext cx="10057225" cy="4352455"/>
          </a:xfrm>
          <a:prstGeom prst="rect">
            <a:avLst/>
          </a:pr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205" name="Doc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Documentation</a:t>
            </a:r>
          </a:p>
        </p:txBody>
      </p:sp>
      <p:sp>
        <p:nvSpPr>
          <p:cNvPr id="206" name="Документация становится все более автоматизированной практикой, особенно среди высокопроизводительных команд."/>
          <p:cNvSpPr txBox="1"/>
          <p:nvPr>
            <p:ph type="body" sz="half" idx="1"/>
          </p:nvPr>
        </p:nvSpPr>
        <p:spPr>
          <a:xfrm>
            <a:off x="1242896" y="4009348"/>
            <a:ext cx="11396425" cy="8483601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pPr/>
            <a:r>
              <a:t>Документация становится все более автоматизированной практикой, особенно среди высокопроизводительных команд.</a:t>
            </a:r>
          </a:p>
        </p:txBody>
      </p:sp>
      <p:sp>
        <p:nvSpPr>
          <p:cNvPr id="207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8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63094" y="4074330"/>
            <a:ext cx="9966488" cy="214418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Подход «хороший ход - документирует сам себя» не всегда работает и часто необходимая задача. Поэтому на практике будет плюсом применять данную концепцию"/>
          <p:cNvSpPr txBox="1"/>
          <p:nvPr/>
        </p:nvSpPr>
        <p:spPr>
          <a:xfrm>
            <a:off x="1238332" y="8388141"/>
            <a:ext cx="9697360" cy="3953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Подход «хороший ход - документирует сам себя» не всегда работает и часто необходимая задача. Поэтому на практике будет плюсом применять данную концепцию </a:t>
            </a:r>
          </a:p>
        </p:txBody>
      </p:sp>
      <p:sp>
        <p:nvSpPr>
          <p:cNvPr id="210" name="Источник: State of DevOps 2022"/>
          <p:cNvSpPr txBox="1"/>
          <p:nvPr/>
        </p:nvSpPr>
        <p:spPr>
          <a:xfrm>
            <a:off x="16329485" y="6172504"/>
            <a:ext cx="4112286" cy="51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Источник: State of DevOps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