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3" r:id="rId3"/>
    <p:sldId id="274" r:id="rId4"/>
    <p:sldId id="275" r:id="rId5"/>
    <p:sldId id="276" r:id="rId6"/>
    <p:sldId id="278" r:id="rId7"/>
    <p:sldId id="277" r:id="rId8"/>
    <p:sldId id="286" r:id="rId9"/>
    <p:sldId id="287" r:id="rId10"/>
    <p:sldId id="288" r:id="rId11"/>
    <p:sldId id="289" r:id="rId12"/>
    <p:sldId id="290" r:id="rId13"/>
    <p:sldId id="291" r:id="rId14"/>
    <p:sldId id="283" r:id="rId15"/>
    <p:sldId id="28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C0CA8-132D-4EEE-9ACC-2DA9E9FC6E31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8C81D-EF9E-4605-8056-787BEE2A41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8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8C81D-EF9E-4605-8056-787BEE2A41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/>
              <a:t>Б, В – ненастоящие кормушки</a:t>
            </a:r>
          </a:p>
          <a:p>
            <a:r>
              <a:rPr lang="ru-RU" sz="1600" dirty="0" err="1"/>
              <a:t>Доп</a:t>
            </a:r>
            <a:r>
              <a:rPr lang="ru-RU" sz="1600" dirty="0"/>
              <a:t> ограничения в Х Ц 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8C81D-EF9E-4605-8056-787BEE2A41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0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Необходимые для нас данные – номер, </a:t>
            </a:r>
            <a:r>
              <a:rPr lang="ru-RU" dirty="0" err="1"/>
              <a:t>алко</a:t>
            </a:r>
            <a:r>
              <a:rPr lang="ru-RU" dirty="0"/>
              <a:t>, путь, день, попытка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8C81D-EF9E-4605-8056-787BEE2A41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8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B11B-EEF3-7551-AC81-07D65A48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79-A8B1-01F1-9AC7-C521EC9DE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BD41-A534-C473-BBDE-5D65D77E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7235-C94E-9F55-2BC9-31204718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0125-8B70-8D13-F970-A4691C32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ABFE-530D-3C2B-7F53-2E33FFBD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96B69-A7E2-A868-2C5A-E925AAA8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03FB-C33C-E079-CF83-202DA5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F2A6-6849-FDD5-79D6-1E38961E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727B-DE76-B715-136D-F8882E6E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00B2C-735E-DB6B-256C-3E3333C5F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C5EB1-FE5E-9755-D37D-49510854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E448-8D68-804C-5680-25518415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C629-817D-51AC-33D0-E0BB06DB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E5C1-1299-299F-D23A-7B0B3F17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2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05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5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79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27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654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7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1DFB-9E24-3AC9-CFEC-F6604E93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7AFC-AA40-0E90-A5F0-9FCC24B2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E2E9-1AD0-BEE4-23EB-E662CD6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BF978-D316-52E9-CD7F-92EEAE2C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7726-2472-313B-E533-F3542A1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1021-B5EF-C9F1-44A6-1E3B9645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BE45-DA89-71AC-3B2C-139E5363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7383-F844-4823-A0DE-C4CD1539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C006-3899-7A27-FC97-5306EA69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230D-3A32-A903-5208-47B62286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2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EE8D-BE4D-EE16-3946-AA0D46A4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A706-D6D8-863D-4C7B-D4D66944A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7E2F-9294-D8D9-FEE7-6CCF4A28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B8285-5027-792C-2AE3-146C1F77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F5AD-4895-982C-46D7-BD97C7A7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7E66-2BDA-5F93-521C-BA93E7EB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F907-9101-8FAC-A529-1A50236E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77A29-4046-5367-6F71-26DD9D17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D3B1-B521-61B4-8480-91AF18FE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4E93-C516-6F35-CAFA-2F6475C11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3B193-7C44-3480-14DF-7139A2BE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94201-A5EE-A06E-68DA-F8D4409F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C6629-A066-191F-0505-AA2A9EE0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6B106-0CF9-D407-4A2D-67F48FFD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84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EAC7-639A-10FA-5D18-1C48E70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4B88E-6290-A47B-4DB7-D002E6B4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F5391-1C88-3C09-BDD9-BA83526D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4635-737A-BC34-4484-8674EAFF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6FAA2-619A-2C4C-B803-EB216126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21079-9759-47A4-206E-DB0175A7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E257-36D3-D6E0-6740-CC176E60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2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BB75-FE34-C79F-ADF2-E8D16529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3F15-2A1C-B935-CA82-A13BCE77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2CE97-3B75-E841-0335-5DB654FD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4FBC-5998-41AF-367B-96649FC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BD009-2C47-5332-4DF7-1FD4C47B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F8F94-9DB9-3E18-C871-F54BA263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6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8351-9CF2-0A13-1A8B-FA1B88DA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24B09-416B-334D-7A29-A13605D9B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E601-5022-1D1E-0DFA-6E1AB1D2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0F4D2-338E-1235-DEC3-FF8D807F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AA4E5-3B6E-8A26-D138-A000069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25F5-0626-C6C5-184C-34B1EB0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779BB-E310-4B33-4130-8A9D01DC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AB55-5FA1-493C-8FEA-34F7D036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F49A-E62C-F3CA-0128-20FDC5238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38EC-AC35-4949-BA8B-9021A1F394C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99EA-5BBD-E4C9-EFD3-55408318C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97F1-8D7B-5153-F350-15987BBE9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A011-226C-42E9-9611-99633AF0D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124609"/>
            <a:ext cx="7634059" cy="197832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b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Моделирование обучения прохождения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лабиринта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крысами-алкоголиками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 крысами-трезвенниками</a:t>
            </a:r>
            <a:endParaRPr lang="ru-RU" sz="6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F2C68"/>
                </a:solidFill>
                <a:effectLst/>
                <a:uLnTx/>
                <a:uFillTx/>
                <a:ea typeface="+mn-ea"/>
                <a:cs typeface="+mn-cs"/>
              </a:rPr>
              <a:t>Факультет компьютерных наук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F2C68"/>
                </a:solidFill>
                <a:effectLst/>
                <a:uLnTx/>
                <a:uFillTx/>
                <a:ea typeface="+mn-ea"/>
                <a:cs typeface="+mn-cs"/>
              </a:rPr>
              <a:t>Департамент программной инженерии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ОП Программная инженерия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  <a:br>
              <a:rPr lang="ru-RU" dirty="0"/>
            </a:br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4193093"/>
            <a:ext cx="7625267" cy="13888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E2D69"/>
                </a:solidFill>
                <a:effectLst/>
                <a:uLnTx/>
                <a:uFillTx/>
                <a:ea typeface="+mn-ea"/>
                <a:cs typeface="+mn-cs"/>
              </a:rPr>
              <a:t>Выполнил: студент группы БПИ205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E2D69"/>
                </a:solidFill>
                <a:effectLst/>
                <a:uLnTx/>
                <a:uFillTx/>
                <a:ea typeface="+mn-ea"/>
                <a:cs typeface="+mn-cs"/>
              </a:rPr>
              <a:t>Лоозе Тимофей Валерьевич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0E2D69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E2D69"/>
                </a:solidFill>
                <a:effectLst/>
                <a:uLnTx/>
                <a:uFillTx/>
                <a:ea typeface="+mn-ea"/>
                <a:cs typeface="+mn-cs"/>
              </a:rPr>
              <a:t>Научный руководитель: Доцент департамента больших данных и информационного поиска факультета компьютерных наук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E2D69"/>
                </a:solidFill>
                <a:effectLst/>
                <a:uLnTx/>
                <a:uFillTx/>
                <a:ea typeface="+mn-ea"/>
                <a:cs typeface="+mn-cs"/>
              </a:rPr>
              <a:t>Чернышев Всеволод Леонидович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281880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Метрики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E7E0C44-13DB-2D7B-C0C0-D98A31C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6898" y="1943839"/>
            <a:ext cx="6710251" cy="1428012"/>
          </a:xfrm>
        </p:spPr>
        <p:txBody>
          <a:bodyPr>
            <a:normAutofit/>
          </a:bodyPr>
          <a:lstStyle/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Помимо стандартных операторов сжатия, кольца, инверсии и симметрии добавим оператор сжатия до значимых в наших опыте точек, пунктов с едой. Также важно использовать оператор использующий для сжатия предыдущий опыт, опирающийся на «Долгосрочную память»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96BA9-7F36-15CC-7445-BA2165A3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68" y="2224814"/>
            <a:ext cx="3744869" cy="362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64382-5CC0-4B1F-B27C-7B4F1508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89" y="3690676"/>
            <a:ext cx="5851886" cy="2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281880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Метрики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E7E0C44-13DB-2D7B-C0C0-D98A31C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6898" y="1943839"/>
            <a:ext cx="6710251" cy="1428012"/>
          </a:xfrm>
        </p:spPr>
        <p:txBody>
          <a:bodyPr>
            <a:normAutofit/>
          </a:bodyPr>
          <a:lstStyle/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После добавления долгосрочных метрик необходимо выделить функции для определения качества нашего предсказания. Мы будем использовать </a:t>
            </a:r>
            <a:r>
              <a:rPr lang="en-US" sz="1600" dirty="0"/>
              <a:t>F1-score, Accuracy, ROC AUC.</a:t>
            </a:r>
            <a:endParaRPr lang="ru-R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779E3-C4A9-BE65-8B48-3D515B84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48" y="2330329"/>
            <a:ext cx="3796032" cy="655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64291C-54EA-777C-2BD2-E40CAB90F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5" y="3690878"/>
            <a:ext cx="3172268" cy="8478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D0F6E3-1C91-E778-17A2-6B62EB7A7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201" y="3238749"/>
            <a:ext cx="3768379" cy="30705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A862C9-DB9A-1739-7180-002C6A6BD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112" y="3759201"/>
            <a:ext cx="2257740" cy="16004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99609-CFBB-8A43-8D16-4313E717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91" y="4746211"/>
            <a:ext cx="355332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4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281880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Метрики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E7E0C44-13DB-2D7B-C0C0-D98A31C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6898" y="1943838"/>
            <a:ext cx="6710251" cy="1878861"/>
          </a:xfrm>
        </p:spPr>
        <p:txBody>
          <a:bodyPr>
            <a:normAutofit lnSpcReduction="10000"/>
          </a:bodyPr>
          <a:lstStyle/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Для оценки наших метрик и предсказания мы используем модель градиентного </a:t>
            </a:r>
            <a:r>
              <a:rPr lang="ru-RU" sz="1600" dirty="0" err="1"/>
              <a:t>бустинга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ходе обучения мы отбрасываем номер крысы, так как он вызывает переобучение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Признаки нормируются, так как тестировались на других моделях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9C0ED-DEAB-18E6-FCAD-7A274F22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91" y="2224815"/>
            <a:ext cx="4435251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281880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E7E0C44-13DB-2D7B-C0C0-D98A31C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6898" y="1943838"/>
            <a:ext cx="6710251" cy="1878861"/>
          </a:xfrm>
        </p:spPr>
        <p:txBody>
          <a:bodyPr>
            <a:normAutofit/>
          </a:bodyPr>
          <a:lstStyle/>
          <a:p>
            <a:endParaRPr lang="ru-RU" sz="1600" dirty="0"/>
          </a:p>
          <a:p>
            <a:endParaRPr lang="ru-R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5EA03-D6E1-F411-9658-F19A776C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05" y="2176266"/>
            <a:ext cx="3143689" cy="2810267"/>
          </a:xfrm>
          <a:prstGeom prst="rect">
            <a:avLst/>
          </a:prstGeom>
        </p:spPr>
      </p:pic>
      <p:sp>
        <p:nvSpPr>
          <p:cNvPr id="10" name="Текст 5">
            <a:extLst>
              <a:ext uri="{FF2B5EF4-FFF2-40B4-BE49-F238E27FC236}">
                <a16:creationId xmlns:a16="http://schemas.microsoft.com/office/drawing/2014/main" id="{FF61F278-CEDA-8764-7BF8-EB2F5EF5825F}"/>
              </a:ext>
            </a:extLst>
          </p:cNvPr>
          <p:cNvSpPr txBox="1">
            <a:spLocks/>
          </p:cNvSpPr>
          <p:nvPr/>
        </p:nvSpPr>
        <p:spPr>
          <a:xfrm>
            <a:off x="909748" y="2084327"/>
            <a:ext cx="6710251" cy="1878861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  <a:p>
            <a:r>
              <a:rPr lang="ru-RU" sz="1600" dirty="0"/>
              <a:t>Проведя тест на случайно выборке крыс, было выяснено, что модель, из-за переобучения, в силу большей значимости  некоторых метрик, однозначно определяет что  крыса – алкоголик. Но если она считает его трезвенником, то может ошибаться. В перспективе предстоит выяснить возможно ли различие в изменяемых от алкоголя операторах.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CE258-8333-B579-1E02-9E887E96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37" y="5405383"/>
            <a:ext cx="359142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0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357115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73993" cy="827577"/>
          </a:xfrm>
        </p:spPr>
        <p:txBody>
          <a:bodyPr>
            <a:noAutofit/>
          </a:bodyPr>
          <a:lstStyle/>
          <a:p>
            <a:r>
              <a:rPr lang="ru-RU" sz="2800" dirty="0"/>
              <a:t>Направления дальнейшей 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751771"/>
            <a:ext cx="5510101" cy="295454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Улучшение существующих метрик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Исследование и добавление новых метрик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Исследование взаимосвязи паттернов поведения и биологический особенностей в сотрудничестве с кафедрой высшей нервной деятельности МГУ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Кооперация с коллегами занимающимися машинным обучением, в целях написания статьи.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B376B-AF2A-A973-A1CA-EAB2AC5AB755}"/>
              </a:ext>
            </a:extLst>
          </p:cNvPr>
          <p:cNvSpPr txBox="1"/>
          <p:nvPr/>
        </p:nvSpPr>
        <p:spPr>
          <a:xfrm>
            <a:off x="3180779" y="3044279"/>
            <a:ext cx="5830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HSE Sans" panose="02000000000000000000" pitchFamily="2" charset="0"/>
              </a:rPr>
              <a:t> </a:t>
            </a:r>
            <a:r>
              <a:rPr lang="ru-RU" sz="4400" dirty="0">
                <a:latin typeface="HSE Sans" panose="02000000000000000000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3997664"/>
          </a:xfrm>
        </p:spPr>
        <p:txBody>
          <a:bodyPr>
            <a:normAutofit/>
          </a:bodyPr>
          <a:lstStyle/>
          <a:p>
            <a:r>
              <a:rPr lang="ru-RU" sz="1600" dirty="0"/>
              <a:t>Пример исследуемого лабиринта: лабиринт Никольской</a:t>
            </a:r>
          </a:p>
          <a:p>
            <a:r>
              <a:rPr lang="ru-RU" sz="1600" dirty="0"/>
              <a:t>Реальный лабиринт по которому бегают различные крысы в подвале биологического факультета МГУ.</a:t>
            </a:r>
          </a:p>
          <a:p>
            <a:r>
              <a:rPr lang="ru-RU" sz="1600" dirty="0"/>
              <a:t>Лабиринт имеет:</a:t>
            </a:r>
          </a:p>
          <a:p>
            <a:pPr marL="342900" indent="-342900">
              <a:buAutoNum type="arabicParenR"/>
            </a:pPr>
            <a:r>
              <a:rPr lang="ru-RU" sz="1600" dirty="0"/>
              <a:t>Стартовую вершину</a:t>
            </a:r>
            <a:r>
              <a:rPr lang="en-US" sz="1600" dirty="0"/>
              <a:t> </a:t>
            </a:r>
            <a:r>
              <a:rPr lang="ru-RU" sz="1600" dirty="0"/>
              <a:t>(вершина 1)</a:t>
            </a:r>
          </a:p>
          <a:p>
            <a:pPr marL="342900" indent="-342900">
              <a:buAutoNum type="arabicParenR"/>
            </a:pPr>
            <a:r>
              <a:rPr lang="ru-RU" sz="1600" dirty="0"/>
              <a:t>Входы в лабиринты (вершина</a:t>
            </a:r>
            <a:r>
              <a:rPr lang="en-US" sz="1600" dirty="0"/>
              <a:t> </a:t>
            </a:r>
            <a:r>
              <a:rPr lang="ru-RU" sz="1600" dirty="0"/>
              <a:t>Ы)</a:t>
            </a:r>
          </a:p>
          <a:p>
            <a:pPr marL="342900" indent="-342900">
              <a:buAutoNum type="arabicParenR"/>
            </a:pPr>
            <a:r>
              <a:rPr lang="ru-RU" sz="1600" dirty="0"/>
              <a:t>Выходы из лабиринта (вершины Р, Т)</a:t>
            </a:r>
          </a:p>
          <a:p>
            <a:pPr marL="342900" indent="-342900">
              <a:buAutoNum type="arabicParenR"/>
            </a:pPr>
            <a:r>
              <a:rPr lang="ru-RU" sz="1600" dirty="0"/>
              <a:t>Кормушки (вершины А, Г)</a:t>
            </a:r>
          </a:p>
          <a:p>
            <a:r>
              <a:rPr lang="ru-RU" sz="1600" dirty="0"/>
              <a:t>Пути представляют собой последовательности букв: </a:t>
            </a:r>
          </a:p>
          <a:p>
            <a:pPr algn="ctr"/>
            <a:r>
              <a:rPr lang="en-US" sz="1600" dirty="0"/>
              <a:t>“</a:t>
            </a:r>
            <a:r>
              <a:rPr lang="ru-RU" sz="1600" dirty="0"/>
              <a:t>1ЫОИЛЕШСДАХЦГЗУЩТ1</a:t>
            </a:r>
            <a:r>
              <a:rPr lang="en-US" sz="1600" dirty="0"/>
              <a:t>”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2023" y="554068"/>
            <a:ext cx="1901825" cy="544199"/>
          </a:xfrm>
        </p:spPr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30225" y="548719"/>
            <a:ext cx="2241369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E0C70-74B5-907D-0300-57FC426CD7A3}"/>
              </a:ext>
            </a:extLst>
          </p:cNvPr>
          <p:cNvSpPr txBox="1"/>
          <p:nvPr/>
        </p:nvSpPr>
        <p:spPr>
          <a:xfrm>
            <a:off x="7742969" y="5772897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 dirty="0">
                <a:latin typeface="HSE Sans" panose="02000000000000000000" pitchFamily="2" charset="0"/>
              </a:rPr>
              <a:t>Лабиринт Никольской</a:t>
            </a:r>
          </a:p>
        </p:txBody>
      </p:sp>
      <p:pic>
        <p:nvPicPr>
          <p:cNvPr id="22" name="Picture 2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717774E-2255-E255-C5FD-70E3A52BD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91" y="1492240"/>
            <a:ext cx="4712371" cy="40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235581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Дискретные преобразования путей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25393E-3690-A057-1E05-B248B9AC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41" y="2617726"/>
            <a:ext cx="2450991" cy="22347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A55F4F-BD8F-7C77-4807-B96562F4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99" y="2586322"/>
            <a:ext cx="2506164" cy="21907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A800B6-F5FA-B67B-9510-B45AA446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7726"/>
            <a:ext cx="2441331" cy="21479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0CCD4D7-CCBE-CA75-6F63-754B3E91E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56" y="2607729"/>
            <a:ext cx="2442217" cy="21479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EF4A2-257B-E779-5241-D2AD14DA6B70}"/>
              </a:ext>
            </a:extLst>
          </p:cNvPr>
          <p:cNvSpPr txBox="1"/>
          <p:nvPr/>
        </p:nvSpPr>
        <p:spPr>
          <a:xfrm>
            <a:off x="815319" y="477706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HSE Sans" panose="02000000000000000000" pitchFamily="2" charset="0"/>
              </a:rPr>
              <a:t>Оператор инверсии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B1E736-97EA-A6EF-129A-AF36B0BB0764}"/>
              </a:ext>
            </a:extLst>
          </p:cNvPr>
          <p:cNvSpPr txBox="1"/>
          <p:nvPr/>
        </p:nvSpPr>
        <p:spPr>
          <a:xfrm>
            <a:off x="3712671" y="47770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Оператор сжатия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20CC6B0-FBC6-7B6B-5EFE-760D4FE06E8B}"/>
              </a:ext>
            </a:extLst>
          </p:cNvPr>
          <p:cNvSpPr/>
          <p:nvPr/>
        </p:nvSpPr>
        <p:spPr>
          <a:xfrm>
            <a:off x="6455917" y="4755657"/>
            <a:ext cx="172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Оператор кольца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FA8E41A-8FCD-A115-0D17-D632C52E4495}"/>
              </a:ext>
            </a:extLst>
          </p:cNvPr>
          <p:cNvSpPr/>
          <p:nvPr/>
        </p:nvSpPr>
        <p:spPr>
          <a:xfrm>
            <a:off x="9001368" y="4755656"/>
            <a:ext cx="2287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Оператор симметрии</a:t>
            </a: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252944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>
            <a:normAutofit/>
          </a:bodyPr>
          <a:lstStyle/>
          <a:p>
            <a:r>
              <a:rPr lang="ru-RU" sz="3200" dirty="0"/>
              <a:t>Актуальность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224815"/>
            <a:ext cx="5890764" cy="36338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Биологи связывают психофизиологические нарушения с неправильной работой операторов путей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При проверке гипотезы требуется анализировать пути реальных животных и проверять на работу оператора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Если закономерность подтвердилась, по прохождению лабиринта можно определить психофизиологические нарушения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Мое исследование позволяет определить на какие паттерны в поведении крыс сильнее всего влияет алкоголь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235581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Цель и задачи 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673994" cy="3929617"/>
          </a:xfrm>
        </p:spPr>
        <p:txBody>
          <a:bodyPr>
            <a:normAutofit/>
          </a:bodyPr>
          <a:lstStyle/>
          <a:p>
            <a:r>
              <a:rPr lang="ru-RU" sz="1400" b="1" dirty="0"/>
              <a:t>Цель работы:</a:t>
            </a:r>
          </a:p>
          <a:p>
            <a:r>
              <a:rPr lang="ru-RU" sz="1400" dirty="0"/>
              <a:t>Создать модель и найти признаки наилучшим образом классифицирующие крыс по признаку алкоголизма</a:t>
            </a:r>
          </a:p>
          <a:p>
            <a:r>
              <a:rPr lang="ru-RU" sz="1400" b="1" dirty="0"/>
              <a:t>Задачи:</a:t>
            </a:r>
            <a:r>
              <a:rPr lang="ru-RU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Разобраться в предметной области и выяснить в каких функциях есть потребность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Выбрать технологию для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Продумать метрики на основе проходимого крысой пути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Создать модель и улучшить ее показатели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Проконсультироваться по получившемуся результату с биологами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2" y="548720"/>
            <a:ext cx="2305029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93" y="1298934"/>
            <a:ext cx="11057955" cy="777025"/>
          </a:xfrm>
        </p:spPr>
        <p:txBody>
          <a:bodyPr>
            <a:normAutofit/>
          </a:bodyPr>
          <a:lstStyle/>
          <a:p>
            <a:r>
              <a:rPr lang="ru-RU" sz="3200" dirty="0"/>
              <a:t>Выбор формата данных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71062B-14CF-2D16-E905-0B20E71B6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881" r="316" b="27938"/>
          <a:stretch/>
        </p:blipFill>
        <p:spPr>
          <a:xfrm>
            <a:off x="293701" y="2282250"/>
            <a:ext cx="2297100" cy="2800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9019BC-6A38-CB56-EC5B-0284D3F79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922" y="2555875"/>
            <a:ext cx="3747779" cy="2253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AD2B93-65EA-B69C-62FA-F6C0D5B24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822" y="2480558"/>
            <a:ext cx="4844826" cy="2403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5DE8C5-D0BF-8C55-4D90-9FFE8F847D7E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2590801" y="3682423"/>
            <a:ext cx="26212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B6B8F1-E54F-5B64-8C87-5D1960A7D20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600701" y="3682423"/>
            <a:ext cx="2621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281880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D4FAD5-7434-98A9-B10A-B5DC2593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1" y="2335019"/>
            <a:ext cx="4268506" cy="286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514C15-4348-C767-F05C-434CE101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335" y="2827710"/>
            <a:ext cx="3497085" cy="18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16799-CF68-C1AB-6AB8-BD3838E5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658" y="1741990"/>
            <a:ext cx="2529783" cy="97378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D619976-215A-AE1B-8945-F70D6B1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66" y="3500937"/>
            <a:ext cx="2715775" cy="271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281880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Метрики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2B564-F94D-18E3-8209-8F46A235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4" y="3782681"/>
            <a:ext cx="5447976" cy="1961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353D58-FDA7-A2E5-B096-745DE254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2680"/>
            <a:ext cx="5385357" cy="1961973"/>
          </a:xfrm>
          <a:prstGeom prst="rect">
            <a:avLst/>
          </a:prstGeom>
        </p:spPr>
      </p:pic>
      <p:sp>
        <p:nvSpPr>
          <p:cNvPr id="14" name="Текст 5">
            <a:extLst>
              <a:ext uri="{FF2B5EF4-FFF2-40B4-BE49-F238E27FC236}">
                <a16:creationId xmlns:a16="http://schemas.microsoft.com/office/drawing/2014/main" id="{9E7E0C44-13DB-2D7B-C0C0-D98A31C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510102" cy="1589087"/>
          </a:xfrm>
        </p:spPr>
        <p:txBody>
          <a:bodyPr>
            <a:normAutofit/>
          </a:bodyPr>
          <a:lstStyle/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Основным показателем эффективности обучения является сокращение пути</a:t>
            </a:r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3B21A78F-4218-B481-BFC2-29A428EE4FCA}"/>
              </a:ext>
            </a:extLst>
          </p:cNvPr>
          <p:cNvSpPr txBox="1">
            <a:spLocks/>
          </p:cNvSpPr>
          <p:nvPr/>
        </p:nvSpPr>
        <p:spPr>
          <a:xfrm>
            <a:off x="6158126" y="2379663"/>
            <a:ext cx="5872052" cy="1589087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Эффективность прохождения лабиринта также зависит от того, сколько раз крыса питается в лабиринте (0-2)</a:t>
            </a:r>
          </a:p>
        </p:txBody>
      </p:sp>
    </p:spTree>
    <p:extLst>
      <p:ext uri="{BB962C8B-B14F-4D97-AF65-F5344CB8AC3E}">
        <p14:creationId xmlns:p14="http://schemas.microsoft.com/office/powerpoint/2010/main" val="222827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Департамент программной инженерии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281880" cy="408109"/>
          </a:xfrm>
        </p:spPr>
        <p:txBody>
          <a:bodyPr/>
          <a:lstStyle/>
          <a:p>
            <a:r>
              <a:rPr lang="ru-RU" dirty="0"/>
              <a:t>Моделирование обучения прохождения лабиринта крысами-алкоголиками и  крысами-трезвенниками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Метрики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E7E0C44-13DB-2D7B-C0C0-D98A31CEE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6899" y="1943838"/>
            <a:ext cx="3395552" cy="3265487"/>
          </a:xfrm>
        </p:spPr>
        <p:txBody>
          <a:bodyPr>
            <a:normAutofit/>
          </a:bodyPr>
          <a:lstStyle/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Для подсчета более сложных метрик необходимо умение обрабатывать и обнаруживать операторы в лабиринте, для этого представим его в виде графа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3DA1A-A01D-D99E-DE13-A2A25200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07" y="1334238"/>
            <a:ext cx="2500669" cy="4091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9EEE3D-CD28-6C79-4FA0-532EA942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341" y="3734972"/>
            <a:ext cx="3845320" cy="24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671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HSE Sans</vt:lpstr>
      <vt:lpstr>Times New Roman</vt:lpstr>
      <vt:lpstr>Office Theme</vt:lpstr>
      <vt:lpstr>Курсовая работа Моделирование обучения прохождения лабиринта крысами-алкоголиками и  крысами-трезвенниками</vt:lpstr>
      <vt:lpstr>Описание предметной области</vt:lpstr>
      <vt:lpstr>Дискретные преобразования путей</vt:lpstr>
      <vt:lpstr>Актуальность</vt:lpstr>
      <vt:lpstr>Цель и задачи работы</vt:lpstr>
      <vt:lpstr>Выбор формата данных</vt:lpstr>
      <vt:lpstr>Технологии</vt:lpstr>
      <vt:lpstr>Метрики</vt:lpstr>
      <vt:lpstr>Метрики</vt:lpstr>
      <vt:lpstr>Метрики</vt:lpstr>
      <vt:lpstr>Метрики</vt:lpstr>
      <vt:lpstr>Метрики</vt:lpstr>
      <vt:lpstr>Выводы</vt:lpstr>
      <vt:lpstr>Направления дальнейшей работы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Моделирование обучения прохождения лабиринта крысами-алкоголиками и  крысами-трезвенниками</dc:title>
  <dc:creator>Тимофей Лоозе</dc:creator>
  <cp:lastModifiedBy>Тимофей Лоозе</cp:lastModifiedBy>
  <cp:revision>4</cp:revision>
  <dcterms:created xsi:type="dcterms:W3CDTF">2022-05-15T18:30:14Z</dcterms:created>
  <dcterms:modified xsi:type="dcterms:W3CDTF">2022-05-19T07:01:57Z</dcterms:modified>
</cp:coreProperties>
</file>