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10" r:id="rId4"/>
    <p:sldId id="306" r:id="rId5"/>
    <p:sldId id="299" r:id="rId6"/>
    <p:sldId id="274" r:id="rId7"/>
    <p:sldId id="275" r:id="rId8"/>
    <p:sldId id="278" r:id="rId9"/>
    <p:sldId id="279" r:id="rId10"/>
    <p:sldId id="281" r:id="rId11"/>
    <p:sldId id="282" r:id="rId12"/>
    <p:sldId id="284" r:id="rId13"/>
    <p:sldId id="283" r:id="rId14"/>
    <p:sldId id="285" r:id="rId15"/>
    <p:sldId id="286" r:id="rId16"/>
    <p:sldId id="287" r:id="rId17"/>
    <p:sldId id="292" r:id="rId18"/>
    <p:sldId id="289" r:id="rId19"/>
    <p:sldId id="290" r:id="rId20"/>
    <p:sldId id="291" r:id="rId21"/>
    <p:sldId id="294" r:id="rId22"/>
    <p:sldId id="293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1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9B432-04EC-A641-8853-CD6A58CCB689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CDA0-3E69-DB45-8270-FB5939BB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4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9926-32E3-084C-ABEF-4B775B7B0E25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DB5BA-33FD-4E45-8992-A54A5A3C1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9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255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5FB-C6C9-3D45-8135-CDA296699EBF}" type="datetime1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1E4D-8345-A4A8-7120204FF058}" type="datetime1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CAB6-04FC-CA43-9815-66B190608DEA}" type="datetime1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741-D9F6-4541-A127-20E5AE0E7397}" type="datetime1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BA8-DCD2-644C-9E2D-A9E52343D17A}" type="datetime1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5BA-642F-BD46-9FF5-3BB559D0B2EC}" type="datetime1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7116-7419-7B46-97EA-2F1A5A2CADD4}" type="datetime1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51B5-D40C-4343-8413-292F873A5D2F}" type="datetime1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4238-9F80-C845-A2CE-CCFACA202EB0}" type="datetime1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E5A-CFDA-4D45-9541-54A9BCA90319}" type="datetime1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6C1-4D76-4743-ADA2-05630BEF8A8C}" type="datetime1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8447-782C-614A-ADA3-5F0CDB6E3401}" type="datetime1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  <a:solidFill>
            <a:srgbClr val="BF091F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9AB2034-5CFE-E945-9332-9E6FD32514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rick2x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2" y="6350000"/>
            <a:ext cx="1178094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im.menzes@gmail.com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enzies.us/pdf/15lace2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37" y="2562745"/>
            <a:ext cx="8066363" cy="1882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Laws of Trusted Data Sharing:</a:t>
            </a:r>
            <a:br>
              <a:rPr lang="en-US" dirty="0" smtClean="0"/>
            </a:br>
            <a:r>
              <a:rPr lang="en-US" dirty="0" smtClean="0"/>
              <a:t>(Building a Better Business </a:t>
            </a:r>
            <a:br>
              <a:rPr lang="en-US" dirty="0" smtClean="0"/>
            </a:br>
            <a:r>
              <a:rPr lang="en-US" dirty="0" smtClean="0"/>
              <a:t>Case for Data Sharing)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74684"/>
            <a:ext cx="6400800" cy="163470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Bojan</a:t>
            </a:r>
            <a:r>
              <a:rPr lang="en-US" dirty="0" smtClean="0"/>
              <a:t> </a:t>
            </a:r>
            <a:r>
              <a:rPr lang="en-US" dirty="0" err="1" smtClean="0"/>
              <a:t>Cukuc</a:t>
            </a:r>
            <a:r>
              <a:rPr lang="en-US" dirty="0" smtClean="0"/>
              <a:t> XXX Tim </a:t>
            </a:r>
            <a:r>
              <a:rPr lang="en-US" dirty="0" smtClean="0"/>
              <a:t>Menzies (prof, 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tim.menzies@gmail.com</a:t>
            </a:r>
            <a:endParaRPr lang="en-US" dirty="0" smtClean="0"/>
          </a:p>
          <a:p>
            <a:r>
              <a:rPr lang="en-US" dirty="0" smtClean="0"/>
              <a:t>Nov 9,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4" name="Picture 3" descr="red-header1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1" y="0"/>
            <a:ext cx="9147291" cy="18294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37422" y="6272574"/>
            <a:ext cx="2269955" cy="670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Sort by column “worth”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Sort by row “centrality”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193823"/>
            <a:ext cx="8216899" cy="3326921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9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Prune the dull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193823"/>
            <a:ext cx="8216899" cy="3326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193823"/>
            <a:ext cx="8216899" cy="3314221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Prune the dull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193823"/>
            <a:ext cx="8216899" cy="3326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193823"/>
            <a:ext cx="8216899" cy="3314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2198086"/>
            <a:ext cx="8278877" cy="3309957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“corners” </a:t>
            </a:r>
            <a:br>
              <a:rPr lang="en-US" dirty="0" smtClean="0"/>
            </a:br>
            <a:r>
              <a:rPr lang="en-US" dirty="0" smtClean="0"/>
              <a:t>49/900 = 5.4%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193823"/>
            <a:ext cx="8266176" cy="3326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193823"/>
            <a:ext cx="8216899" cy="3326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193823"/>
            <a:ext cx="8216899" cy="3314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2198086"/>
            <a:ext cx="8278877" cy="3309957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59300" y="1219200"/>
            <a:ext cx="1613624" cy="32766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pruning?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SE quality data no</a:t>
            </a:r>
          </a:p>
          <a:p>
            <a:pPr lvl="1"/>
            <a:r>
              <a:rPr lang="en-US" dirty="0" err="1" smtClean="0"/>
              <a:t>Vasil</a:t>
            </a:r>
            <a:r>
              <a:rPr lang="en-US" dirty="0" smtClean="0"/>
              <a:t> </a:t>
            </a:r>
            <a:r>
              <a:rPr lang="en-US" dirty="0" smtClean="0"/>
              <a:t>2013, WVU </a:t>
            </a:r>
            <a:r>
              <a:rPr lang="en-US" smtClean="0"/>
              <a:t>masters thesis:</a:t>
            </a:r>
            <a:endParaRPr lang="en-US" dirty="0" smtClean="0"/>
          </a:p>
          <a:p>
            <a:pPr lvl="2"/>
            <a:r>
              <a:rPr lang="en-US" dirty="0" smtClean="0"/>
              <a:t>Quality by extrapolating between the rows of the corners</a:t>
            </a:r>
          </a:p>
          <a:p>
            <a:pPr lvl="2"/>
            <a:r>
              <a:rPr lang="en-US" dirty="0" smtClean="0"/>
              <a:t>Just as good as using all the data</a:t>
            </a:r>
          </a:p>
          <a:p>
            <a:r>
              <a:rPr lang="en-US" dirty="0" smtClean="0"/>
              <a:t>The “corners” are the nub, the essence </a:t>
            </a:r>
          </a:p>
          <a:p>
            <a:pPr lvl="1"/>
            <a:r>
              <a:rPr lang="en-US" dirty="0" smtClean="0"/>
              <a:t>Without any superfluous detail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98" y="3683000"/>
            <a:ext cx="4077501" cy="261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3000"/>
            <a:ext cx="3657600" cy="2540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0" y="3326368"/>
            <a:ext cx="8960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All data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3800" y="3313668"/>
            <a:ext cx="167225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Just the corners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98" y="3683000"/>
            <a:ext cx="4077501" cy="261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3000"/>
            <a:ext cx="3657600" cy="2540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0" y="3326368"/>
            <a:ext cx="8960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All data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3800" y="3313668"/>
            <a:ext cx="167225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Just the corners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50799" y="4394200"/>
            <a:ext cx="863507" cy="812800"/>
          </a:xfrm>
          <a:prstGeom prst="ellipse">
            <a:avLst/>
          </a:prstGeom>
          <a:noFill/>
          <a:ln w="76200" cmpd="sng">
            <a:solidFill>
              <a:srgbClr val="BF09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3531" y="6236384"/>
            <a:ext cx="254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F091F"/>
                </a:solidFill>
              </a:rPr>
              <a:t>Mutate data to some</a:t>
            </a:r>
          </a:p>
          <a:p>
            <a:r>
              <a:rPr lang="en-US" b="1" dirty="0" smtClean="0">
                <a:solidFill>
                  <a:srgbClr val="BF091F"/>
                </a:solidFill>
              </a:rPr>
              <a:t> random nearby location</a:t>
            </a:r>
            <a:endParaRPr lang="en-US" b="1" dirty="0">
              <a:solidFill>
                <a:srgbClr val="BF091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943600" y="4914900"/>
            <a:ext cx="1507199" cy="1644650"/>
          </a:xfrm>
          <a:prstGeom prst="line">
            <a:avLst/>
          </a:prstGeom>
          <a:ln w="76200" cmpd="sng">
            <a:solidFill>
              <a:srgbClr val="BF091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52172"/>
            <a:ext cx="3465069" cy="35638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Discussions about sharing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Too much fear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 enough about benefits</a:t>
            </a:r>
            <a:br>
              <a:rPr lang="en-US" dirty="0" smtClean="0"/>
            </a:b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Can we learn more from sharing that hoarding ?</a:t>
            </a:r>
          </a:p>
          <a:p>
            <a:pPr marL="742950" lvl="2" indent="-342900"/>
            <a:r>
              <a:rPr lang="en-US" dirty="0" smtClean="0"/>
              <a:t>Yes (results from SE)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71813" y="2652172"/>
            <a:ext cx="4314987" cy="3563895"/>
          </a:xfrm>
        </p:spPr>
        <p:txBody>
          <a:bodyPr>
            <a:normAutofit fontScale="92500" lnSpcReduction="10000"/>
          </a:bodyPr>
          <a:lstStyle/>
          <a:p>
            <a:pPr marL="225425" indent="-225425"/>
            <a:r>
              <a:rPr lang="en-US" dirty="0" smtClean="0"/>
              <a:t>Three laws of trusted data sharing: </a:t>
            </a:r>
          </a:p>
          <a:p>
            <a:pPr marL="625475" lvl="2" indent="-225425"/>
            <a:r>
              <a:rPr lang="en-US" dirty="0" smtClean="0"/>
              <a:t>For SE quality prediction..</a:t>
            </a:r>
          </a:p>
          <a:p>
            <a:pPr marL="625475" lvl="2" indent="-225425"/>
            <a:r>
              <a:rPr lang="en-US" dirty="0" smtClean="0"/>
              <a:t>Better models from shared privatized data that from all raw data </a:t>
            </a:r>
            <a:br>
              <a:rPr lang="en-US" dirty="0" smtClean="0"/>
            </a:br>
            <a:endParaRPr lang="en-US" dirty="0" smtClean="0"/>
          </a:p>
          <a:p>
            <a:pPr marL="225425" indent="-225425"/>
            <a:r>
              <a:rPr lang="en-US" dirty="0" smtClean="0"/>
              <a:t>Q: does this work for other kinds of data?</a:t>
            </a:r>
          </a:p>
          <a:p>
            <a:pPr marL="225425" indent="-225425"/>
            <a:r>
              <a:rPr lang="en-US" dirty="0" smtClean="0"/>
              <a:t>A: don’t know… yet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15" y="76200"/>
            <a:ext cx="4340862" cy="21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597400" y="4737100"/>
            <a:ext cx="850900" cy="63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49700" y="4800600"/>
            <a:ext cx="533400" cy="241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4800600"/>
            <a:ext cx="1397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78200" y="4737100"/>
            <a:ext cx="5715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597400" y="4737100"/>
            <a:ext cx="850900" cy="63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49700" y="4800600"/>
            <a:ext cx="533400" cy="241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4800600"/>
            <a:ext cx="1397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78200" y="4737100"/>
            <a:ext cx="5715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505200" y="4711700"/>
            <a:ext cx="1651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89400" y="4787900"/>
            <a:ext cx="2032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445000" y="5029200"/>
            <a:ext cx="431800" cy="139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1900" y="455930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902200" y="4787900"/>
            <a:ext cx="27305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32250" y="4883150"/>
            <a:ext cx="260350" cy="1333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1850" y="5016500"/>
            <a:ext cx="69850" cy="1905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05200" y="4800600"/>
            <a:ext cx="171450" cy="825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562350" y="4787900"/>
            <a:ext cx="50800" cy="1460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46550" y="4883150"/>
            <a:ext cx="88900" cy="1333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97400" y="5080000"/>
            <a:ext cx="158750" cy="444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1900" y="4679950"/>
            <a:ext cx="0" cy="2032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 of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 Law: don’t share everything; just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 Law: </a:t>
            </a:r>
            <a:r>
              <a:rPr lang="en-US" dirty="0" err="1" smtClean="0"/>
              <a:t>anonymize</a:t>
            </a:r>
            <a:r>
              <a:rPr lang="en-US" dirty="0" smtClean="0"/>
              <a:t> the data in the “corners”.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Third Law: never mutate across “decision boundary”.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9" y="3345331"/>
            <a:ext cx="5004601" cy="32110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146550" y="4883150"/>
            <a:ext cx="88900" cy="1333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504966" y="4034449"/>
            <a:ext cx="1171684" cy="104555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76650" y="4787900"/>
            <a:ext cx="558800" cy="527681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40392" y="5102477"/>
            <a:ext cx="384286" cy="359199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53139" y="4281686"/>
            <a:ext cx="993224" cy="854505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46550" y="4450254"/>
            <a:ext cx="778128" cy="685937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etter models from shared privatized data that from all raw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877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Simulated 20 data owners sharing privatized data</a:t>
            </a:r>
          </a:p>
          <a:p>
            <a:pPr lvl="1"/>
            <a:r>
              <a:rPr lang="en-US" sz="1800" dirty="0" smtClean="0"/>
              <a:t>“pass the parcel” 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dirty="0" smtClean="0"/>
              <a:t>Data owners incrementally added their data to a parcel of shared data</a:t>
            </a:r>
          </a:p>
          <a:p>
            <a:pPr lvl="1"/>
            <a:r>
              <a:rPr lang="en-US" sz="1800" dirty="0" smtClean="0"/>
              <a:t>but only  data that was somehow outstandingly different to data already in the parcel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768770"/>
            <a:ext cx="4286481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was privatized </a:t>
            </a:r>
          </a:p>
          <a:p>
            <a:pPr lvl="1"/>
            <a:r>
              <a:rPr lang="en-US" sz="1800" dirty="0" smtClean="0"/>
              <a:t>using corners</a:t>
            </a:r>
          </a:p>
          <a:p>
            <a:pPr lvl="1"/>
            <a:r>
              <a:rPr lang="en-US" sz="1800" dirty="0" smtClean="0"/>
              <a:t>before leaving each data owner)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dirty="0" smtClean="0"/>
              <a:t>Shared parcel : </a:t>
            </a:r>
          </a:p>
          <a:p>
            <a:pPr lvl="1"/>
            <a:r>
              <a:rPr lang="en-US" sz="1800" dirty="0" smtClean="0"/>
              <a:t>just 5% of all data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dirty="0" smtClean="0"/>
              <a:t>Software quality predictors built from this 5%, </a:t>
            </a:r>
          </a:p>
          <a:p>
            <a:pPr lvl="1"/>
            <a:r>
              <a:rPr lang="en-US" sz="1800" dirty="0" smtClean="0"/>
              <a:t>predictors performed better than predictors built from all that data.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847" y="5767368"/>
            <a:ext cx="4359953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Peters, F., Menzies, T., &amp; Layman, L. (2015).  LACE2: Better Privacy-Preserving Data Sharing for Cross Project Defect Prediction. In ICSE’15, Florence, Italy </a:t>
            </a:r>
            <a:r>
              <a:rPr lang="en-US" sz="1400" dirty="0" smtClean="0">
                <a:hlinkClick r:id="rId2"/>
              </a:rPr>
              <a:t>http://menzies.us/pdf/15lace2.pdf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5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business case </a:t>
            </a:r>
            <a:br>
              <a:rPr lang="en-US" dirty="0" smtClean="0"/>
            </a:br>
            <a:r>
              <a:rPr lang="en-US" dirty="0" smtClean="0"/>
              <a:t>for data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07402"/>
            <a:ext cx="4038600" cy="252999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Funded by NC Data Science and Analytics Initiative </a:t>
            </a:r>
          </a:p>
          <a:p>
            <a:r>
              <a:rPr lang="en-US" sz="2000" dirty="0" smtClean="0"/>
              <a:t>Joint project with Prof. </a:t>
            </a:r>
            <a:r>
              <a:rPr lang="en-US" sz="2000" dirty="0" err="1" smtClean="0"/>
              <a:t>Bojan</a:t>
            </a:r>
            <a:r>
              <a:rPr lang="en-US" sz="2000" dirty="0" smtClean="0"/>
              <a:t> </a:t>
            </a:r>
            <a:r>
              <a:rPr lang="en-US" sz="2000" dirty="0" err="1" smtClean="0"/>
              <a:t>Cukic</a:t>
            </a:r>
            <a:r>
              <a:rPr lang="en-US" sz="2000" dirty="0" smtClean="0"/>
              <a:t>, UNC Charlotte</a:t>
            </a:r>
          </a:p>
          <a:p>
            <a:r>
              <a:rPr lang="en-US" sz="2000" dirty="0" smtClean="0"/>
              <a:t>Applying the following to data from</a:t>
            </a:r>
          </a:p>
          <a:p>
            <a:pPr lvl="1"/>
            <a:r>
              <a:rPr lang="en-US" sz="1800" dirty="0" smtClean="0"/>
              <a:t>The smart cities initiative</a:t>
            </a:r>
          </a:p>
          <a:p>
            <a:pPr lvl="1"/>
            <a:r>
              <a:rPr lang="en-US" sz="1800" dirty="0" smtClean="0"/>
              <a:t>Community health care data</a:t>
            </a:r>
          </a:p>
          <a:p>
            <a:pPr lvl="1"/>
            <a:r>
              <a:rPr lang="en-US" sz="1800" dirty="0" smtClean="0"/>
              <a:t>Biometrics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768770"/>
            <a:ext cx="428648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Q1: What do you lose by not sharing?</a:t>
            </a:r>
          </a:p>
          <a:p>
            <a:pPr lvl="1"/>
            <a:r>
              <a:rPr lang="en-US" sz="1400" dirty="0" smtClean="0"/>
              <a:t>Compare conclusions seen with via sharing or via hoarding?</a:t>
            </a:r>
          </a:p>
          <a:p>
            <a:r>
              <a:rPr lang="en-US" sz="1800" dirty="0" smtClean="0"/>
              <a:t>Q2: Does </a:t>
            </a:r>
            <a:r>
              <a:rPr lang="en-US" sz="1800" dirty="0" err="1" smtClean="0"/>
              <a:t>anonymization</a:t>
            </a:r>
            <a:r>
              <a:rPr lang="en-US" sz="1800" dirty="0" smtClean="0"/>
              <a:t> protect us?</a:t>
            </a:r>
          </a:p>
          <a:p>
            <a:pPr lvl="1"/>
            <a:r>
              <a:rPr lang="en-US" sz="1400" dirty="0" smtClean="0"/>
              <a:t>Using standard privatization algorithms:</a:t>
            </a:r>
          </a:p>
          <a:p>
            <a:pPr lvl="1"/>
            <a:r>
              <a:rPr lang="en-US" sz="1400" dirty="0" smtClean="0"/>
              <a:t>Can we violate privacy on data from Smart Cities, Community health, Biometrics</a:t>
            </a:r>
          </a:p>
          <a:p>
            <a:r>
              <a:rPr lang="en-US" sz="1800" dirty="0" smtClean="0"/>
              <a:t>Q3: Are we protecting data too much</a:t>
            </a:r>
          </a:p>
          <a:p>
            <a:pPr lvl="1"/>
            <a:r>
              <a:rPr lang="en-US" sz="1400" dirty="0" smtClean="0"/>
              <a:t>Using standard privatization algorithms:</a:t>
            </a:r>
          </a:p>
          <a:p>
            <a:pPr lvl="1"/>
            <a:r>
              <a:rPr lang="en-US" sz="1400" dirty="0" smtClean="0"/>
              <a:t>How worse off are our models?</a:t>
            </a:r>
          </a:p>
          <a:p>
            <a:r>
              <a:rPr lang="en-US" sz="1800" dirty="0" smtClean="0"/>
              <a:t>Q4: Do costs of sharing out-weight benefits?</a:t>
            </a:r>
          </a:p>
          <a:p>
            <a:pPr lvl="1"/>
            <a:r>
              <a:rPr lang="en-US" sz="1400" dirty="0" smtClean="0"/>
              <a:t>Apply our novel “3 laws of data sharing” and see what what can be learned?</a:t>
            </a:r>
          </a:p>
          <a:p>
            <a:pPr lvl="1"/>
            <a:r>
              <a:rPr lang="en-US" sz="1400" dirty="0" smtClean="0"/>
              <a:t>Check of learned models not very useful,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CCI1024DSB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7516"/>
            <a:ext cx="4036644" cy="15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52172"/>
            <a:ext cx="3465069" cy="35638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Discussions about sharing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Too much fear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 enough about benefits</a:t>
            </a:r>
            <a:br>
              <a:rPr lang="en-US" dirty="0" smtClean="0"/>
            </a:b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Can we learn more from sharing that hoarding ?</a:t>
            </a:r>
          </a:p>
          <a:p>
            <a:pPr marL="742950" lvl="2" indent="-342900"/>
            <a:r>
              <a:rPr lang="en-US" dirty="0" smtClean="0"/>
              <a:t>Yes (results from SE)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71813" y="2652172"/>
            <a:ext cx="4314987" cy="3563895"/>
          </a:xfrm>
        </p:spPr>
        <p:txBody>
          <a:bodyPr>
            <a:normAutofit fontScale="92500" lnSpcReduction="10000"/>
          </a:bodyPr>
          <a:lstStyle/>
          <a:p>
            <a:pPr marL="225425" indent="-225425"/>
            <a:r>
              <a:rPr lang="en-US" dirty="0" smtClean="0"/>
              <a:t>Three laws of trusted data sharing: </a:t>
            </a:r>
          </a:p>
          <a:p>
            <a:pPr marL="625475" lvl="2" indent="-225425"/>
            <a:r>
              <a:rPr lang="en-US" dirty="0" smtClean="0"/>
              <a:t>For SE quality prediction..</a:t>
            </a:r>
          </a:p>
          <a:p>
            <a:pPr marL="625475" lvl="2" indent="-225425"/>
            <a:r>
              <a:rPr lang="en-US" dirty="0" smtClean="0"/>
              <a:t>Better models from shared privatized data that from all raw data </a:t>
            </a:r>
            <a:br>
              <a:rPr lang="en-US" dirty="0" smtClean="0"/>
            </a:br>
            <a:endParaRPr lang="en-US" dirty="0" smtClean="0"/>
          </a:p>
          <a:p>
            <a:pPr marL="225425" indent="-225425"/>
            <a:r>
              <a:rPr lang="en-US" dirty="0" smtClean="0"/>
              <a:t>Q: does this work for other kinds of data?</a:t>
            </a:r>
          </a:p>
          <a:p>
            <a:pPr marL="225425" indent="-225425"/>
            <a:r>
              <a:rPr lang="en-US" dirty="0" smtClean="0"/>
              <a:t>A: don’t know… yet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15" y="76200"/>
            <a:ext cx="4340862" cy="21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14" y="736792"/>
            <a:ext cx="4815084" cy="52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21" y="1871137"/>
            <a:ext cx="3319878" cy="2700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66259" cy="4445000"/>
          </a:xfrm>
        </p:spPr>
        <p:txBody>
          <a:bodyPr>
            <a:normAutofit fontScale="92500" lnSpcReduction="10000"/>
          </a:bodyPr>
          <a:lstStyle/>
          <a:p>
            <a:pPr marL="342900" lvl="1">
              <a:buClr>
                <a:schemeClr val="accent1"/>
              </a:buClr>
            </a:pPr>
            <a:r>
              <a:rPr lang="en-US" sz="2800" dirty="0" smtClean="0"/>
              <a:t>Sebastian </a:t>
            </a:r>
            <a:r>
              <a:rPr lang="en-US" sz="2800" dirty="0" err="1"/>
              <a:t>Elbaum</a:t>
            </a:r>
            <a:r>
              <a:rPr lang="en-US" sz="2800" dirty="0"/>
              <a:t> et al. </a:t>
            </a:r>
            <a:r>
              <a:rPr lang="en-US" sz="2800" dirty="0" smtClean="0"/>
              <a:t>2014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/>
              <a:t>Sharing industrial datasets with the research community is extremely valuable, but also extremely challenging as it needs to </a:t>
            </a:r>
            <a:r>
              <a:rPr lang="en-US" dirty="0">
                <a:solidFill>
                  <a:srgbClr val="FF3B27"/>
                </a:solidFill>
              </a:rPr>
              <a:t>balance the usefulness of the dataset with the industry’s concerns for privacy and competition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  <a:p>
            <a:pPr marL="411480" lvl="1" indent="0">
              <a:buNone/>
            </a:pPr>
            <a:endParaRPr lang="en-US" sz="2400" dirty="0"/>
          </a:p>
          <a:p>
            <a:pPr marL="411480" lvl="1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10868"/>
            <a:ext cx="647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S. </a:t>
            </a:r>
            <a:r>
              <a:rPr lang="en-US" sz="1200" dirty="0" err="1" smtClean="0"/>
              <a:t>Elbaum</a:t>
            </a:r>
            <a:r>
              <a:rPr lang="en-US" sz="1200" dirty="0" smtClean="0"/>
              <a:t>, A. </a:t>
            </a:r>
            <a:r>
              <a:rPr lang="en-US" sz="1200" dirty="0" err="1" smtClean="0"/>
              <a:t>Mclaughlin</a:t>
            </a:r>
            <a:r>
              <a:rPr lang="en-US" sz="1200" dirty="0" smtClean="0"/>
              <a:t>, and J. </a:t>
            </a:r>
            <a:r>
              <a:rPr lang="en-US" sz="1200" dirty="0" err="1" smtClean="0"/>
              <a:t>Penix</a:t>
            </a:r>
            <a:r>
              <a:rPr lang="en-US" sz="1200" dirty="0" smtClean="0"/>
              <a:t>, “The </a:t>
            </a:r>
            <a:r>
              <a:rPr lang="en-US" sz="1200" dirty="0" err="1" smtClean="0"/>
              <a:t>google</a:t>
            </a:r>
            <a:r>
              <a:rPr lang="en-US" sz="1200" dirty="0" smtClean="0"/>
              <a:t> dataset of testing results,” </a:t>
            </a:r>
            <a:r>
              <a:rPr lang="en-US" sz="1200" dirty="0" err="1" smtClean="0"/>
              <a:t>june</a:t>
            </a:r>
            <a:r>
              <a:rPr lang="en-US" sz="1200" dirty="0" smtClean="0"/>
              <a:t> 2014. [Online]. </a:t>
            </a:r>
          </a:p>
          <a:p>
            <a:r>
              <a:rPr lang="en-US" sz="1200" dirty="0" smtClean="0"/>
              <a:t>Available: https://</a:t>
            </a:r>
            <a:r>
              <a:rPr lang="en-US" sz="1200" dirty="0" err="1" smtClean="0"/>
              <a:t>code.google.com</a:t>
            </a:r>
            <a:r>
              <a:rPr lang="en-US" sz="1200" dirty="0" smtClean="0"/>
              <a:t>/p/</a:t>
            </a:r>
            <a:r>
              <a:rPr lang="en-US" sz="1200" dirty="0" err="1" smtClean="0"/>
              <a:t>google</a:t>
            </a:r>
            <a:r>
              <a:rPr lang="en-US" sz="1200" dirty="0" smtClean="0"/>
              <a:t>-shared-dataset-of-test-suite-results</a:t>
            </a:r>
            <a:endParaRPr lang="en-US" sz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115C-4427-C84A-A8B1-400AF1D58A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About me: http://</a:t>
            </a:r>
            <a:r>
              <a:rPr lang="en-US" dirty="0" err="1" smtClean="0"/>
              <a:t>menzies.us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993" y="1734142"/>
            <a:ext cx="4362007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Funding: $7 million</a:t>
            </a:r>
          </a:p>
          <a:p>
            <a:pPr lvl="1"/>
            <a:r>
              <a:rPr lang="en-US" dirty="0" smtClean="0"/>
              <a:t>NASA, </a:t>
            </a:r>
            <a:r>
              <a:rPr lang="en-US" dirty="0" err="1" smtClean="0"/>
              <a:t>DoD</a:t>
            </a:r>
            <a:r>
              <a:rPr lang="en-US" dirty="0" smtClean="0"/>
              <a:t>, National Science Foundation, National Archives,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Some STTR 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Ph.D</a:t>
            </a:r>
            <a:r>
              <a:rPr lang="en-US" dirty="0" smtClean="0"/>
              <a:t>/masters students: dozens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Papers: 200+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Teaching:</a:t>
            </a:r>
          </a:p>
          <a:p>
            <a:pPr lvl="1"/>
            <a:r>
              <a:rPr lang="en-US" dirty="0" smtClean="0"/>
              <a:t>Grad SE + automated 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Service:</a:t>
            </a:r>
          </a:p>
          <a:p>
            <a:pPr lvl="1"/>
            <a:r>
              <a:rPr lang="en-US" dirty="0" smtClean="0"/>
              <a:t>Editorial boards: TSE, EMSE, ASE</a:t>
            </a:r>
          </a:p>
          <a:p>
            <a:pPr lvl="1"/>
            <a:r>
              <a:rPr lang="en-US" dirty="0" smtClean="0"/>
              <a:t>Conference org: ICSME’16, ASE, </a:t>
            </a:r>
          </a:p>
          <a:p>
            <a:pPr lvl="1"/>
            <a:r>
              <a:rPr lang="en-US" dirty="0" smtClean="0"/>
              <a:t>Many program committees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3" y="1701556"/>
            <a:ext cx="4507028" cy="42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108104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Cost of privacy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18075" y="1725200"/>
            <a:ext cx="8229600" cy="430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 sz="3200" dirty="0">
                <a:solidFill>
                  <a:srgbClr val="FF430A"/>
                </a:solidFill>
                <a:latin typeface="Calibri"/>
                <a:ea typeface="Calibri"/>
                <a:cs typeface="Calibri"/>
                <a:sym typeface="Calibri"/>
              </a:rPr>
              <a:t>- Privacy Goals (conflicting)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protect confidentiality of software defect data </a:t>
            </a:r>
            <a:br>
              <a:rPr lang="en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with privacy preserving techniques...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while data remains useful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None/>
            </a:pPr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5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 sz="3200" dirty="0">
                <a:solidFill>
                  <a:srgbClr val="FF430A"/>
                </a:solidFill>
                <a:latin typeface="Calibri"/>
                <a:ea typeface="Calibri"/>
                <a:cs typeface="Calibri"/>
                <a:sym typeface="Calibri"/>
              </a:rPr>
              <a:t>- Not trivial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standard 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anonymization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methods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privacy increases...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data becomes </a:t>
            </a:r>
            <a:r>
              <a:rPr lang="en" sz="2000" b="1" i="1" u="sng" dirty="0"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useful</a:t>
            </a:r>
          </a:p>
          <a:p>
            <a:pPr marR="0" lvl="0" algn="l" rtl="0">
              <a:lnSpc>
                <a:spcPct val="80000"/>
              </a:lnSpc>
              <a:spcBef>
                <a:spcPts val="350"/>
              </a:spcBef>
              <a:buNone/>
            </a:pPr>
            <a:endParaRPr sz="175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0000"/>
              </a:lnSpc>
              <a:spcBef>
                <a:spcPts val="350"/>
              </a:spcBef>
              <a:buNone/>
            </a:pPr>
            <a:endParaRPr sz="175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0000"/>
              </a:lnSpc>
              <a:spcBef>
                <a:spcPts val="350"/>
              </a:spcBef>
              <a:buNone/>
            </a:pPr>
            <a:endParaRPr sz="17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1" y="6356349"/>
            <a:ext cx="2133599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/>
              <a:t>13 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300" y="1931083"/>
            <a:ext cx="19431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7517425" y="4317300"/>
            <a:ext cx="1187100" cy="609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Usefulness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175" y="2177950"/>
            <a:ext cx="1943100" cy="234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5182100" y="4317300"/>
            <a:ext cx="1187100" cy="609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Privacy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15100" y="5264874"/>
            <a:ext cx="8928900" cy="9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999999"/>
                </a:solidFill>
              </a:rPr>
              <a:t>J. Brickell and V. Shmatikov, “The cost of privacy: destruction of data-mining utility in anonymized data publishing,” in Proceeding of the 14th    ACM SIGKDD international conference on Knowledge discovery and data mining, ser. KDD ’08</a:t>
            </a:r>
            <a:r>
              <a:rPr lang="en" sz="1200" dirty="0" smtClean="0">
                <a:solidFill>
                  <a:srgbClr val="999999"/>
                </a:solidFill>
              </a:rPr>
              <a:t>.</a:t>
            </a:r>
            <a:r>
              <a:rPr lang="en-US" sz="1200" dirty="0" smtClean="0">
                <a:solidFill>
                  <a:srgbClr val="999999"/>
                </a:solidFill>
              </a:rPr>
              <a:t/>
            </a:r>
            <a:br>
              <a:rPr lang="en-US" sz="1200" dirty="0" smtClean="0">
                <a:solidFill>
                  <a:srgbClr val="999999"/>
                </a:solidFill>
              </a:rPr>
            </a:br>
            <a:endParaRPr lang="en" sz="1200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999999"/>
                </a:solidFill>
              </a:rPr>
              <a:t>M. Grechanik, C. Csallner, C. Fu, and Q. Xie, “Is data privacy always good for software testing?” in Proceedings of the 2010 IEEE 21st International Symposium on Software Reliability Engineering, ser. ISSRE ’10.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999999"/>
              </a:solidFill>
            </a:endParaRP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8186908" y="6356350"/>
            <a:ext cx="499891" cy="365125"/>
          </a:xfrm>
          <a:prstGeom prst="rect">
            <a:avLst/>
          </a:prstGeom>
          <a:solidFill>
            <a:srgbClr val="BF091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AB2034-5CFE-E945-9332-9E6FD32514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05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business case </a:t>
            </a:r>
            <a:br>
              <a:rPr lang="en-US" dirty="0" smtClean="0"/>
            </a:br>
            <a:r>
              <a:rPr lang="en-US" dirty="0" smtClean="0"/>
              <a:t>for data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07402"/>
            <a:ext cx="4038600" cy="252999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Funded by NC Data Science and Analytics Initiative </a:t>
            </a:r>
          </a:p>
          <a:p>
            <a:r>
              <a:rPr lang="en-US" sz="2000" dirty="0" smtClean="0"/>
              <a:t>Joint project with Prof. </a:t>
            </a:r>
            <a:r>
              <a:rPr lang="en-US" sz="2000" dirty="0" err="1" smtClean="0"/>
              <a:t>Bojan</a:t>
            </a:r>
            <a:r>
              <a:rPr lang="en-US" sz="2000" dirty="0" smtClean="0"/>
              <a:t> </a:t>
            </a:r>
            <a:r>
              <a:rPr lang="en-US" sz="2000" dirty="0" err="1" smtClean="0"/>
              <a:t>Cukic</a:t>
            </a:r>
            <a:r>
              <a:rPr lang="en-US" sz="2000" dirty="0" smtClean="0"/>
              <a:t>, UNC Charlotte</a:t>
            </a:r>
          </a:p>
          <a:p>
            <a:r>
              <a:rPr lang="en-US" sz="2000" dirty="0" smtClean="0"/>
              <a:t>Applying the following to data from</a:t>
            </a:r>
          </a:p>
          <a:p>
            <a:pPr lvl="1"/>
            <a:r>
              <a:rPr lang="en-US" sz="1800" dirty="0" smtClean="0"/>
              <a:t>The smart cities initiative</a:t>
            </a:r>
          </a:p>
          <a:p>
            <a:pPr lvl="1"/>
            <a:r>
              <a:rPr lang="en-US" sz="1800" dirty="0" smtClean="0"/>
              <a:t>Community health care data</a:t>
            </a:r>
          </a:p>
          <a:p>
            <a:pPr lvl="1"/>
            <a:r>
              <a:rPr lang="en-US" sz="1800" dirty="0" smtClean="0"/>
              <a:t>Biometrics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768770"/>
            <a:ext cx="428648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Q1: What do you lose by not sharing?</a:t>
            </a:r>
          </a:p>
          <a:p>
            <a:pPr lvl="1"/>
            <a:r>
              <a:rPr lang="en-US" sz="1400" dirty="0" smtClean="0"/>
              <a:t>Compare conclusions seen with via sharing or via hoarding?</a:t>
            </a:r>
          </a:p>
          <a:p>
            <a:r>
              <a:rPr lang="en-US" sz="1800" dirty="0" smtClean="0"/>
              <a:t>Q2: Does </a:t>
            </a:r>
            <a:r>
              <a:rPr lang="en-US" sz="1800" dirty="0" err="1" smtClean="0"/>
              <a:t>anonymization</a:t>
            </a:r>
            <a:r>
              <a:rPr lang="en-US" sz="1800" dirty="0" smtClean="0"/>
              <a:t> protect us?</a:t>
            </a:r>
          </a:p>
          <a:p>
            <a:pPr lvl="1"/>
            <a:r>
              <a:rPr lang="en-US" sz="1400" dirty="0" smtClean="0"/>
              <a:t>Using standard privatization algorithms:</a:t>
            </a:r>
          </a:p>
          <a:p>
            <a:pPr lvl="1"/>
            <a:r>
              <a:rPr lang="en-US" sz="1400" dirty="0" smtClean="0"/>
              <a:t>Can we violate privacy on data from Smart Cities, Community health, Biometrics</a:t>
            </a:r>
          </a:p>
          <a:p>
            <a:r>
              <a:rPr lang="en-US" sz="1800" dirty="0" smtClean="0"/>
              <a:t>Q3: Are we protecting data too much</a:t>
            </a:r>
          </a:p>
          <a:p>
            <a:pPr lvl="1"/>
            <a:r>
              <a:rPr lang="en-US" sz="1400" dirty="0" smtClean="0"/>
              <a:t>Using standard privatization algorithms:</a:t>
            </a:r>
          </a:p>
          <a:p>
            <a:pPr lvl="1"/>
            <a:r>
              <a:rPr lang="en-US" sz="1400" dirty="0" smtClean="0"/>
              <a:t>How worse off are our models?</a:t>
            </a:r>
          </a:p>
          <a:p>
            <a:r>
              <a:rPr lang="en-US" sz="1800" dirty="0" smtClean="0"/>
              <a:t>Q4: Do costs of sharing out-weight benefits?</a:t>
            </a:r>
          </a:p>
          <a:p>
            <a:pPr lvl="1"/>
            <a:r>
              <a:rPr lang="en-US" sz="1400" dirty="0" smtClean="0"/>
              <a:t>Apply our novel “3 laws of data sharing” and see what what can be learned?</a:t>
            </a:r>
          </a:p>
          <a:p>
            <a:pPr lvl="1"/>
            <a:r>
              <a:rPr lang="en-US" sz="1400" dirty="0" smtClean="0"/>
              <a:t>Check of learned models not very useful,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CCI1024DSB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7516"/>
            <a:ext cx="4036644" cy="15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5711" y="1110825"/>
            <a:ext cx="6351482" cy="4388275"/>
            <a:chOff x="533399" y="1142999"/>
            <a:chExt cx="8458201" cy="5715001"/>
          </a:xfrm>
        </p:grpSpPr>
        <p:pic>
          <p:nvPicPr>
            <p:cNvPr id="9" name="Picture 8" descr="wanna-static-map-worl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142999"/>
              <a:ext cx="6649526" cy="36735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822" y="4368800"/>
              <a:ext cx="4289778" cy="2413000"/>
            </a:xfrm>
            <a:prstGeom prst="rect">
              <a:avLst/>
            </a:prstGeom>
          </p:spPr>
        </p:pic>
        <p:pic>
          <p:nvPicPr>
            <p:cNvPr id="10" name="Picture 9" descr="rocketsh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99" y="3962399"/>
              <a:ext cx="2895601" cy="2895601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895600" y="27432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082312" y="57150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Sharing data, Turkey to Texas:</a:t>
            </a:r>
            <a:br>
              <a:rPr lang="en-US" dirty="0" smtClean="0"/>
            </a:br>
            <a:r>
              <a:rPr lang="en-US" dirty="0" smtClean="0"/>
              <a:t>Toasters to rocket ships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7DA5-B333-9E4B-A6B4-9D9DDC8D6D93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5088" y="6188947"/>
            <a:ext cx="5766116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On the relative value of cross-company and within-company data for defect </a:t>
            </a:r>
            <a:r>
              <a:rPr lang="en-US" sz="1200" dirty="0" smtClean="0"/>
              <a:t>prediction </a:t>
            </a:r>
            <a:br>
              <a:rPr lang="en-US" sz="1200" dirty="0" smtClean="0"/>
            </a:br>
            <a:r>
              <a:rPr lang="en-US" sz="1200" dirty="0" smtClean="0"/>
              <a:t>B </a:t>
            </a:r>
            <a:r>
              <a:rPr lang="en-US" sz="1200" dirty="0" err="1"/>
              <a:t>Turhan</a:t>
            </a:r>
            <a:r>
              <a:rPr lang="en-US" sz="1200" dirty="0"/>
              <a:t>, T </a:t>
            </a:r>
            <a:r>
              <a:rPr lang="en-US" sz="1200" dirty="0" err="1"/>
              <a:t>Menzies</a:t>
            </a:r>
            <a:r>
              <a:rPr lang="en-US" sz="1200" dirty="0"/>
              <a:t>, AB </a:t>
            </a:r>
            <a:r>
              <a:rPr lang="en-US" sz="1200" dirty="0" err="1"/>
              <a:t>Bener</a:t>
            </a:r>
            <a:r>
              <a:rPr lang="en-US" sz="1200" dirty="0"/>
              <a:t>, J Di </a:t>
            </a:r>
            <a:r>
              <a:rPr lang="en-US" sz="1200" dirty="0" err="1"/>
              <a:t>StefanoEmpirical</a:t>
            </a:r>
            <a:r>
              <a:rPr lang="en-US" sz="1200" dirty="0"/>
              <a:t> Software Engineering 14 (5), 540-578</a:t>
            </a:r>
          </a:p>
        </p:txBody>
      </p:sp>
    </p:spTree>
    <p:extLst>
      <p:ext uri="{BB962C8B-B14F-4D97-AF65-F5344CB8AC3E}">
        <p14:creationId xmlns:p14="http://schemas.microsoft.com/office/powerpoint/2010/main" val="25646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5711" y="1110825"/>
            <a:ext cx="6351482" cy="4388275"/>
            <a:chOff x="533399" y="1142999"/>
            <a:chExt cx="8458201" cy="5715001"/>
          </a:xfrm>
        </p:grpSpPr>
        <p:pic>
          <p:nvPicPr>
            <p:cNvPr id="9" name="Picture 8" descr="wanna-static-map-worl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142999"/>
              <a:ext cx="6649526" cy="36735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822" y="4368800"/>
              <a:ext cx="4289778" cy="2413000"/>
            </a:xfrm>
            <a:prstGeom prst="rect">
              <a:avLst/>
            </a:prstGeom>
          </p:spPr>
        </p:pic>
        <p:pic>
          <p:nvPicPr>
            <p:cNvPr id="10" name="Picture 9" descr="rocketsh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99" y="3962399"/>
              <a:ext cx="2895601" cy="2895601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895600" y="27432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082312" y="57150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Sharing data Turkey to Texas:</a:t>
            </a:r>
            <a:br>
              <a:rPr lang="en-US" dirty="0" smtClean="0"/>
            </a:br>
            <a:r>
              <a:rPr lang="en-US" dirty="0" smtClean="0"/>
              <a:t>Toasters to rocket ships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7DA5-B333-9E4B-A6B4-9D9DDC8D6D93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500" y="5630904"/>
            <a:ext cx="793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/>
            <a:r>
              <a:rPr lang="en-US" b="1" dirty="0" smtClean="0"/>
              <a:t>Q: Does this work for other kinds of data? E.g. </a:t>
            </a:r>
            <a:r>
              <a:rPr lang="en-US" b="1" dirty="0" err="1" smtClean="0"/>
              <a:t>anonymized</a:t>
            </a:r>
            <a:r>
              <a:rPr lang="en-US" b="1" dirty="0" smtClean="0"/>
              <a:t> privatized data?</a:t>
            </a:r>
          </a:p>
          <a:p>
            <a:pPr marL="342900" lvl="1" indent="-342900"/>
            <a:r>
              <a:rPr lang="en-US" b="1" dirty="0" smtClean="0"/>
              <a:t>A: Perhaps</a:t>
            </a:r>
          </a:p>
        </p:txBody>
      </p:sp>
    </p:spTree>
    <p:extLst>
      <p:ext uri="{BB962C8B-B14F-4D97-AF65-F5344CB8AC3E}">
        <p14:creationId xmlns:p14="http://schemas.microsoft.com/office/powerpoint/2010/main" val="13672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50803" y="2214861"/>
            <a:ext cx="4978400" cy="3801958"/>
            <a:chOff x="533399" y="1142999"/>
            <a:chExt cx="8458201" cy="5715001"/>
          </a:xfrm>
        </p:grpSpPr>
        <p:pic>
          <p:nvPicPr>
            <p:cNvPr id="9" name="Picture 8" descr="wanna-static-map-worl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142999"/>
              <a:ext cx="6649526" cy="36735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822" y="4368800"/>
              <a:ext cx="4289778" cy="2413000"/>
            </a:xfrm>
            <a:prstGeom prst="rect">
              <a:avLst/>
            </a:prstGeom>
          </p:spPr>
        </p:pic>
        <p:pic>
          <p:nvPicPr>
            <p:cNvPr id="10" name="Picture 9" descr="rocketsh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99" y="3962399"/>
              <a:ext cx="2895601" cy="2895601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895600" y="27432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082312" y="5715000"/>
              <a:ext cx="2209800" cy="0"/>
            </a:xfrm>
            <a:prstGeom prst="straightConnector1">
              <a:avLst/>
            </a:prstGeom>
            <a:ln w="7620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75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Specifically, for “transfer learning”</a:t>
            </a:r>
            <a:br>
              <a:rPr lang="en-US" sz="2800" dirty="0" smtClean="0"/>
            </a:br>
            <a:r>
              <a:rPr lang="en-US" sz="2800" dirty="0" smtClean="0"/>
              <a:t>(migrating conclusions from one project to another)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7DA5-B333-9E4B-A6B4-9D9DDC8D6D9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9067" y="2133595"/>
            <a:ext cx="43349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Q: How to transfer ?</a:t>
            </a:r>
          </a:p>
          <a:p>
            <a:r>
              <a:rPr lang="en-US" sz="2400" dirty="0" smtClean="0"/>
              <a:t>A: Ignore most of the data</a:t>
            </a:r>
          </a:p>
          <a:p>
            <a:endParaRPr lang="en-US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relevancy filtering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2400" i="1" dirty="0" err="1" smtClean="0"/>
              <a:t>Turhan</a:t>
            </a:r>
            <a:r>
              <a:rPr lang="en-US" sz="2400" i="1" dirty="0" smtClean="0"/>
              <a:t> ESEj’09; Peters TSE’13</a:t>
            </a:r>
            <a:br>
              <a:rPr lang="en-US" sz="2400" i="1" dirty="0" smtClean="0"/>
            </a:br>
            <a:endParaRPr lang="en-US" sz="2400" i="1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variance filtering:  </a:t>
            </a:r>
            <a:br>
              <a:rPr lang="en-US" sz="2400" dirty="0" smtClean="0"/>
            </a:br>
            <a:r>
              <a:rPr lang="en-US" sz="2400" i="1" dirty="0" err="1" smtClean="0"/>
              <a:t>Kocaguneli</a:t>
            </a:r>
            <a:r>
              <a:rPr lang="en-US" sz="2400" i="1" dirty="0" smtClean="0"/>
              <a:t>  TSE’12,TSE’13</a:t>
            </a:r>
            <a:br>
              <a:rPr lang="en-US" sz="2400" i="1" dirty="0" smtClean="0"/>
            </a:br>
            <a:endParaRPr lang="en-US" sz="2400" i="1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performance similarities:  </a:t>
            </a:r>
            <a:br>
              <a:rPr lang="en-US" sz="2400" dirty="0" smtClean="0"/>
            </a:br>
            <a:r>
              <a:rPr lang="en-US" sz="2400" i="1" dirty="0" smtClean="0"/>
              <a:t>He ESEM’13</a:t>
            </a:r>
            <a:br>
              <a:rPr lang="en-US" sz="2400" i="1" dirty="0" smtClean="0"/>
            </a:br>
            <a:endParaRPr lang="en-US" sz="2400" i="1" dirty="0" smtClean="0"/>
          </a:p>
          <a:p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66385" y="1466230"/>
            <a:ext cx="477313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Target domain: software quality prediction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69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0960"/>
            <a:ext cx="8229600" cy="1143000"/>
          </a:xfrm>
        </p:spPr>
        <p:txBody>
          <a:bodyPr/>
          <a:lstStyle/>
          <a:p>
            <a:r>
              <a:rPr lang="en-US" dirty="0" smtClean="0"/>
              <a:t>Ignoring data = privacy?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087"/>
            <a:ext cx="8263467" cy="338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924" y="59097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 per KLOC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986241" y="5616511"/>
            <a:ext cx="395759" cy="47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4160309" y="2399241"/>
            <a:ext cx="433918" cy="6824136"/>
          </a:xfrm>
          <a:prstGeom prst="leftBrace">
            <a:avLst>
              <a:gd name="adj1" fmla="val 8333"/>
              <a:gd name="adj2" fmla="val 482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3007" y="6094399"/>
            <a:ext cx="325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code features</a:t>
            </a:r>
          </a:p>
          <a:p>
            <a:pPr algn="ctr"/>
            <a:r>
              <a:rPr lang="en-US" dirty="0" smtClean="0"/>
              <a:t>(e.g. LOC per class, coupling,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8170334" y="1561571"/>
            <a:ext cx="914400" cy="491067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53816" y="454246"/>
            <a:ext cx="17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How well each</a:t>
            </a:r>
          </a:p>
          <a:p>
            <a:pPr algn="r"/>
            <a:r>
              <a:rPr lang="en-US" i="1" dirty="0"/>
              <a:t>c</a:t>
            </a:r>
            <a:r>
              <a:rPr lang="en-US" i="1" dirty="0" smtClean="0"/>
              <a:t>olumn predicts</a:t>
            </a:r>
          </a:p>
          <a:p>
            <a:pPr algn="r"/>
            <a:r>
              <a:rPr lang="en-US" i="1" dirty="0" smtClean="0"/>
              <a:t>For defects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62040"/>
            <a:ext cx="115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Centrality </a:t>
            </a:r>
          </a:p>
          <a:p>
            <a:r>
              <a:rPr lang="en-US" i="1" dirty="0" smtClean="0"/>
              <a:t>count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300" y="1508582"/>
            <a:ext cx="25400" cy="6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1252</Words>
  <Application>Microsoft Macintosh PowerPoint</Application>
  <PresentationFormat>On-screen Show (4:3)</PresentationFormat>
  <Paragraphs>259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Arial</vt:lpstr>
      <vt:lpstr>Office Theme</vt:lpstr>
      <vt:lpstr>Three Laws of Trusted Data Sharing: (Building a Better Business  Case for Data Sharing) </vt:lpstr>
      <vt:lpstr>PowerPoint Presentation</vt:lpstr>
      <vt:lpstr>Why We Care…</vt:lpstr>
      <vt:lpstr>Cost of privacy</vt:lpstr>
      <vt:lpstr>Building a business case  for data sharing</vt:lpstr>
      <vt:lpstr>Sharing data, Turkey to Texas: Toasters to rocket ships</vt:lpstr>
      <vt:lpstr>Sharing data Turkey to Texas: Toasters to rocket ships</vt:lpstr>
      <vt:lpstr>Specifically, for “transfer learning” (migrating conclusions from one project to another)</vt:lpstr>
      <vt:lpstr>Ignoring data = privacy?</vt:lpstr>
      <vt:lpstr>Sort by column “worth”</vt:lpstr>
      <vt:lpstr>Sort by row “centrality”</vt:lpstr>
      <vt:lpstr>Prune the dull rows</vt:lpstr>
      <vt:lpstr>Prune the dull columns</vt:lpstr>
      <vt:lpstr>Data “corners”  49/900 = 5.4% of the data</vt:lpstr>
      <vt:lpstr>Too much pruning?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Three law of data sharing</vt:lpstr>
      <vt:lpstr>Better models from shared privatized data that from all raw data </vt:lpstr>
      <vt:lpstr>Building a business case  for data sharing</vt:lpstr>
      <vt:lpstr>PowerPoint Presentation</vt:lpstr>
      <vt:lpstr>PowerPoint Presentation</vt:lpstr>
      <vt:lpstr>About me: http://menzies.us</vt:lpstr>
    </vt:vector>
  </TitlesOfParts>
  <Company>NcState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Laws of Trusted Data Sharing: (Building a Better Business  Case for Data Sharing) </dc:title>
  <dc:creator>Tim Menzies</dc:creator>
  <cp:lastModifiedBy>Timothy Menzies</cp:lastModifiedBy>
  <cp:revision>51</cp:revision>
  <dcterms:created xsi:type="dcterms:W3CDTF">2015-08-05T15:15:37Z</dcterms:created>
  <dcterms:modified xsi:type="dcterms:W3CDTF">2015-11-06T17:33:20Z</dcterms:modified>
</cp:coreProperties>
</file>