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10" r:id="rId4"/>
    <p:sldId id="306" r:id="rId5"/>
    <p:sldId id="299" r:id="rId6"/>
    <p:sldId id="308" r:id="rId7"/>
    <p:sldId id="309" r:id="rId8"/>
    <p:sldId id="274" r:id="rId9"/>
    <p:sldId id="275" r:id="rId10"/>
    <p:sldId id="259" r:id="rId11"/>
    <p:sldId id="303" r:id="rId12"/>
    <p:sldId id="307" r:id="rId13"/>
    <p:sldId id="260" r:id="rId14"/>
    <p:sldId id="261" r:id="rId15"/>
    <p:sldId id="276" r:id="rId16"/>
    <p:sldId id="272" r:id="rId17"/>
    <p:sldId id="270" r:id="rId18"/>
    <p:sldId id="277" r:id="rId19"/>
    <p:sldId id="278" r:id="rId20"/>
    <p:sldId id="279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92" r:id="rId29"/>
    <p:sldId id="289" r:id="rId30"/>
    <p:sldId id="290" r:id="rId31"/>
    <p:sldId id="291" r:id="rId32"/>
    <p:sldId id="294" r:id="rId33"/>
    <p:sldId id="293" r:id="rId34"/>
    <p:sldId id="295" r:id="rId35"/>
    <p:sldId id="296" r:id="rId36"/>
    <p:sldId id="297" r:id="rId37"/>
    <p:sldId id="298" r:id="rId38"/>
    <p:sldId id="300" r:id="rId39"/>
    <p:sldId id="301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B432-04EC-A641-8853-CD6A58CCB689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CDA0-3E69-DB45-8270-FB5939BB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9926-32E3-084C-ABEF-4B775B7B0E25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B5BA-33FD-4E45-8992-A54A5A3C1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9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5FB-C6C9-3D45-8135-CDA296699EBF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1E4D-8345-A4A8-7120204FF058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CAB6-04FC-CA43-9815-66B190608DEA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741-D9F6-4541-A127-20E5AE0E7397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BA8-DCD2-644C-9E2D-A9E52343D17A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5BA-642F-BD46-9FF5-3BB559D0B2EC}" type="datetime1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116-7419-7B46-97EA-2F1A5A2CADD4}" type="datetime1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1B5-D40C-4343-8413-292F873A5D2F}" type="datetime1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238-9F80-C845-A2CE-CCFACA202EB0}" type="datetime1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E5A-CFDA-4D45-9541-54A9BCA90319}" type="datetime1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6C1-4D76-4743-ADA2-05630BEF8A8C}" type="datetime1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447-782C-614A-ADA3-5F0CDB6E3401}" type="datetime1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  <a:solidFill>
            <a:srgbClr val="BF091F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9AB2034-5CFE-E945-9332-9E6FD32514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ick2x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2" y="6350000"/>
            <a:ext cx="1178094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im.menzes@gmail.com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enzies.us/pdf/15lace2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37" y="2562745"/>
            <a:ext cx="8066363" cy="1882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Laws of Trusted Data Sharing:</a:t>
            </a:r>
            <a:br>
              <a:rPr lang="en-US" dirty="0" smtClean="0"/>
            </a:br>
            <a:r>
              <a:rPr lang="en-US" dirty="0" smtClean="0"/>
              <a:t>(Building a Better Business </a:t>
            </a:r>
            <a:br>
              <a:rPr lang="en-US" dirty="0" smtClean="0"/>
            </a:br>
            <a:r>
              <a:rPr lang="en-US" dirty="0" smtClean="0"/>
              <a:t>Case for Data Sharing)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4684"/>
            <a:ext cx="6400800" cy="16347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 Menzies (prof, 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tim.menzies@gmail.com</a:t>
            </a:r>
            <a:endParaRPr lang="en-US" dirty="0" smtClean="0"/>
          </a:p>
          <a:p>
            <a:r>
              <a:rPr lang="en-US" dirty="0" smtClean="0"/>
              <a:t>August 6, 2015</a:t>
            </a:r>
            <a:endParaRPr lang="en-US" dirty="0"/>
          </a:p>
        </p:txBody>
      </p:sp>
      <p:pic>
        <p:nvPicPr>
          <p:cNvPr id="4" name="Picture 3" descr="red-header1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1" y="0"/>
            <a:ext cx="9147291" cy="1829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37422" y="6272574"/>
            <a:ext cx="2269955" cy="670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else’s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2525"/>
            <a:ext cx="8229600" cy="3194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Why   does </a:t>
            </a:r>
          </a:p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software   fail?</a:t>
            </a:r>
            <a:endParaRPr lang="en-US" sz="4800" dirty="0">
              <a:latin typeface="Lucida Handwriting"/>
              <a:cs typeface="Lucida Handwriting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Sure,  software sometimes fails </a:t>
            </a:r>
            <a:br>
              <a:rPr lang="en-US" dirty="0" smtClean="0"/>
            </a:br>
            <a:r>
              <a:rPr lang="en-US" dirty="0" smtClean="0"/>
              <a:t>(at may do so at the worst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28" y="2069556"/>
            <a:ext cx="8229600" cy="52435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E.g. software floating </a:t>
            </a:r>
            <a:br>
              <a:rPr lang="en-US" sz="2400" dirty="0" smtClean="0"/>
            </a:br>
            <a:r>
              <a:rPr lang="en-US" sz="2400" dirty="0" smtClean="0"/>
              <a:t>point bug, </a:t>
            </a:r>
            <a:r>
              <a:rPr lang="en-US" sz="2400" dirty="0" err="1" smtClean="0"/>
              <a:t>Ariane</a:t>
            </a:r>
            <a:r>
              <a:rPr lang="en-US" sz="2400" dirty="0" smtClean="0"/>
              <a:t> 5, 1996 </a:t>
            </a:r>
          </a:p>
          <a:p>
            <a:r>
              <a:rPr lang="en-US" sz="2400" dirty="0" smtClean="0"/>
              <a:t>Cost of vehicle: $500 million</a:t>
            </a:r>
          </a:p>
          <a:p>
            <a:r>
              <a:rPr lang="en-US" sz="2400" dirty="0" smtClean="0"/>
              <a:t>Development cost: $7 billion</a:t>
            </a:r>
          </a:p>
          <a:p>
            <a:r>
              <a:rPr lang="en-US" sz="2400" dirty="0" smtClean="0"/>
              <a:t>Loss of income due to loss of </a:t>
            </a:r>
            <a:br>
              <a:rPr lang="en-US" sz="2400" dirty="0" smtClean="0"/>
            </a:br>
            <a:r>
              <a:rPr lang="en-US" sz="2400" dirty="0" smtClean="0"/>
              <a:t>client confidence: unknown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98637_oddee_space_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7" y="1404938"/>
            <a:ext cx="3206333" cy="2436813"/>
          </a:xfrm>
          <a:prstGeom prst="rect">
            <a:avLst/>
          </a:prstGeom>
        </p:spPr>
      </p:pic>
      <p:pic>
        <p:nvPicPr>
          <p:cNvPr id="9" name="Picture 8" descr="ariane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28" y="2133057"/>
            <a:ext cx="1252860" cy="24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else’s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2525"/>
            <a:ext cx="8229600" cy="3194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Why   does </a:t>
            </a:r>
          </a:p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software   fail?</a:t>
            </a:r>
            <a:endParaRPr lang="en-US" sz="4800" dirty="0">
              <a:latin typeface="Lucida Handwriting"/>
              <a:cs typeface="Lucida Handwriting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2525"/>
            <a:ext cx="8229600" cy="3194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Why   does </a:t>
            </a:r>
          </a:p>
          <a:p>
            <a:pPr marL="0" indent="0" algn="ctr">
              <a:buNone/>
            </a:pPr>
            <a:r>
              <a:rPr lang="en-US" sz="4800" dirty="0" smtClean="0">
                <a:latin typeface="Lucida Handwriting"/>
                <a:cs typeface="Lucida Handwriting"/>
              </a:rPr>
              <a:t>software   fail?</a:t>
            </a:r>
            <a:endParaRPr lang="en-US" sz="4800" dirty="0">
              <a:latin typeface="Lucida Handwriting"/>
              <a:cs typeface="Lucida Handwriting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13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47864" y="3569978"/>
            <a:ext cx="1306406" cy="1036923"/>
          </a:xfrm>
          <a:custGeom>
            <a:avLst/>
            <a:gdLst>
              <a:gd name="connsiteX0" fmla="*/ 0 w 1306406"/>
              <a:gd name="connsiteY0" fmla="*/ 1036923 h 1036923"/>
              <a:gd name="connsiteX1" fmla="*/ 445884 w 1306406"/>
              <a:gd name="connsiteY1" fmla="*/ 91225 h 1036923"/>
              <a:gd name="connsiteX2" fmla="*/ 648559 w 1306406"/>
              <a:gd name="connsiteY2" fmla="*/ 1036923 h 1036923"/>
              <a:gd name="connsiteX3" fmla="*/ 1256582 w 1306406"/>
              <a:gd name="connsiteY3" fmla="*/ 91225 h 1036923"/>
              <a:gd name="connsiteX4" fmla="*/ 1270094 w 1306406"/>
              <a:gd name="connsiteY4" fmla="*/ 37185 h 103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406" h="1036923">
                <a:moveTo>
                  <a:pt x="0" y="1036923"/>
                </a:moveTo>
                <a:cubicBezTo>
                  <a:pt x="168895" y="564074"/>
                  <a:pt x="337791" y="91225"/>
                  <a:pt x="445884" y="91225"/>
                </a:cubicBezTo>
                <a:cubicBezTo>
                  <a:pt x="553977" y="91225"/>
                  <a:pt x="513443" y="1036923"/>
                  <a:pt x="648559" y="1036923"/>
                </a:cubicBezTo>
                <a:cubicBezTo>
                  <a:pt x="783675" y="1036923"/>
                  <a:pt x="1152993" y="257848"/>
                  <a:pt x="1256582" y="91225"/>
                </a:cubicBezTo>
                <a:cubicBezTo>
                  <a:pt x="1360171" y="-75398"/>
                  <a:pt x="1270094" y="37185"/>
                  <a:pt x="1270094" y="37185"/>
                </a:cubicBezTo>
              </a:path>
            </a:pathLst>
          </a:custGeom>
          <a:noFill/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5677" y="4962042"/>
            <a:ext cx="39215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Ever work?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6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According to the </a:t>
            </a:r>
            <a:r>
              <a:rPr lang="en-US" dirty="0" err="1" smtClean="0"/>
              <a:t>maths</a:t>
            </a:r>
            <a:r>
              <a:rPr lang="en-US" dirty="0" smtClean="0"/>
              <a:t>, software is too complex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132" y="2032521"/>
            <a:ext cx="4297951" cy="4871077"/>
          </a:xfrm>
        </p:spPr>
        <p:txBody>
          <a:bodyPr>
            <a:noAutofit/>
          </a:bodyPr>
          <a:lstStyle/>
          <a:p>
            <a:r>
              <a:rPr lang="en-US" sz="2400" dirty="0" smtClean="0"/>
              <a:t>10</a:t>
            </a:r>
            <a:r>
              <a:rPr lang="en-US" sz="2400" baseline="30000" dirty="0" smtClean="0"/>
              <a:t>24 </a:t>
            </a:r>
            <a:r>
              <a:rPr lang="en-US" sz="2400" dirty="0"/>
              <a:t>s</a:t>
            </a:r>
            <a:r>
              <a:rPr lang="en-US" sz="2400" dirty="0" smtClean="0"/>
              <a:t>tars in the sky</a:t>
            </a:r>
          </a:p>
          <a:p>
            <a:pPr marL="457200" lvl="1" indent="0">
              <a:buNone/>
            </a:pPr>
            <a:endParaRPr lang="en-US" sz="2000" baseline="30000" dirty="0" smtClean="0"/>
          </a:p>
          <a:p>
            <a:r>
              <a:rPr lang="en-US" sz="2400" dirty="0" smtClean="0"/>
              <a:t>N</a:t>
            </a:r>
            <a:r>
              <a:rPr lang="en-US" sz="2400" baseline="30000" dirty="0" smtClean="0"/>
              <a:t>V</a:t>
            </a:r>
            <a:r>
              <a:rPr lang="en-US" sz="2400" dirty="0" smtClean="0"/>
              <a:t>  states in softw</a:t>
            </a:r>
            <a:r>
              <a:rPr lang="en-US" sz="2000" dirty="0" smtClean="0"/>
              <a:t>a</a:t>
            </a:r>
            <a:r>
              <a:rPr lang="en-US" sz="2400" dirty="0" smtClean="0"/>
              <a:t>re</a:t>
            </a:r>
            <a:endParaRPr lang="en-US" sz="2400" dirty="0"/>
          </a:p>
          <a:p>
            <a:pPr lvl="1"/>
            <a:r>
              <a:rPr lang="en-US" sz="2000" dirty="0" smtClean="0"/>
              <a:t>Consider 100 if </a:t>
            </a:r>
            <a:r>
              <a:rPr lang="en-US" sz="2000" dirty="0" smtClean="0"/>
              <a:t>statements</a:t>
            </a:r>
          </a:p>
          <a:p>
            <a:pPr lvl="1"/>
            <a:r>
              <a:rPr lang="en-US" sz="2000" dirty="0" smtClean="0"/>
              <a:t>Then N=2, V=100 and  N</a:t>
            </a:r>
            <a:r>
              <a:rPr lang="en-US" sz="2000" baseline="30000" dirty="0" smtClean="0"/>
              <a:t>V</a:t>
            </a:r>
            <a:r>
              <a:rPr lang="en-US" sz="2000" dirty="0" smtClean="0"/>
              <a:t>=2</a:t>
            </a:r>
            <a:r>
              <a:rPr lang="en-US" sz="2000" baseline="30000" dirty="0" smtClean="0"/>
              <a:t>100 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a million times more than</a:t>
            </a:r>
            <a:r>
              <a:rPr lang="en-US" sz="2000" dirty="0" smtClean="0"/>
              <a:t>  10</a:t>
            </a:r>
            <a:r>
              <a:rPr lang="en-US" sz="2000" baseline="30000" dirty="0" smtClean="0"/>
              <a:t>24</a:t>
            </a:r>
          </a:p>
          <a:p>
            <a:pPr marL="457200" lvl="1" indent="0">
              <a:buNone/>
            </a:pPr>
            <a:endParaRPr lang="en-US" sz="2000" baseline="30000" dirty="0" smtClean="0"/>
          </a:p>
          <a:p>
            <a:r>
              <a:rPr lang="en-US" sz="2400" dirty="0" smtClean="0"/>
              <a:t>The space inside our software</a:t>
            </a:r>
          </a:p>
          <a:p>
            <a:pPr lvl="1"/>
            <a:r>
              <a:rPr lang="en-US" sz="2000" dirty="0" smtClean="0"/>
              <a:t> is bigger than stars </a:t>
            </a:r>
            <a:r>
              <a:rPr lang="en-US" sz="2000" dirty="0" smtClean="0"/>
              <a:t>in the sky.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" y="2032521"/>
            <a:ext cx="4765772" cy="41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9" y="1673944"/>
            <a:ext cx="263479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IEEE Computer, Jan 2007, p54- 60 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02389" y="6292090"/>
            <a:ext cx="2882532" cy="307777"/>
          </a:xfrm>
          <a:prstGeom prst="rect">
            <a:avLst/>
          </a:prstGeom>
          <a:solidFill>
            <a:srgbClr val="BF091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menzies.us</a:t>
            </a:r>
            <a:r>
              <a:rPr lang="en-US" sz="1400" dirty="0" smtClean="0"/>
              <a:t>/</a:t>
            </a:r>
            <a:r>
              <a:rPr lang="en-US" sz="1400" dirty="0" err="1" smtClean="0"/>
              <a:t>pdf</a:t>
            </a:r>
            <a:r>
              <a:rPr lang="en-US" sz="1400" dirty="0" smtClean="0"/>
              <a:t>/07strange.pdf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43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9" y="2086611"/>
            <a:ext cx="3139765" cy="42283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775" y="6350464"/>
            <a:ext cx="499891" cy="365125"/>
          </a:xfrm>
        </p:spPr>
        <p:txBody>
          <a:bodyPr/>
          <a:lstStyle/>
          <a:p>
            <a:fld id="{89AB2034-5CFE-E945-9332-9E6FD325144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365" y="3744228"/>
            <a:ext cx="106952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 =#tests</a:t>
            </a:r>
          </a:p>
          <a:p>
            <a:pPr algn="r"/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2899" y="1514410"/>
            <a:ext cx="19487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C= odds bug found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5069" y="1922399"/>
            <a:ext cx="481222" cy="198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34702" y="6365588"/>
            <a:ext cx="23162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P= Probability  of bug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11200" y="285685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 things</a:t>
            </a:r>
          </a:p>
          <a:p>
            <a:r>
              <a:rPr lang="en-US" dirty="0"/>
              <a:t>s</a:t>
            </a:r>
            <a:r>
              <a:rPr lang="en-US" dirty="0" smtClean="0"/>
              <a:t>hould not 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250" y="1711211"/>
            <a:ext cx="397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1 – (1-p)</a:t>
            </a:r>
            <a:r>
              <a:rPr lang="en-US" baseline="30000" dirty="0" smtClean="0"/>
              <a:t>N         </a:t>
            </a:r>
            <a:r>
              <a:rPr lang="en-US" dirty="0" smtClean="0"/>
              <a:t>s</a:t>
            </a:r>
            <a:r>
              <a:rPr lang="en-US" dirty="0" smtClean="0"/>
              <a:t>o </a:t>
            </a:r>
            <a:endParaRPr lang="en-US" baseline="30000" dirty="0" smtClean="0"/>
          </a:p>
          <a:p>
            <a:r>
              <a:rPr lang="en-US" dirty="0" smtClean="0"/>
              <a:t>N = log(1-C)/log(1-p)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8788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9" y="2086611"/>
            <a:ext cx="3139765" cy="422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068" y="366650"/>
            <a:ext cx="3733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Yet (often) </a:t>
            </a:r>
            <a:br>
              <a:rPr lang="en-US" dirty="0" smtClean="0"/>
            </a:br>
            <a:r>
              <a:rPr lang="en-US" dirty="0" smtClean="0"/>
              <a:t>they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765" y="1854667"/>
            <a:ext cx="360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Electrical power grids</a:t>
            </a:r>
          </a:p>
          <a:p>
            <a:pPr lvl="1"/>
            <a:r>
              <a:rPr lang="en-US" dirty="0" smtClean="0"/>
              <a:t>Pace makers</a:t>
            </a:r>
          </a:p>
          <a:p>
            <a:pPr lvl="1"/>
            <a:r>
              <a:rPr lang="en-US" dirty="0" smtClean="0"/>
              <a:t>International air traffic control systems</a:t>
            </a:r>
            <a:endParaRPr lang="en-US" dirty="0"/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775" y="6350464"/>
            <a:ext cx="499891" cy="365125"/>
          </a:xfrm>
        </p:spPr>
        <p:txBody>
          <a:bodyPr/>
          <a:lstStyle/>
          <a:p>
            <a:fld id="{89AB2034-5CFE-E945-9332-9E6FD325144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365" y="3744228"/>
            <a:ext cx="106952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 =#tests</a:t>
            </a:r>
          </a:p>
          <a:p>
            <a:pPr algn="r"/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2899" y="1514410"/>
            <a:ext cx="19487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C= odds bug found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5069" y="1922399"/>
            <a:ext cx="481222" cy="198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57371" y="6366261"/>
            <a:ext cx="36449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P= Probability  of bug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11200" y="285685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 things</a:t>
            </a:r>
          </a:p>
          <a:p>
            <a:r>
              <a:rPr lang="en-US" dirty="0"/>
              <a:t>s</a:t>
            </a:r>
            <a:r>
              <a:rPr lang="en-US" dirty="0" smtClean="0"/>
              <a:t>hould not 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250" y="1711211"/>
            <a:ext cx="397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1 – (1-p)</a:t>
            </a:r>
            <a:r>
              <a:rPr lang="en-US" baseline="30000" dirty="0" smtClean="0"/>
              <a:t>N         </a:t>
            </a:r>
            <a:r>
              <a:rPr lang="en-US" dirty="0" smtClean="0"/>
              <a:t>s</a:t>
            </a:r>
            <a:r>
              <a:rPr lang="en-US" dirty="0" smtClean="0"/>
              <a:t>o </a:t>
            </a:r>
            <a:endParaRPr lang="en-US" baseline="30000" dirty="0" smtClean="0"/>
          </a:p>
          <a:p>
            <a:r>
              <a:rPr lang="en-US" dirty="0" smtClean="0"/>
              <a:t>N = log(1-C)/log(1-p)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5683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9" y="3801741"/>
            <a:ext cx="2554609" cy="2554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Sure,  software sometimes fails </a:t>
            </a:r>
            <a:br>
              <a:rPr lang="en-US" dirty="0" smtClean="0"/>
            </a:br>
            <a:r>
              <a:rPr lang="en-US" dirty="0" smtClean="0"/>
              <a:t>(at may do so at the worst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28" y="2069556"/>
            <a:ext cx="8229600" cy="52435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E.g. software floating </a:t>
            </a:r>
            <a:br>
              <a:rPr lang="en-US" sz="2400" dirty="0" smtClean="0"/>
            </a:br>
            <a:r>
              <a:rPr lang="en-US" sz="2400" dirty="0" smtClean="0"/>
              <a:t>point bug, </a:t>
            </a:r>
            <a:r>
              <a:rPr lang="en-US" sz="2400" dirty="0" err="1" smtClean="0"/>
              <a:t>Ariane</a:t>
            </a:r>
            <a:r>
              <a:rPr lang="en-US" sz="2400" dirty="0" smtClean="0"/>
              <a:t> 5, 1996 </a:t>
            </a:r>
          </a:p>
          <a:p>
            <a:r>
              <a:rPr lang="en-US" sz="2400" dirty="0" smtClean="0"/>
              <a:t>Cost of vehicle: $500 million</a:t>
            </a:r>
          </a:p>
          <a:p>
            <a:r>
              <a:rPr lang="en-US" sz="2400" dirty="0" smtClean="0"/>
              <a:t>Development cost: $7 billion</a:t>
            </a:r>
          </a:p>
          <a:p>
            <a:r>
              <a:rPr lang="en-US" sz="2400" dirty="0" smtClean="0"/>
              <a:t>Loss of income due to loss of </a:t>
            </a:r>
            <a:br>
              <a:rPr lang="en-US" sz="2400" dirty="0" smtClean="0"/>
            </a:br>
            <a:r>
              <a:rPr lang="en-US" sz="2400" dirty="0" smtClean="0"/>
              <a:t>client confidence: unknown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But puzzle is this:</a:t>
            </a:r>
          </a:p>
          <a:p>
            <a:pPr lvl="1"/>
            <a:r>
              <a:rPr lang="en-US" sz="2000" dirty="0" smtClean="0"/>
              <a:t>These errors should be much more frequent</a:t>
            </a:r>
          </a:p>
          <a:p>
            <a:pPr lvl="1"/>
            <a:r>
              <a:rPr lang="en-US" sz="2000" dirty="0" smtClean="0"/>
              <a:t>So where is all that missing behavior?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98637_oddee_space_ar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7" y="1404938"/>
            <a:ext cx="3206333" cy="2436813"/>
          </a:xfrm>
          <a:prstGeom prst="rect">
            <a:avLst/>
          </a:prstGeom>
        </p:spPr>
      </p:pic>
      <p:pic>
        <p:nvPicPr>
          <p:cNvPr id="9" name="Picture 8" descr="ariane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28" y="2133057"/>
            <a:ext cx="1252860" cy="24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</a:t>
            </a:r>
            <a:r>
              <a:rPr lang="en-US" sz="3600" dirty="0" smtClean="0"/>
              <a:t>hen reasoning about complex things, you don’t have to look at very much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042" y="1986923"/>
            <a:ext cx="4793043" cy="4871077"/>
          </a:xfrm>
        </p:spPr>
        <p:txBody>
          <a:bodyPr>
            <a:noAutofit/>
          </a:bodyPr>
          <a:lstStyle/>
          <a:p>
            <a:r>
              <a:rPr lang="en-US" sz="1800" dirty="0" smtClean="0"/>
              <a:t>Narrows: </a:t>
            </a:r>
            <a:r>
              <a:rPr lang="en-US" sz="1800" dirty="0" err="1" smtClean="0"/>
              <a:t>Amarel</a:t>
            </a:r>
            <a:r>
              <a:rPr lang="en-US" sz="1800" dirty="0" smtClean="0"/>
              <a:t> 1960s</a:t>
            </a:r>
          </a:p>
          <a:p>
            <a:r>
              <a:rPr lang="en-US" sz="1800" dirty="0" smtClean="0"/>
              <a:t>Prototypes: Chen 1975 </a:t>
            </a:r>
          </a:p>
          <a:p>
            <a:r>
              <a:rPr lang="en-US" sz="1800" dirty="0" smtClean="0"/>
              <a:t>Frames: </a:t>
            </a:r>
            <a:r>
              <a:rPr lang="en-US" sz="1800" dirty="0" err="1" smtClean="0"/>
              <a:t>Minsky</a:t>
            </a:r>
            <a:r>
              <a:rPr lang="en-US" sz="1800" dirty="0" smtClean="0"/>
              <a:t>, 1975</a:t>
            </a:r>
          </a:p>
          <a:p>
            <a:r>
              <a:rPr lang="en-US" sz="1800" dirty="0" smtClean="0"/>
              <a:t>Min environments: </a:t>
            </a:r>
            <a:r>
              <a:rPr lang="en-US" sz="1800" dirty="0" err="1" smtClean="0"/>
              <a:t>DeKleer</a:t>
            </a:r>
            <a:r>
              <a:rPr lang="en-US" sz="1800" dirty="0" smtClean="0"/>
              <a:t>, 1986</a:t>
            </a:r>
          </a:p>
          <a:p>
            <a:r>
              <a:rPr lang="en-US" sz="1800" dirty="0" smtClean="0"/>
              <a:t>Saturation: </a:t>
            </a:r>
            <a:r>
              <a:rPr lang="en-US" sz="1800" dirty="0" err="1" smtClean="0"/>
              <a:t>Horgan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Mathur</a:t>
            </a:r>
            <a:r>
              <a:rPr lang="en-US" sz="1800" dirty="0" smtClean="0"/>
              <a:t>: 1980</a:t>
            </a:r>
          </a:p>
          <a:p>
            <a:r>
              <a:rPr lang="en-US" sz="1800" dirty="0" smtClean="0"/>
              <a:t>Homogenous propagation: Michael: 1981</a:t>
            </a:r>
          </a:p>
          <a:p>
            <a:r>
              <a:rPr lang="en-US" sz="1800" dirty="0" smtClean="0"/>
              <a:t>Master variables: Crawford &amp; Baker, 1995</a:t>
            </a:r>
          </a:p>
          <a:p>
            <a:r>
              <a:rPr lang="en-US" sz="1800" dirty="0" smtClean="0"/>
              <a:t>Clumps, </a:t>
            </a:r>
            <a:r>
              <a:rPr lang="en-US" sz="1800" dirty="0" err="1" smtClean="0"/>
              <a:t>Druzdel</a:t>
            </a:r>
            <a:r>
              <a:rPr lang="en-US" sz="1800" dirty="0" smtClean="0"/>
              <a:t>, 1997</a:t>
            </a:r>
          </a:p>
          <a:p>
            <a:r>
              <a:rPr lang="en-US" sz="1800" dirty="0" smtClean="0"/>
              <a:t>Feature subset section, </a:t>
            </a:r>
            <a:r>
              <a:rPr lang="en-US" sz="1800" dirty="0" err="1" smtClean="0"/>
              <a:t>Kohavi</a:t>
            </a:r>
            <a:r>
              <a:rPr lang="en-US" sz="1800" dirty="0" smtClean="0"/>
              <a:t>, 1997, </a:t>
            </a:r>
          </a:p>
          <a:p>
            <a:r>
              <a:rPr lang="en-US" sz="1800" dirty="0" smtClean="0"/>
              <a:t>Back doors, Williams, 2002 </a:t>
            </a:r>
          </a:p>
          <a:p>
            <a:r>
              <a:rPr lang="en-US" sz="1800" dirty="0" smtClean="0"/>
              <a:t>Active learning: many people (2000+)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5" y="2037274"/>
            <a:ext cx="4095146" cy="35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0803" y="2214861"/>
            <a:ext cx="4978400" cy="3801958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Specifically, for “transfer learning”</a:t>
            </a:r>
            <a:br>
              <a:rPr lang="en-US" sz="2800" dirty="0" smtClean="0"/>
            </a:br>
            <a:r>
              <a:rPr lang="en-US" sz="2800" dirty="0" smtClean="0"/>
              <a:t>(migrating conclusions from one project to another)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9067" y="2133595"/>
            <a:ext cx="43349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Q: How to transfer ?</a:t>
            </a:r>
          </a:p>
          <a:p>
            <a:r>
              <a:rPr lang="en-US" sz="2400" dirty="0" smtClean="0"/>
              <a:t>A: Ignore most of the data</a:t>
            </a:r>
          </a:p>
          <a:p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relevancy filtering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2400" i="1" dirty="0" err="1" smtClean="0"/>
              <a:t>Turhan</a:t>
            </a:r>
            <a:r>
              <a:rPr lang="en-US" sz="2400" i="1" dirty="0" smtClean="0"/>
              <a:t> ESEj’09; Peters TSE’13</a:t>
            </a:r>
            <a:br>
              <a:rPr lang="en-US" sz="2400" i="1" dirty="0" smtClean="0"/>
            </a:br>
            <a:endParaRPr lang="en-US" sz="2400" i="1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variance filtering:  </a:t>
            </a:r>
            <a:br>
              <a:rPr lang="en-US" sz="2400" dirty="0" smtClean="0"/>
            </a:br>
            <a:r>
              <a:rPr lang="en-US" sz="2400" i="1" dirty="0" err="1" smtClean="0"/>
              <a:t>Kocaguneli</a:t>
            </a:r>
            <a:r>
              <a:rPr lang="en-US" sz="2400" i="1" dirty="0" smtClean="0"/>
              <a:t>  TSE’12,TSE’13</a:t>
            </a:r>
            <a:br>
              <a:rPr lang="en-US" sz="2400" i="1" dirty="0" smtClean="0"/>
            </a:br>
            <a:endParaRPr lang="en-US" sz="2400" i="1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performance similarities:  </a:t>
            </a:r>
            <a:br>
              <a:rPr lang="en-US" sz="2400" dirty="0" smtClean="0"/>
            </a:br>
            <a:r>
              <a:rPr lang="en-US" sz="2400" i="1" dirty="0" smtClean="0"/>
              <a:t>He ESEM’13</a:t>
            </a:r>
            <a:br>
              <a:rPr lang="en-US" sz="2400" i="1" dirty="0" smtClean="0"/>
            </a:br>
            <a:endParaRPr lang="en-US" sz="2400" i="1" dirty="0" smtClean="0"/>
          </a:p>
          <a:p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6385" y="1466230"/>
            <a:ext cx="477313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Target domain: software quality prediction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698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2172"/>
            <a:ext cx="3465069" cy="35638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about sharing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Too much fear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enough about benefits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Can we </a:t>
            </a:r>
            <a:r>
              <a:rPr lang="en-US" dirty="0" smtClean="0"/>
              <a:t>learn more from sharing that hoarding ?</a:t>
            </a:r>
          </a:p>
          <a:p>
            <a:pPr marL="742950" lvl="2" indent="-342900"/>
            <a:r>
              <a:rPr lang="en-US" dirty="0" smtClean="0"/>
              <a:t>Yes (results from SE)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71813" y="2652172"/>
            <a:ext cx="4314987" cy="356389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dirty="0" smtClean="0"/>
              <a:t>Three laws of trusted data sharing: </a:t>
            </a:r>
          </a:p>
          <a:p>
            <a:pPr marL="625475" lvl="2" indent="-225425"/>
            <a:r>
              <a:rPr lang="en-US" dirty="0" smtClean="0"/>
              <a:t>For SE quality prediction..</a:t>
            </a:r>
          </a:p>
          <a:p>
            <a:pPr marL="625475" lvl="2" indent="-225425"/>
            <a:r>
              <a:rPr lang="en-US" dirty="0" smtClean="0"/>
              <a:t>Better models from shared privatized data that from all raw data </a:t>
            </a:r>
            <a:br>
              <a:rPr lang="en-US" dirty="0" smtClean="0"/>
            </a:br>
            <a:endParaRPr lang="en-US" dirty="0" smtClean="0"/>
          </a:p>
          <a:p>
            <a:pPr marL="225425" indent="-225425"/>
            <a:r>
              <a:rPr lang="en-US" dirty="0" smtClean="0"/>
              <a:t>Q: does this work for other kinds of data?</a:t>
            </a:r>
          </a:p>
          <a:p>
            <a:pPr marL="225425" indent="-225425"/>
            <a:r>
              <a:rPr lang="en-US" dirty="0" smtClean="0"/>
              <a:t>A: don’t know… yet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5" y="76200"/>
            <a:ext cx="4340862" cy="2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Ignoring data =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Sort by column “worth”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4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Sort by row “centrality”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Prune the dull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8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Prune the dull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2198086"/>
            <a:ext cx="8278877" cy="3309957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“corners” </a:t>
            </a:r>
            <a:br>
              <a:rPr lang="en-US" dirty="0" smtClean="0"/>
            </a:br>
            <a:r>
              <a:rPr lang="en-US" dirty="0" smtClean="0"/>
              <a:t>49/900 = 5.4%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2198086"/>
            <a:ext cx="8278877" cy="3309957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9300" y="1219200"/>
            <a:ext cx="1613624" cy="32766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0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pruning?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 quality data no</a:t>
            </a:r>
          </a:p>
          <a:p>
            <a:pPr lvl="1"/>
            <a:r>
              <a:rPr lang="en-US" dirty="0" err="1" smtClean="0"/>
              <a:t>Vasil</a:t>
            </a:r>
            <a:r>
              <a:rPr lang="en-US" dirty="0" smtClean="0"/>
              <a:t> 213:</a:t>
            </a:r>
          </a:p>
          <a:p>
            <a:pPr lvl="2"/>
            <a:r>
              <a:rPr lang="en-US" dirty="0" smtClean="0"/>
              <a:t>Quality by extrapolating between the rows of the corners</a:t>
            </a:r>
          </a:p>
          <a:p>
            <a:pPr lvl="2"/>
            <a:r>
              <a:rPr lang="en-US" dirty="0" smtClean="0"/>
              <a:t>Just as good as using all the data</a:t>
            </a:r>
          </a:p>
          <a:p>
            <a:r>
              <a:rPr lang="en-US" dirty="0" smtClean="0"/>
              <a:t>The “corners” are the nub, the essence </a:t>
            </a:r>
          </a:p>
          <a:p>
            <a:pPr lvl="1"/>
            <a:r>
              <a:rPr lang="en-US" dirty="0" smtClean="0"/>
              <a:t>Without any superfluous detail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98" y="3683000"/>
            <a:ext cx="4077501" cy="261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3000"/>
            <a:ext cx="3657600" cy="254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3326368"/>
            <a:ext cx="8960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All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3800" y="3313668"/>
            <a:ext cx="16722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Just the corners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21" y="1871137"/>
            <a:ext cx="3319878" cy="2700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66259" cy="4445000"/>
          </a:xfrm>
        </p:spPr>
        <p:txBody>
          <a:bodyPr>
            <a:normAutofit fontScale="92500"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Sebastian </a:t>
            </a:r>
            <a:r>
              <a:rPr lang="en-US" sz="2800" dirty="0" err="1"/>
              <a:t>Elbaum</a:t>
            </a:r>
            <a:r>
              <a:rPr lang="en-US" sz="2800" dirty="0"/>
              <a:t> et al. </a:t>
            </a:r>
            <a:r>
              <a:rPr lang="en-US" sz="2800" dirty="0" smtClean="0"/>
              <a:t>2014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>Sharing industrial datasets with the research community is extremely valuable, but also extremely challenging as it needs to </a:t>
            </a:r>
            <a:r>
              <a:rPr lang="en-US" dirty="0">
                <a:solidFill>
                  <a:srgbClr val="FF3B27"/>
                </a:solidFill>
              </a:rPr>
              <a:t>balance the usefulness of the dataset with the industry’s concerns for privacy and competition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  <a:p>
            <a:pPr marL="411480" lvl="1" indent="0">
              <a:buNone/>
            </a:pPr>
            <a:endParaRPr lang="en-US" sz="2400" dirty="0"/>
          </a:p>
          <a:p>
            <a:pPr marL="411480" lvl="1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10868"/>
            <a:ext cx="647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S. </a:t>
            </a:r>
            <a:r>
              <a:rPr lang="en-US" sz="1200" dirty="0" err="1" smtClean="0"/>
              <a:t>Elbaum</a:t>
            </a:r>
            <a:r>
              <a:rPr lang="en-US" sz="1200" dirty="0" smtClean="0"/>
              <a:t>, A. </a:t>
            </a:r>
            <a:r>
              <a:rPr lang="en-US" sz="1200" dirty="0" err="1" smtClean="0"/>
              <a:t>Mclaughlin</a:t>
            </a:r>
            <a:r>
              <a:rPr lang="en-US" sz="1200" dirty="0" smtClean="0"/>
              <a:t>, and J. </a:t>
            </a:r>
            <a:r>
              <a:rPr lang="en-US" sz="1200" dirty="0" err="1" smtClean="0"/>
              <a:t>Penix</a:t>
            </a:r>
            <a:r>
              <a:rPr lang="en-US" sz="1200" dirty="0" smtClean="0"/>
              <a:t>, “The </a:t>
            </a:r>
            <a:r>
              <a:rPr lang="en-US" sz="1200" dirty="0" err="1" smtClean="0"/>
              <a:t>google</a:t>
            </a:r>
            <a:r>
              <a:rPr lang="en-US" sz="1200" dirty="0" smtClean="0"/>
              <a:t> dataset of testing results,” </a:t>
            </a:r>
            <a:r>
              <a:rPr lang="en-US" sz="1200" dirty="0" err="1" smtClean="0"/>
              <a:t>june</a:t>
            </a:r>
            <a:r>
              <a:rPr lang="en-US" sz="1200" dirty="0" smtClean="0"/>
              <a:t> 2014. [Online]. </a:t>
            </a:r>
          </a:p>
          <a:p>
            <a:r>
              <a:rPr lang="en-US" sz="1200" dirty="0" smtClean="0"/>
              <a:t>Available: https://</a:t>
            </a:r>
            <a:r>
              <a:rPr lang="en-US" sz="1200" dirty="0" err="1" smtClean="0"/>
              <a:t>code.google.com</a:t>
            </a:r>
            <a:r>
              <a:rPr lang="en-US" sz="1200" dirty="0" smtClean="0"/>
              <a:t>/p/</a:t>
            </a:r>
            <a:r>
              <a:rPr lang="en-US" sz="1200" dirty="0" err="1" smtClean="0"/>
              <a:t>google</a:t>
            </a:r>
            <a:r>
              <a:rPr lang="en-US" sz="1200" dirty="0" smtClean="0"/>
              <a:t>-shared-dataset-of-test-suite-results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115C-4427-C84A-A8B1-400AF1D58A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98" y="3683000"/>
            <a:ext cx="4077501" cy="261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3000"/>
            <a:ext cx="3657600" cy="254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3326368"/>
            <a:ext cx="8960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All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3800" y="3313668"/>
            <a:ext cx="16722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Just the corners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50799" y="4394200"/>
            <a:ext cx="863507" cy="812800"/>
          </a:xfrm>
          <a:prstGeom prst="ellipse">
            <a:avLst/>
          </a:prstGeom>
          <a:noFill/>
          <a:ln w="76200" cmpd="sng">
            <a:solidFill>
              <a:srgbClr val="BF09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3531" y="6236384"/>
            <a:ext cx="254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F091F"/>
                </a:solidFill>
              </a:rPr>
              <a:t>Mutate data to some</a:t>
            </a:r>
          </a:p>
          <a:p>
            <a:r>
              <a:rPr lang="en-US" b="1" dirty="0" smtClean="0">
                <a:solidFill>
                  <a:srgbClr val="BF091F"/>
                </a:solidFill>
              </a:rPr>
              <a:t> random nearby location</a:t>
            </a:r>
            <a:endParaRPr lang="en-US" b="1" dirty="0">
              <a:solidFill>
                <a:srgbClr val="BF091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43600" y="4914900"/>
            <a:ext cx="1507199" cy="1644650"/>
          </a:xfrm>
          <a:prstGeom prst="line">
            <a:avLst/>
          </a:prstGeom>
          <a:ln w="76200" cmpd="sng">
            <a:solidFill>
              <a:srgbClr val="BF091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8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597400" y="4737100"/>
            <a:ext cx="850900" cy="63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49700" y="4800600"/>
            <a:ext cx="533400" cy="241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800600"/>
            <a:ext cx="1397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8200" y="4737100"/>
            <a:ext cx="5715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597400" y="4737100"/>
            <a:ext cx="850900" cy="63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49700" y="4800600"/>
            <a:ext cx="533400" cy="241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800600"/>
            <a:ext cx="1397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8200" y="4737100"/>
            <a:ext cx="5715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505200" y="4711700"/>
            <a:ext cx="1651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89400" y="4787900"/>
            <a:ext cx="203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45000" y="5029200"/>
            <a:ext cx="431800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1900" y="45593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5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902200" y="4787900"/>
            <a:ext cx="27305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32250" y="4883150"/>
            <a:ext cx="26035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1850" y="5016500"/>
            <a:ext cx="69850" cy="1905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4800600"/>
            <a:ext cx="171450" cy="825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562350" y="4787900"/>
            <a:ext cx="50800" cy="1460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6550" y="4883150"/>
            <a:ext cx="8890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7400" y="5080000"/>
            <a:ext cx="158750" cy="444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1900" y="4679950"/>
            <a:ext cx="0" cy="2032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</a:t>
            </a:r>
            <a:r>
              <a:rPr lang="en-US" dirty="0" smtClean="0"/>
              <a:t>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146550" y="4883150"/>
            <a:ext cx="8890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04966" y="4034449"/>
            <a:ext cx="1171684" cy="104555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76650" y="4787900"/>
            <a:ext cx="558800" cy="527681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40392" y="5102477"/>
            <a:ext cx="384286" cy="359199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53139" y="4281686"/>
            <a:ext cx="993224" cy="854505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46550" y="4450254"/>
            <a:ext cx="778128" cy="685937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etter models from shared privatized data that from all raw data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877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Simulated 20 data owners sharing privatized data</a:t>
            </a:r>
          </a:p>
          <a:p>
            <a:pPr lvl="1"/>
            <a:r>
              <a:rPr lang="en-US" sz="1800" dirty="0" smtClean="0"/>
              <a:t>“pass the parcel”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Data owners incrementally added their data to a parcel of shared data</a:t>
            </a:r>
          </a:p>
          <a:p>
            <a:pPr lvl="1"/>
            <a:r>
              <a:rPr lang="en-US" sz="1800" dirty="0" smtClean="0"/>
              <a:t>but only  data that was somehow outstandingly different to data already in the parcel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was privatized </a:t>
            </a:r>
          </a:p>
          <a:p>
            <a:pPr lvl="1"/>
            <a:r>
              <a:rPr lang="en-US" sz="1800" dirty="0" smtClean="0"/>
              <a:t>using corners</a:t>
            </a:r>
          </a:p>
          <a:p>
            <a:pPr lvl="1"/>
            <a:r>
              <a:rPr lang="en-US" sz="1800" dirty="0" smtClean="0"/>
              <a:t>before leaving each data owner)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Shared parcel : </a:t>
            </a:r>
          </a:p>
          <a:p>
            <a:pPr lvl="1"/>
            <a:r>
              <a:rPr lang="en-US" sz="1800" dirty="0" smtClean="0"/>
              <a:t>just 5% of all data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Software quality predictors built from this 5%, </a:t>
            </a:r>
          </a:p>
          <a:p>
            <a:pPr lvl="1"/>
            <a:r>
              <a:rPr lang="en-US" sz="1800" dirty="0" smtClean="0"/>
              <a:t>predictors performed better than predictors built from all that data.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847" y="5767368"/>
            <a:ext cx="4359953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Peters, F., Menzies, T., &amp; Layman, L. (2015).  LACE2: Better Privacy-Preserving Data Sharing for Cross Project Defect Prediction. In ICSE’15, Florence, Italy </a:t>
            </a:r>
            <a:r>
              <a:rPr lang="en-US" sz="1400" dirty="0" smtClean="0">
                <a:hlinkClick r:id="rId2"/>
              </a:rPr>
              <a:t>http://menzies.us/pdf/15lace2.pdf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business case </a:t>
            </a:r>
            <a:br>
              <a:rPr lang="en-US" dirty="0" smtClean="0"/>
            </a:br>
            <a:r>
              <a:rPr lang="en-US" dirty="0" smtClean="0"/>
              <a:t>for data sharing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7402"/>
            <a:ext cx="4038600" cy="2529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Funded by NC Data Science and Analytics Initiative </a:t>
            </a:r>
          </a:p>
          <a:p>
            <a:r>
              <a:rPr lang="en-US" sz="2000" dirty="0" smtClean="0"/>
              <a:t>Joint project with Prof. </a:t>
            </a:r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Cukic</a:t>
            </a:r>
            <a:r>
              <a:rPr lang="en-US" sz="2000" dirty="0" smtClean="0"/>
              <a:t>, UNC Charlotte</a:t>
            </a:r>
          </a:p>
          <a:p>
            <a:r>
              <a:rPr lang="en-US" sz="2000" dirty="0" smtClean="0"/>
              <a:t>Applying the following to data from</a:t>
            </a:r>
          </a:p>
          <a:p>
            <a:pPr lvl="1"/>
            <a:r>
              <a:rPr lang="en-US" sz="1800" dirty="0" smtClean="0"/>
              <a:t>The smart cities initiative</a:t>
            </a:r>
          </a:p>
          <a:p>
            <a:pPr lvl="1"/>
            <a:r>
              <a:rPr lang="en-US" sz="1800" dirty="0" smtClean="0"/>
              <a:t>Community health care data</a:t>
            </a:r>
          </a:p>
          <a:p>
            <a:pPr lvl="1"/>
            <a:r>
              <a:rPr lang="en-US" sz="1800" dirty="0" smtClean="0"/>
              <a:t>Biometrics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Q1: What do you lose by not sharing?</a:t>
            </a:r>
          </a:p>
          <a:p>
            <a:pPr lvl="1"/>
            <a:r>
              <a:rPr lang="en-US" sz="1400" dirty="0" smtClean="0"/>
              <a:t>Compare conclusions seen with via sharing or via hoarding?</a:t>
            </a:r>
          </a:p>
          <a:p>
            <a:r>
              <a:rPr lang="en-US" sz="1800" dirty="0" smtClean="0"/>
              <a:t>Q2: Does </a:t>
            </a:r>
            <a:r>
              <a:rPr lang="en-US" sz="1800" dirty="0" err="1" smtClean="0"/>
              <a:t>anonymization</a:t>
            </a:r>
            <a:r>
              <a:rPr lang="en-US" sz="1800" dirty="0" smtClean="0"/>
              <a:t> protect us?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Can we violate privacy on data from Smart Cities, Community health, Biometrics</a:t>
            </a:r>
          </a:p>
          <a:p>
            <a:r>
              <a:rPr lang="en-US" sz="1800" dirty="0" smtClean="0"/>
              <a:t>Q3: Are we protecting data too much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How worse off are our models?</a:t>
            </a:r>
          </a:p>
          <a:p>
            <a:r>
              <a:rPr lang="en-US" sz="1800" dirty="0" smtClean="0"/>
              <a:t>Q4: Do costs of sharing out-weight benefits?</a:t>
            </a:r>
          </a:p>
          <a:p>
            <a:pPr lvl="1"/>
            <a:r>
              <a:rPr lang="en-US" sz="1400" dirty="0" smtClean="0"/>
              <a:t>Apply our novel “3 laws of data sharing” and see what what can be learned?</a:t>
            </a:r>
          </a:p>
          <a:p>
            <a:pPr lvl="1"/>
            <a:r>
              <a:rPr lang="en-US" sz="1400" dirty="0" smtClean="0"/>
              <a:t>Check of learned models not very useful,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CCI1024DS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516"/>
            <a:ext cx="4036644" cy="1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2172"/>
            <a:ext cx="3465069" cy="35638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about sharing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Too much fear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enough about benefits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Can we </a:t>
            </a:r>
            <a:r>
              <a:rPr lang="en-US" dirty="0" smtClean="0"/>
              <a:t>learn more from sharing that hoarding ?</a:t>
            </a:r>
          </a:p>
          <a:p>
            <a:pPr marL="742950" lvl="2" indent="-342900"/>
            <a:r>
              <a:rPr lang="en-US" dirty="0" smtClean="0"/>
              <a:t>Yes (results from SE)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71813" y="2652172"/>
            <a:ext cx="4314987" cy="356389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dirty="0" smtClean="0"/>
              <a:t>Three laws of trusted data sharing: </a:t>
            </a:r>
          </a:p>
          <a:p>
            <a:pPr marL="625475" lvl="2" indent="-225425"/>
            <a:r>
              <a:rPr lang="en-US" dirty="0" smtClean="0"/>
              <a:t>For SE quality prediction..</a:t>
            </a:r>
          </a:p>
          <a:p>
            <a:pPr marL="625475" lvl="2" indent="-225425"/>
            <a:r>
              <a:rPr lang="en-US" dirty="0" smtClean="0"/>
              <a:t>Better models from shared privatized data that from all raw data </a:t>
            </a:r>
            <a:br>
              <a:rPr lang="en-US" dirty="0" smtClean="0"/>
            </a:br>
            <a:endParaRPr lang="en-US" dirty="0" smtClean="0"/>
          </a:p>
          <a:p>
            <a:pPr marL="225425" indent="-225425"/>
            <a:r>
              <a:rPr lang="en-US" dirty="0" smtClean="0"/>
              <a:t>Q: does this work for other kinds of data?</a:t>
            </a:r>
          </a:p>
          <a:p>
            <a:pPr marL="225425" indent="-225425"/>
            <a:r>
              <a:rPr lang="en-US" dirty="0" smtClean="0"/>
              <a:t>A: don’t know… yet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5" y="76200"/>
            <a:ext cx="4340862" cy="2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108104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Cost of privacy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18075" y="1725200"/>
            <a:ext cx="8229600" cy="430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430A"/>
                </a:solidFill>
                <a:latin typeface="Calibri"/>
                <a:ea typeface="Calibri"/>
                <a:cs typeface="Calibri"/>
                <a:sym typeface="Calibri"/>
              </a:rPr>
              <a:t>- Privacy Goals (conflicting)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protect confidentiality of software defect data </a:t>
            </a: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with privacy preserving techniques...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while data remains useful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None/>
            </a:pPr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430A"/>
                </a:solidFill>
                <a:latin typeface="Calibri"/>
                <a:ea typeface="Calibri"/>
                <a:cs typeface="Calibri"/>
                <a:sym typeface="Calibri"/>
              </a:rPr>
              <a:t>- Not trivial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standard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anonymization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methods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privacy increases...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data becomes </a:t>
            </a:r>
            <a:r>
              <a:rPr lang="en" sz="2000" b="1" i="1" u="sng" dirty="0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useful</a:t>
            </a:r>
          </a:p>
          <a:p>
            <a:pPr marR="0" lvl="0" algn="l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13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931083"/>
            <a:ext cx="19431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7517425" y="4317300"/>
            <a:ext cx="11871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Usefulness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75" y="2177950"/>
            <a:ext cx="1943100" cy="234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5182100" y="4317300"/>
            <a:ext cx="11871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Privacy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15100" y="5264874"/>
            <a:ext cx="8928900" cy="9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999999"/>
                </a:solidFill>
              </a:rPr>
              <a:t>J. Brickell and V. Shmatikov, “The cost of privacy: destruction of data-mining utility in anonymized data publishing,” in Proceeding of the 14th    ACM SIGKDD international conference on Knowledge discovery and data mining, ser. KDD ’08</a:t>
            </a:r>
            <a:r>
              <a:rPr lang="en" sz="1200" dirty="0" smtClean="0">
                <a:solidFill>
                  <a:srgbClr val="999999"/>
                </a:solidFill>
              </a:rPr>
              <a:t>.</a:t>
            </a:r>
            <a:r>
              <a:rPr lang="en-US" sz="1200" dirty="0" smtClean="0">
                <a:solidFill>
                  <a:srgbClr val="999999"/>
                </a:solidFill>
              </a:rPr>
              <a:t/>
            </a:r>
            <a:br>
              <a:rPr lang="en-US" sz="1200" dirty="0" smtClean="0">
                <a:solidFill>
                  <a:srgbClr val="999999"/>
                </a:solidFill>
              </a:rPr>
            </a:br>
            <a:endParaRPr lang="en" sz="1200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999999"/>
                </a:solidFill>
              </a:rPr>
              <a:t>M. Grechanik, C. Csallner, C. Fu, and Q. Xie, “Is data privacy always good for software testing?” in Proceedings of the 2010 IEEE 21st International Symposium on Software Reliability Engineering, ser. ISSRE ’10.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999999"/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8186908" y="6356350"/>
            <a:ext cx="499891" cy="365125"/>
          </a:xfrm>
          <a:prstGeom prst="rect">
            <a:avLst/>
          </a:prstGeom>
          <a:solidFill>
            <a:srgbClr val="BF091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AB2034-5CFE-E945-9332-9E6FD32514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5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14" y="736792"/>
            <a:ext cx="4815084" cy="52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business case </a:t>
            </a:r>
            <a:br>
              <a:rPr lang="en-US" dirty="0" smtClean="0"/>
            </a:br>
            <a:r>
              <a:rPr lang="en-US" dirty="0" smtClean="0"/>
              <a:t>for data sharing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7402"/>
            <a:ext cx="4038600" cy="2529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Funded by NC Data Science and Analytics Initiative </a:t>
            </a:r>
          </a:p>
          <a:p>
            <a:r>
              <a:rPr lang="en-US" sz="2000" dirty="0" smtClean="0"/>
              <a:t>Joint project with Prof. </a:t>
            </a:r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Cukic</a:t>
            </a:r>
            <a:r>
              <a:rPr lang="en-US" sz="2000" dirty="0" smtClean="0"/>
              <a:t>, UNC Charlotte</a:t>
            </a:r>
          </a:p>
          <a:p>
            <a:r>
              <a:rPr lang="en-US" sz="2000" dirty="0" smtClean="0"/>
              <a:t>Applying the following to data from</a:t>
            </a:r>
          </a:p>
          <a:p>
            <a:pPr lvl="1"/>
            <a:r>
              <a:rPr lang="en-US" sz="1800" dirty="0" smtClean="0"/>
              <a:t>The smart cities initiative</a:t>
            </a:r>
          </a:p>
          <a:p>
            <a:pPr lvl="1"/>
            <a:r>
              <a:rPr lang="en-US" sz="1800" dirty="0" smtClean="0"/>
              <a:t>Community health care data</a:t>
            </a:r>
          </a:p>
          <a:p>
            <a:pPr lvl="1"/>
            <a:r>
              <a:rPr lang="en-US" sz="1800" dirty="0" smtClean="0"/>
              <a:t>Biometrics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Q1: What do you lose by not sharing?</a:t>
            </a:r>
          </a:p>
          <a:p>
            <a:pPr lvl="1"/>
            <a:r>
              <a:rPr lang="en-US" sz="1400" dirty="0" smtClean="0"/>
              <a:t>Compare conclusions seen with via sharing or via hoarding?</a:t>
            </a:r>
          </a:p>
          <a:p>
            <a:r>
              <a:rPr lang="en-US" sz="1800" dirty="0" smtClean="0"/>
              <a:t>Q2: Does </a:t>
            </a:r>
            <a:r>
              <a:rPr lang="en-US" sz="1800" dirty="0" err="1" smtClean="0"/>
              <a:t>anonymization</a:t>
            </a:r>
            <a:r>
              <a:rPr lang="en-US" sz="1800" dirty="0" smtClean="0"/>
              <a:t> protect us?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Can we violate privacy on data from Smart Cities, Community health, Biometrics</a:t>
            </a:r>
          </a:p>
          <a:p>
            <a:r>
              <a:rPr lang="en-US" sz="1800" dirty="0" smtClean="0"/>
              <a:t>Q3: Are we protecting data too much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How worse off are our models?</a:t>
            </a:r>
          </a:p>
          <a:p>
            <a:r>
              <a:rPr lang="en-US" sz="1800" dirty="0" smtClean="0"/>
              <a:t>Q4: Do costs of sharing out-weight benefits?</a:t>
            </a:r>
          </a:p>
          <a:p>
            <a:pPr lvl="1"/>
            <a:r>
              <a:rPr lang="en-US" sz="1400" dirty="0" smtClean="0"/>
              <a:t>Apply our novel “3 laws of data sharing” and see what what can be learned?</a:t>
            </a:r>
          </a:p>
          <a:p>
            <a:pPr lvl="1"/>
            <a:r>
              <a:rPr lang="en-US" sz="1400" dirty="0" smtClean="0"/>
              <a:t>Check of learned models not very useful,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CI1024DS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516"/>
            <a:ext cx="4036644" cy="1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4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About me: http://</a:t>
            </a:r>
            <a:r>
              <a:rPr lang="en-US" dirty="0" err="1" smtClean="0"/>
              <a:t>menzies.us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993" y="1734142"/>
            <a:ext cx="436200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Funding: $7 million</a:t>
            </a:r>
          </a:p>
          <a:p>
            <a:pPr lvl="1"/>
            <a:r>
              <a:rPr lang="en-US" dirty="0" smtClean="0"/>
              <a:t>NASA, </a:t>
            </a:r>
            <a:r>
              <a:rPr lang="en-US" dirty="0" err="1" smtClean="0"/>
              <a:t>DoD</a:t>
            </a:r>
            <a:r>
              <a:rPr lang="en-US" dirty="0" smtClean="0"/>
              <a:t>, National Science Foundation, National Archives,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Some STTR 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Ph.D</a:t>
            </a:r>
            <a:r>
              <a:rPr lang="en-US" dirty="0" smtClean="0"/>
              <a:t>/masters students: dozens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Papers: 200+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Teaching:</a:t>
            </a:r>
          </a:p>
          <a:p>
            <a:pPr lvl="1"/>
            <a:r>
              <a:rPr lang="en-US" dirty="0" smtClean="0"/>
              <a:t>Grad SE + automated 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Service:</a:t>
            </a:r>
          </a:p>
          <a:p>
            <a:pPr lvl="1"/>
            <a:r>
              <a:rPr lang="en-US" dirty="0" smtClean="0"/>
              <a:t>Editorial boards: TSE, EMSE, ASE</a:t>
            </a:r>
          </a:p>
          <a:p>
            <a:pPr lvl="1"/>
            <a:r>
              <a:rPr lang="en-US" dirty="0" smtClean="0"/>
              <a:t>Conference org: ICSME’16, ASE, </a:t>
            </a:r>
          </a:p>
          <a:p>
            <a:pPr lvl="1"/>
            <a:r>
              <a:rPr lang="en-US" dirty="0" smtClean="0"/>
              <a:t>Many program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3" y="1701556"/>
            <a:ext cx="4507028" cy="42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hareBook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7" y="1963791"/>
            <a:ext cx="3189923" cy="3929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sdbookCo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97" y="1963791"/>
            <a:ext cx="3189921" cy="3929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60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5711" y="1110825"/>
            <a:ext cx="6351482" cy="4388275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Sharing data, Turkey to Texas: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Toasters to rocket 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5711" y="1110825"/>
            <a:ext cx="6351482" cy="4388275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Sharing data Turkey to Texas: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Toasters to rocket 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500" y="5630904"/>
            <a:ext cx="793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b="1" dirty="0" smtClean="0"/>
              <a:t>Q: Does this work for other kinds of data? E.g. </a:t>
            </a:r>
            <a:r>
              <a:rPr lang="en-US" b="1" dirty="0" err="1" smtClean="0"/>
              <a:t>anonymized</a:t>
            </a:r>
            <a:r>
              <a:rPr lang="en-US" b="1" dirty="0" smtClean="0"/>
              <a:t> privatized data?</a:t>
            </a:r>
          </a:p>
          <a:p>
            <a:pPr marL="342900" lvl="1" indent="-342900"/>
            <a:r>
              <a:rPr lang="en-US" b="1" dirty="0" smtClean="0"/>
              <a:t>A: Perhaps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6727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1635</Words>
  <Application>Microsoft Macintosh PowerPoint</Application>
  <PresentationFormat>On-screen Show (4:3)</PresentationFormat>
  <Paragraphs>346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Three Laws of Trusted Data Sharing: (Building a Better Business  Case for Data Sharing) </vt:lpstr>
      <vt:lpstr>PowerPoint Presentation</vt:lpstr>
      <vt:lpstr>Why We Care…</vt:lpstr>
      <vt:lpstr>Cost of privacy</vt:lpstr>
      <vt:lpstr>Building a business case  for data sharing</vt:lpstr>
      <vt:lpstr>About me: http://menzies.us</vt:lpstr>
      <vt:lpstr>Recent books</vt:lpstr>
      <vt:lpstr>Sharing data, Turkey to Texas: Toasters to rocket ships</vt:lpstr>
      <vt:lpstr>Sharing data Turkey to Texas: Toasters to rocket ships</vt:lpstr>
      <vt:lpstr>Everyone else’s research question</vt:lpstr>
      <vt:lpstr>Sure,  software sometimes fails  (at may do so at the worst time)</vt:lpstr>
      <vt:lpstr>Everyone else’s research question</vt:lpstr>
      <vt:lpstr>My research question</vt:lpstr>
      <vt:lpstr>According to the maths, software is too complex to understand</vt:lpstr>
      <vt:lpstr>PowerPoint Presentation</vt:lpstr>
      <vt:lpstr>Yet (often)  they do</vt:lpstr>
      <vt:lpstr>Sure,  software sometimes fails  (at may do so at the worst time)</vt:lpstr>
      <vt:lpstr>When reasoning about complex things, you don’t have to look at very much</vt:lpstr>
      <vt:lpstr>Specifically, for “transfer learning” (migrating conclusions from one project to another)</vt:lpstr>
      <vt:lpstr>Ignoring data = privacy?</vt:lpstr>
      <vt:lpstr>Sort by column “worth”</vt:lpstr>
      <vt:lpstr>Sort by row “centrality”</vt:lpstr>
      <vt:lpstr>Prune the dull rows</vt:lpstr>
      <vt:lpstr>Prune the dull columns</vt:lpstr>
      <vt:lpstr>Data “corners”  49/900 = 5.4% of the data</vt:lpstr>
      <vt:lpstr>Too much pruning?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Better models from shared privatized data that from all raw data </vt:lpstr>
      <vt:lpstr>Building a business case  for data sharing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Laws of Trusted Data Sharing: (Building a Better Business  Case for Data Sharing) </dc:title>
  <dc:creator>Tim Menzies</dc:creator>
  <cp:lastModifiedBy>Tim Menzies</cp:lastModifiedBy>
  <cp:revision>49</cp:revision>
  <dcterms:created xsi:type="dcterms:W3CDTF">2015-08-05T15:15:37Z</dcterms:created>
  <dcterms:modified xsi:type="dcterms:W3CDTF">2015-08-06T01:58:30Z</dcterms:modified>
</cp:coreProperties>
</file>