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15" r:id="rId1"/>
  </p:sldMasterIdLst>
  <p:notesMasterIdLst>
    <p:notesMasterId r:id="rId14"/>
  </p:notesMasterIdLst>
  <p:sldIdLst>
    <p:sldId id="256" r:id="rId2"/>
    <p:sldId id="264" r:id="rId3"/>
    <p:sldId id="262" r:id="rId4"/>
    <p:sldId id="263" r:id="rId5"/>
    <p:sldId id="265" r:id="rId6"/>
    <p:sldId id="269" r:id="rId7"/>
    <p:sldId id="270" r:id="rId8"/>
    <p:sldId id="259" r:id="rId9"/>
    <p:sldId id="268" r:id="rId10"/>
    <p:sldId id="271" r:id="rId11"/>
    <p:sldId id="26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293"/>
    <p:restoredTop sz="94696"/>
  </p:normalViewPr>
  <p:slideViewPr>
    <p:cSldViewPr snapToGrid="0" snapToObjects="1">
      <p:cViewPr varScale="1">
        <p:scale>
          <a:sx n="62" d="100"/>
          <a:sy n="62" d="100"/>
        </p:scale>
        <p:origin x="232" y="1104"/>
      </p:cViewPr>
      <p:guideLst/>
    </p:cSldViewPr>
  </p:slideViewPr>
  <p:outlineViewPr>
    <p:cViewPr>
      <p:scale>
        <a:sx n="33" d="100"/>
        <a:sy n="33" d="100"/>
      </p:scale>
      <p:origin x="0" y="-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4" Type="http://schemas.openxmlformats.org/officeDocument/2006/relationships/chartUserShapes" Target="../drawings/drawing1.xm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4" Type="http://schemas.openxmlformats.org/officeDocument/2006/relationships/chartUserShapes" Target="../drawings/drawing2.xml"/><Relationship Id="rId1" Type="http://schemas.microsoft.com/office/2011/relationships/chartStyle" Target="style2.xml"/><Relationship Id="rId2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4" Type="http://schemas.openxmlformats.org/officeDocument/2006/relationships/chartUserShapes" Target="../drawings/drawing3.xml"/><Relationship Id="rId1" Type="http://schemas.microsoft.com/office/2011/relationships/chartStyle" Target="style3.xml"/><Relationship Id="rId2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4" Type="http://schemas.openxmlformats.org/officeDocument/2006/relationships/chartUserShapes" Target="../drawings/drawing4.xml"/><Relationship Id="rId1" Type="http://schemas.microsoft.com/office/2011/relationships/chartStyle" Target="style4.xml"/><Relationship Id="rId2" Type="http://schemas.microsoft.com/office/2011/relationships/chartColorStyle" Target="colors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1"/>
          <c:dPt>
            <c:idx val="0"/>
            <c:bubble3D val="0"/>
            <c:explosion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What is?</c:v>
                </c:pt>
                <c:pt idx="1">
                  <c:v>What 's that?</c:v>
                </c:pt>
                <c:pt idx="2">
                  <c:v>What if?</c:v>
                </c:pt>
                <c:pt idx="3">
                  <c:v>What to do?</c:v>
                </c:pt>
                <c:pt idx="4">
                  <c:v>What to avoid?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10.0</c:v>
                </c:pt>
                <c:pt idx="1">
                  <c:v>10.0</c:v>
                </c:pt>
                <c:pt idx="2">
                  <c:v>10.0</c:v>
                </c:pt>
                <c:pt idx="3">
                  <c:v>10.0</c:v>
                </c:pt>
                <c:pt idx="4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1"/>
          <c:dPt>
            <c:idx val="0"/>
            <c:bubble3D val="0"/>
            <c:explosion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What is?</c:v>
                </c:pt>
                <c:pt idx="1">
                  <c:v>What 's that?</c:v>
                </c:pt>
                <c:pt idx="2">
                  <c:v>What if?</c:v>
                </c:pt>
                <c:pt idx="3">
                  <c:v>What to do?</c:v>
                </c:pt>
                <c:pt idx="4">
                  <c:v>What to avoid?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10.0</c:v>
                </c:pt>
                <c:pt idx="1">
                  <c:v>10.0</c:v>
                </c:pt>
                <c:pt idx="2">
                  <c:v>10.0</c:v>
                </c:pt>
                <c:pt idx="3">
                  <c:v>10.0</c:v>
                </c:pt>
                <c:pt idx="4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1"/>
          <c:dPt>
            <c:idx val="0"/>
            <c:bubble3D val="0"/>
            <c:explosion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What is?</c:v>
                </c:pt>
                <c:pt idx="1">
                  <c:v>What 's that?</c:v>
                </c:pt>
                <c:pt idx="2">
                  <c:v>What if?</c:v>
                </c:pt>
                <c:pt idx="3">
                  <c:v>What to do?</c:v>
                </c:pt>
                <c:pt idx="4">
                  <c:v>What to avoid?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10.0</c:v>
                </c:pt>
                <c:pt idx="1">
                  <c:v>10.0</c:v>
                </c:pt>
                <c:pt idx="2">
                  <c:v>10.0</c:v>
                </c:pt>
                <c:pt idx="3">
                  <c:v>10.0</c:v>
                </c:pt>
                <c:pt idx="4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1"/>
          <c:dPt>
            <c:idx val="0"/>
            <c:bubble3D val="0"/>
            <c:explosion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What is?</c:v>
                </c:pt>
                <c:pt idx="1">
                  <c:v>What 's that?</c:v>
                </c:pt>
                <c:pt idx="2">
                  <c:v>What if?</c:v>
                </c:pt>
                <c:pt idx="3">
                  <c:v>What to do?</c:v>
                </c:pt>
                <c:pt idx="4">
                  <c:v>What to avoid?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10.0</c:v>
                </c:pt>
                <c:pt idx="1">
                  <c:v>10.0</c:v>
                </c:pt>
                <c:pt idx="2">
                  <c:v>10.0</c:v>
                </c:pt>
                <c:pt idx="3">
                  <c:v>10.0</c:v>
                </c:pt>
                <c:pt idx="4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0.36521</cdr:x>
      <cdr:y>0.19187</cdr:y>
    </cdr:from>
    <cdr:to>
      <cdr:x>0.47771</cdr:x>
      <cdr:y>0.36062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2968438" y="103967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smtClean="0"/>
            <a:t>Current </a:t>
          </a:r>
        </a:p>
        <a:p xmlns:a="http://schemas.openxmlformats.org/drawingml/2006/main">
          <a:r>
            <a:rPr lang="en-US" sz="1400" dirty="0" smtClean="0"/>
            <a:t>prediction</a:t>
          </a:r>
        </a:p>
        <a:p xmlns:a="http://schemas.openxmlformats.org/drawingml/2006/main">
          <a:r>
            <a:rPr lang="en-US" sz="1400" dirty="0" smtClean="0"/>
            <a:t>technology</a:t>
          </a:r>
          <a:endParaRPr lang="en-US" sz="1400" dirty="0"/>
        </a:p>
      </cdr:txBody>
    </cdr:sp>
  </cdr:relSizeAnchor>
  <cdr:relSizeAnchor xmlns:cdr="http://schemas.openxmlformats.org/drawingml/2006/chartDrawing">
    <cdr:from>
      <cdr:x>0.38381</cdr:x>
      <cdr:y>0.50934</cdr:y>
    </cdr:from>
    <cdr:to>
      <cdr:x>0.49631</cdr:x>
      <cdr:y>0.67809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3119617" y="2759922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 smtClean="0"/>
            <a:t>Anomaly detectors</a:t>
          </a:r>
          <a:endParaRPr lang="en-US" sz="1400" dirty="0"/>
        </a:p>
      </cdr:txBody>
    </cdr:sp>
  </cdr:relSizeAnchor>
  <cdr:relSizeAnchor xmlns:cdr="http://schemas.openxmlformats.org/drawingml/2006/chartDrawing">
    <cdr:from>
      <cdr:x>0.21182</cdr:x>
      <cdr:y>0.69438</cdr:y>
    </cdr:from>
    <cdr:to>
      <cdr:x>0.32432</cdr:x>
      <cdr:y>0.86313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1721698" y="376258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 smtClean="0"/>
            <a:t>Option exploration:</a:t>
          </a:r>
        </a:p>
        <a:p xmlns:a="http://schemas.openxmlformats.org/drawingml/2006/main">
          <a:r>
            <a:rPr lang="en-US" sz="1400" dirty="0" smtClean="0"/>
            <a:t>• e.g. Bayes nets</a:t>
          </a:r>
          <a:br>
            <a:rPr lang="en-US" sz="1400" dirty="0" smtClean="0"/>
          </a:br>
          <a:r>
            <a:rPr lang="en-US" sz="1400" dirty="0" smtClean="0"/>
            <a:t> • </a:t>
          </a:r>
          <a:r>
            <a:rPr lang="en-US" sz="1400" dirty="0" err="1" smtClean="0"/>
            <a:t>e..g</a:t>
          </a:r>
          <a:r>
            <a:rPr lang="en-US" sz="1400" dirty="0" smtClean="0"/>
            <a:t>  Monte Caro </a:t>
          </a:r>
          <a:br>
            <a:rPr lang="en-US" sz="1400" dirty="0" smtClean="0"/>
          </a:br>
          <a:r>
            <a:rPr lang="en-US" sz="1400" dirty="0" smtClean="0"/>
            <a:t>              </a:t>
          </a:r>
          <a:r>
            <a:rPr lang="en-US" sz="1400" dirty="0" err="1" smtClean="0"/>
            <a:t>simuation</a:t>
          </a:r>
          <a:endParaRPr lang="en-US" sz="1400" dirty="0" smtClean="0"/>
        </a:p>
        <a:p xmlns:a="http://schemas.openxmlformats.org/drawingml/2006/main">
          <a:r>
            <a:rPr lang="en-US" sz="1400" dirty="0" smtClean="0"/>
            <a:t>• e.g. Pareto</a:t>
          </a:r>
          <a:r>
            <a:rPr lang="en-US" sz="1400" dirty="0"/>
            <a:t/>
          </a:r>
          <a:br>
            <a:rPr lang="en-US" sz="1400" dirty="0"/>
          </a:br>
          <a:r>
            <a:rPr lang="en-US" sz="1400" dirty="0" smtClean="0"/>
            <a:t>           clustering</a:t>
          </a:r>
          <a:endParaRPr lang="en-US" sz="1400" dirty="0"/>
        </a:p>
      </cdr:txBody>
    </cdr:sp>
  </cdr:relSizeAnchor>
  <cdr:relSizeAnchor xmlns:cdr="http://schemas.openxmlformats.org/drawingml/2006/chartDrawing">
    <cdr:from>
      <cdr:x>0.06781</cdr:x>
      <cdr:y>0.5</cdr:y>
    </cdr:from>
    <cdr:to>
      <cdr:x>0.38057</cdr:x>
      <cdr:y>0.92334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551126" y="2709333"/>
          <a:ext cx="2542172" cy="22939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 smtClean="0"/>
            <a:t>Option </a:t>
          </a:r>
          <a:r>
            <a:rPr lang="en-US" sz="1400" dirty="0" err="1" smtClean="0"/>
            <a:t>detals</a:t>
          </a:r>
          <a:endParaRPr lang="en-US" sz="1400" dirty="0" smtClean="0"/>
        </a:p>
        <a:p xmlns:a="http://schemas.openxmlformats.org/drawingml/2006/main">
          <a:r>
            <a:rPr lang="en-US" sz="1400" dirty="0" smtClean="0"/>
            <a:t>•e.g. </a:t>
          </a:r>
          <a:r>
            <a:rPr lang="en-US" sz="1400" dirty="0" err="1" smtClean="0"/>
            <a:t>contast</a:t>
          </a:r>
          <a:r>
            <a:rPr lang="en-US" sz="1400" dirty="0" smtClean="0"/>
            <a:t> </a:t>
          </a:r>
          <a:br>
            <a:rPr lang="en-US" sz="1400" dirty="0" smtClean="0"/>
          </a:br>
          <a:r>
            <a:rPr lang="en-US" sz="1400" dirty="0" smtClean="0"/>
            <a:t>  set learning</a:t>
          </a:r>
          <a:endParaRPr lang="en-US" sz="1400" dirty="0"/>
        </a:p>
      </cdr:txBody>
    </cdr:sp>
  </cdr:relSizeAnchor>
  <cdr:relSizeAnchor xmlns:cdr="http://schemas.openxmlformats.org/drawingml/2006/chartDrawing">
    <cdr:from>
      <cdr:x>0.10869</cdr:x>
      <cdr:y>0.17037</cdr:y>
    </cdr:from>
    <cdr:to>
      <cdr:x>0.42146</cdr:x>
      <cdr:y>0.59371</cdr:y>
    </cdr:to>
    <cdr:sp macro="" textlink="">
      <cdr:nvSpPr>
        <cdr:cNvPr id="11" name="TextBox 10"/>
        <cdr:cNvSpPr txBox="1"/>
      </cdr:nvSpPr>
      <cdr:spPr>
        <a:xfrm xmlns:a="http://schemas.openxmlformats.org/drawingml/2006/main">
          <a:off x="883466" y="923184"/>
          <a:ext cx="2542172" cy="22939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 smtClean="0"/>
            <a:t>Critiquing systems</a:t>
          </a:r>
          <a:br>
            <a:rPr lang="en-US" sz="1400" dirty="0" smtClean="0"/>
          </a:br>
          <a:r>
            <a:rPr lang="en-US" sz="1400" dirty="0" smtClean="0"/>
            <a:t>• e.g. XTREES</a:t>
          </a:r>
          <a:endParaRPr lang="en-US" sz="1400" dirty="0"/>
        </a:p>
      </cdr:txBody>
    </cdr:sp>
  </cdr:relSizeAnchor>
  <cdr:relSizeAnchor xmlns:cdr="http://schemas.openxmlformats.org/drawingml/2006/chartDrawing">
    <cdr:from>
      <cdr:x>0.60081</cdr:x>
      <cdr:y>0.0468</cdr:y>
    </cdr:from>
    <cdr:to>
      <cdr:x>0.71331</cdr:x>
      <cdr:y>0.21555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883349" y="253611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Why do we only use this one</a:t>
          </a:r>
        </a:p>
        <a:p xmlns:a="http://schemas.openxmlformats.org/drawingml/2006/main">
          <a:r>
            <a:rPr lang="en-US" sz="1400" dirty="0" smtClean="0"/>
            <a:t> kind of AI </a:t>
          </a:r>
          <a:r>
            <a:rPr lang="en-US" sz="1400" dirty="0" err="1" smtClean="0"/>
            <a:t>technogy</a:t>
          </a:r>
          <a:r>
            <a:rPr lang="en-US" sz="1400" dirty="0" smtClean="0"/>
            <a:t>?</a:t>
          </a:r>
          <a:endParaRPr lang="en-US" sz="1400" dirty="0"/>
        </a:p>
      </cdr:txBody>
    </cdr:sp>
  </cdr:relSizeAnchor>
  <cdr:relSizeAnchor xmlns:cdr="http://schemas.openxmlformats.org/drawingml/2006/chartDrawing">
    <cdr:from>
      <cdr:x>0.54517</cdr:x>
      <cdr:y>0.0774</cdr:y>
    </cdr:from>
    <cdr:to>
      <cdr:x>0.60619</cdr:x>
      <cdr:y>0.17865</cdr:y>
    </cdr:to>
    <cdr:cxnSp macro="">
      <cdr:nvCxnSpPr>
        <cdr:cNvPr id="4" name="Straight Arrow Connector 3"/>
        <cdr:cNvCxnSpPr/>
      </cdr:nvCxnSpPr>
      <cdr:spPr>
        <a:xfrm xmlns:a="http://schemas.openxmlformats.org/drawingml/2006/main" flipH="1">
          <a:off x="4431127" y="419415"/>
          <a:ext cx="495945" cy="548640"/>
        </a:xfrm>
        <a:prstGeom xmlns:a="http://schemas.openxmlformats.org/drawingml/2006/main" prst="straightConnector1">
          <a:avLst/>
        </a:prstGeom>
        <a:ln xmlns:a="http://schemas.openxmlformats.org/drawingml/2006/main" w="60325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0.36521</cdr:x>
      <cdr:y>0.19187</cdr:y>
    </cdr:from>
    <cdr:to>
      <cdr:x>0.47771</cdr:x>
      <cdr:y>0.36062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2968438" y="103967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smtClean="0"/>
            <a:t>Current </a:t>
          </a:r>
        </a:p>
        <a:p xmlns:a="http://schemas.openxmlformats.org/drawingml/2006/main">
          <a:r>
            <a:rPr lang="en-US" sz="1400" dirty="0" smtClean="0"/>
            <a:t>prediction</a:t>
          </a:r>
        </a:p>
        <a:p xmlns:a="http://schemas.openxmlformats.org/drawingml/2006/main">
          <a:r>
            <a:rPr lang="en-US" sz="1400" dirty="0" smtClean="0"/>
            <a:t>technology</a:t>
          </a:r>
          <a:endParaRPr lang="en-US" sz="1400" dirty="0"/>
        </a:p>
      </cdr:txBody>
    </cdr:sp>
  </cdr:relSizeAnchor>
  <cdr:relSizeAnchor xmlns:cdr="http://schemas.openxmlformats.org/drawingml/2006/chartDrawing">
    <cdr:from>
      <cdr:x>0.38381</cdr:x>
      <cdr:y>0.50934</cdr:y>
    </cdr:from>
    <cdr:to>
      <cdr:x>0.49631</cdr:x>
      <cdr:y>0.67809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3119617" y="2759922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 smtClean="0"/>
            <a:t>Anomaly detectors</a:t>
          </a:r>
          <a:endParaRPr lang="en-US" sz="1400" dirty="0"/>
        </a:p>
      </cdr:txBody>
    </cdr:sp>
  </cdr:relSizeAnchor>
  <cdr:relSizeAnchor xmlns:cdr="http://schemas.openxmlformats.org/drawingml/2006/chartDrawing">
    <cdr:from>
      <cdr:x>0.21182</cdr:x>
      <cdr:y>0.69438</cdr:y>
    </cdr:from>
    <cdr:to>
      <cdr:x>0.32432</cdr:x>
      <cdr:y>0.86313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1721698" y="376258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 smtClean="0"/>
            <a:t>Option exploration:</a:t>
          </a:r>
        </a:p>
        <a:p xmlns:a="http://schemas.openxmlformats.org/drawingml/2006/main">
          <a:r>
            <a:rPr lang="en-US" sz="1400" dirty="0" smtClean="0"/>
            <a:t>• e.g. Bayes nets</a:t>
          </a:r>
          <a:br>
            <a:rPr lang="en-US" sz="1400" dirty="0" smtClean="0"/>
          </a:br>
          <a:r>
            <a:rPr lang="en-US" sz="1400" dirty="0" smtClean="0"/>
            <a:t> • </a:t>
          </a:r>
          <a:r>
            <a:rPr lang="en-US" sz="1400" dirty="0" err="1" smtClean="0"/>
            <a:t>e..g</a:t>
          </a:r>
          <a:r>
            <a:rPr lang="en-US" sz="1400" dirty="0" smtClean="0"/>
            <a:t>  Monte Caro </a:t>
          </a:r>
          <a:br>
            <a:rPr lang="en-US" sz="1400" dirty="0" smtClean="0"/>
          </a:br>
          <a:r>
            <a:rPr lang="en-US" sz="1400" dirty="0" smtClean="0"/>
            <a:t>              </a:t>
          </a:r>
          <a:r>
            <a:rPr lang="en-US" sz="1400" dirty="0" err="1" smtClean="0"/>
            <a:t>simuation</a:t>
          </a:r>
          <a:endParaRPr lang="en-US" sz="1400" dirty="0" smtClean="0"/>
        </a:p>
        <a:p xmlns:a="http://schemas.openxmlformats.org/drawingml/2006/main">
          <a:r>
            <a:rPr lang="en-US" sz="1400" dirty="0" smtClean="0"/>
            <a:t>• e.g. Pareto</a:t>
          </a:r>
          <a:r>
            <a:rPr lang="en-US" sz="1400" dirty="0"/>
            <a:t/>
          </a:r>
          <a:br>
            <a:rPr lang="en-US" sz="1400" dirty="0"/>
          </a:br>
          <a:r>
            <a:rPr lang="en-US" sz="1400" dirty="0" smtClean="0"/>
            <a:t>           clustering</a:t>
          </a:r>
          <a:endParaRPr lang="en-US" sz="1400" dirty="0"/>
        </a:p>
      </cdr:txBody>
    </cdr:sp>
  </cdr:relSizeAnchor>
  <cdr:relSizeAnchor xmlns:cdr="http://schemas.openxmlformats.org/drawingml/2006/chartDrawing">
    <cdr:from>
      <cdr:x>0.06781</cdr:x>
      <cdr:y>0.5</cdr:y>
    </cdr:from>
    <cdr:to>
      <cdr:x>0.38057</cdr:x>
      <cdr:y>0.92334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551126" y="2709333"/>
          <a:ext cx="2542172" cy="22939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 smtClean="0"/>
            <a:t>Option </a:t>
          </a:r>
          <a:r>
            <a:rPr lang="en-US" sz="1400" dirty="0" err="1" smtClean="0"/>
            <a:t>detals</a:t>
          </a:r>
          <a:endParaRPr lang="en-US" sz="1400" dirty="0" smtClean="0"/>
        </a:p>
        <a:p xmlns:a="http://schemas.openxmlformats.org/drawingml/2006/main">
          <a:r>
            <a:rPr lang="en-US" sz="1400" dirty="0" smtClean="0"/>
            <a:t>•e.g. </a:t>
          </a:r>
          <a:r>
            <a:rPr lang="en-US" sz="1400" dirty="0" err="1" smtClean="0"/>
            <a:t>contast</a:t>
          </a:r>
          <a:r>
            <a:rPr lang="en-US" sz="1400" dirty="0" smtClean="0"/>
            <a:t> </a:t>
          </a:r>
          <a:br>
            <a:rPr lang="en-US" sz="1400" dirty="0" smtClean="0"/>
          </a:br>
          <a:r>
            <a:rPr lang="en-US" sz="1400" dirty="0" smtClean="0"/>
            <a:t>  set learning</a:t>
          </a:r>
          <a:endParaRPr lang="en-US" sz="1400" dirty="0"/>
        </a:p>
      </cdr:txBody>
    </cdr:sp>
  </cdr:relSizeAnchor>
  <cdr:relSizeAnchor xmlns:cdr="http://schemas.openxmlformats.org/drawingml/2006/chartDrawing">
    <cdr:from>
      <cdr:x>0.10869</cdr:x>
      <cdr:y>0.17037</cdr:y>
    </cdr:from>
    <cdr:to>
      <cdr:x>0.42146</cdr:x>
      <cdr:y>0.59371</cdr:y>
    </cdr:to>
    <cdr:sp macro="" textlink="">
      <cdr:nvSpPr>
        <cdr:cNvPr id="11" name="TextBox 10"/>
        <cdr:cNvSpPr txBox="1"/>
      </cdr:nvSpPr>
      <cdr:spPr>
        <a:xfrm xmlns:a="http://schemas.openxmlformats.org/drawingml/2006/main">
          <a:off x="883466" y="923184"/>
          <a:ext cx="2542172" cy="22939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 smtClean="0"/>
            <a:t>Critiquing systems</a:t>
          </a:r>
          <a:br>
            <a:rPr lang="en-US" sz="1400" dirty="0" smtClean="0"/>
          </a:br>
          <a:r>
            <a:rPr lang="en-US" sz="1400" dirty="0" smtClean="0"/>
            <a:t>• e.g. XTREES</a:t>
          </a:r>
          <a:endParaRPr lang="en-US" sz="1400" dirty="0"/>
        </a:p>
      </cdr:txBody>
    </cdr:sp>
  </cdr:relSizeAnchor>
  <cdr:relSizeAnchor xmlns:cdr="http://schemas.openxmlformats.org/drawingml/2006/chartDrawing">
    <cdr:from>
      <cdr:x>0.60081</cdr:x>
      <cdr:y>0.0468</cdr:y>
    </cdr:from>
    <cdr:to>
      <cdr:x>0.71331</cdr:x>
      <cdr:y>0.21555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883349" y="253611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Why do we only use this one</a:t>
          </a:r>
        </a:p>
        <a:p xmlns:a="http://schemas.openxmlformats.org/drawingml/2006/main">
          <a:r>
            <a:rPr lang="en-US" sz="1400" dirty="0" smtClean="0"/>
            <a:t> kind of AI </a:t>
          </a:r>
          <a:r>
            <a:rPr lang="en-US" sz="1400" dirty="0" err="1" smtClean="0"/>
            <a:t>technogy</a:t>
          </a:r>
          <a:r>
            <a:rPr lang="en-US" sz="1400" dirty="0" smtClean="0"/>
            <a:t>?</a:t>
          </a:r>
          <a:endParaRPr lang="en-US" sz="1400" dirty="0"/>
        </a:p>
      </cdr:txBody>
    </cdr:sp>
  </cdr:relSizeAnchor>
  <cdr:relSizeAnchor xmlns:cdr="http://schemas.openxmlformats.org/drawingml/2006/chartDrawing">
    <cdr:from>
      <cdr:x>0.54517</cdr:x>
      <cdr:y>0.0774</cdr:y>
    </cdr:from>
    <cdr:to>
      <cdr:x>0.60619</cdr:x>
      <cdr:y>0.17865</cdr:y>
    </cdr:to>
    <cdr:cxnSp macro="">
      <cdr:nvCxnSpPr>
        <cdr:cNvPr id="4" name="Straight Arrow Connector 3"/>
        <cdr:cNvCxnSpPr/>
      </cdr:nvCxnSpPr>
      <cdr:spPr>
        <a:xfrm xmlns:a="http://schemas.openxmlformats.org/drawingml/2006/main" flipH="1">
          <a:off x="4431127" y="419415"/>
          <a:ext cx="495945" cy="548640"/>
        </a:xfrm>
        <a:prstGeom xmlns:a="http://schemas.openxmlformats.org/drawingml/2006/main" prst="straightConnector1">
          <a:avLst/>
        </a:prstGeom>
        <a:ln xmlns:a="http://schemas.openxmlformats.org/drawingml/2006/main" w="60325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0.36521</cdr:x>
      <cdr:y>0.19187</cdr:y>
    </cdr:from>
    <cdr:to>
      <cdr:x>0.47771</cdr:x>
      <cdr:y>0.36062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2968438" y="103967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smtClean="0"/>
            <a:t>Current </a:t>
          </a:r>
        </a:p>
        <a:p xmlns:a="http://schemas.openxmlformats.org/drawingml/2006/main">
          <a:r>
            <a:rPr lang="en-US" sz="1400" dirty="0" smtClean="0"/>
            <a:t>prediction</a:t>
          </a:r>
        </a:p>
        <a:p xmlns:a="http://schemas.openxmlformats.org/drawingml/2006/main">
          <a:r>
            <a:rPr lang="en-US" sz="1400" dirty="0" smtClean="0"/>
            <a:t>technology</a:t>
          </a:r>
          <a:endParaRPr lang="en-US" sz="1400" dirty="0"/>
        </a:p>
      </cdr:txBody>
    </cdr:sp>
  </cdr:relSizeAnchor>
  <cdr:relSizeAnchor xmlns:cdr="http://schemas.openxmlformats.org/drawingml/2006/chartDrawing">
    <cdr:from>
      <cdr:x>0.38381</cdr:x>
      <cdr:y>0.50934</cdr:y>
    </cdr:from>
    <cdr:to>
      <cdr:x>0.49631</cdr:x>
      <cdr:y>0.67809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3119617" y="2759922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 smtClean="0"/>
            <a:t>Anomaly detectors</a:t>
          </a:r>
          <a:endParaRPr lang="en-US" sz="1400" dirty="0"/>
        </a:p>
      </cdr:txBody>
    </cdr:sp>
  </cdr:relSizeAnchor>
  <cdr:relSizeAnchor xmlns:cdr="http://schemas.openxmlformats.org/drawingml/2006/chartDrawing">
    <cdr:from>
      <cdr:x>0.21182</cdr:x>
      <cdr:y>0.69438</cdr:y>
    </cdr:from>
    <cdr:to>
      <cdr:x>0.32432</cdr:x>
      <cdr:y>0.86313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1721698" y="376258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 smtClean="0"/>
            <a:t>Option exploration:</a:t>
          </a:r>
        </a:p>
        <a:p xmlns:a="http://schemas.openxmlformats.org/drawingml/2006/main">
          <a:r>
            <a:rPr lang="en-US" sz="1400" dirty="0" smtClean="0"/>
            <a:t>• e.g. Bayes nets</a:t>
          </a:r>
          <a:br>
            <a:rPr lang="en-US" sz="1400" dirty="0" smtClean="0"/>
          </a:br>
          <a:r>
            <a:rPr lang="en-US" sz="1400" dirty="0" smtClean="0"/>
            <a:t> • </a:t>
          </a:r>
          <a:r>
            <a:rPr lang="en-US" sz="1400" dirty="0" err="1" smtClean="0"/>
            <a:t>e..g</a:t>
          </a:r>
          <a:r>
            <a:rPr lang="en-US" sz="1400" dirty="0" smtClean="0"/>
            <a:t>  Monte Caro </a:t>
          </a:r>
          <a:br>
            <a:rPr lang="en-US" sz="1400" dirty="0" smtClean="0"/>
          </a:br>
          <a:r>
            <a:rPr lang="en-US" sz="1400" dirty="0" smtClean="0"/>
            <a:t>              </a:t>
          </a:r>
          <a:r>
            <a:rPr lang="en-US" sz="1400" dirty="0" err="1" smtClean="0"/>
            <a:t>simuation</a:t>
          </a:r>
          <a:endParaRPr lang="en-US" sz="1400" dirty="0" smtClean="0"/>
        </a:p>
        <a:p xmlns:a="http://schemas.openxmlformats.org/drawingml/2006/main">
          <a:r>
            <a:rPr lang="en-US" sz="1400" dirty="0" smtClean="0"/>
            <a:t>• e.g. Pareto</a:t>
          </a:r>
          <a:r>
            <a:rPr lang="en-US" sz="1400" dirty="0"/>
            <a:t/>
          </a:r>
          <a:br>
            <a:rPr lang="en-US" sz="1400" dirty="0"/>
          </a:br>
          <a:r>
            <a:rPr lang="en-US" sz="1400" dirty="0" smtClean="0"/>
            <a:t>           clustering</a:t>
          </a:r>
          <a:endParaRPr lang="en-US" sz="1400" dirty="0"/>
        </a:p>
      </cdr:txBody>
    </cdr:sp>
  </cdr:relSizeAnchor>
  <cdr:relSizeAnchor xmlns:cdr="http://schemas.openxmlformats.org/drawingml/2006/chartDrawing">
    <cdr:from>
      <cdr:x>0.06781</cdr:x>
      <cdr:y>0.5</cdr:y>
    </cdr:from>
    <cdr:to>
      <cdr:x>0.38057</cdr:x>
      <cdr:y>0.92334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551126" y="2709333"/>
          <a:ext cx="2542172" cy="22939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 smtClean="0"/>
            <a:t>Option </a:t>
          </a:r>
          <a:r>
            <a:rPr lang="en-US" sz="1400" dirty="0" err="1" smtClean="0"/>
            <a:t>detals</a:t>
          </a:r>
          <a:endParaRPr lang="en-US" sz="1400" dirty="0" smtClean="0"/>
        </a:p>
        <a:p xmlns:a="http://schemas.openxmlformats.org/drawingml/2006/main">
          <a:r>
            <a:rPr lang="en-US" sz="1400" dirty="0" smtClean="0"/>
            <a:t>•e.g. </a:t>
          </a:r>
          <a:r>
            <a:rPr lang="en-US" sz="1400" dirty="0" err="1" smtClean="0"/>
            <a:t>contast</a:t>
          </a:r>
          <a:r>
            <a:rPr lang="en-US" sz="1400" dirty="0" smtClean="0"/>
            <a:t> </a:t>
          </a:r>
          <a:br>
            <a:rPr lang="en-US" sz="1400" dirty="0" smtClean="0"/>
          </a:br>
          <a:r>
            <a:rPr lang="en-US" sz="1400" dirty="0" smtClean="0"/>
            <a:t>  set learning</a:t>
          </a:r>
          <a:endParaRPr lang="en-US" sz="1400" dirty="0"/>
        </a:p>
      </cdr:txBody>
    </cdr:sp>
  </cdr:relSizeAnchor>
  <cdr:relSizeAnchor xmlns:cdr="http://schemas.openxmlformats.org/drawingml/2006/chartDrawing">
    <cdr:from>
      <cdr:x>0.10869</cdr:x>
      <cdr:y>0.17037</cdr:y>
    </cdr:from>
    <cdr:to>
      <cdr:x>0.42146</cdr:x>
      <cdr:y>0.59371</cdr:y>
    </cdr:to>
    <cdr:sp macro="" textlink="">
      <cdr:nvSpPr>
        <cdr:cNvPr id="11" name="TextBox 10"/>
        <cdr:cNvSpPr txBox="1"/>
      </cdr:nvSpPr>
      <cdr:spPr>
        <a:xfrm xmlns:a="http://schemas.openxmlformats.org/drawingml/2006/main">
          <a:off x="883466" y="923184"/>
          <a:ext cx="2542172" cy="22939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 smtClean="0"/>
            <a:t>Critiquing systems</a:t>
          </a:r>
          <a:br>
            <a:rPr lang="en-US" sz="1400" dirty="0" smtClean="0"/>
          </a:br>
          <a:r>
            <a:rPr lang="en-US" sz="1400" dirty="0" smtClean="0"/>
            <a:t>• e.g. XTREES</a:t>
          </a:r>
          <a:endParaRPr lang="en-US" sz="1400" dirty="0"/>
        </a:p>
      </cdr:txBody>
    </cdr:sp>
  </cdr:relSizeAnchor>
  <cdr:relSizeAnchor xmlns:cdr="http://schemas.openxmlformats.org/drawingml/2006/chartDrawing">
    <cdr:from>
      <cdr:x>0.60081</cdr:x>
      <cdr:y>0.0468</cdr:y>
    </cdr:from>
    <cdr:to>
      <cdr:x>0.71331</cdr:x>
      <cdr:y>0.21555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883349" y="253611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Why do we only use this one</a:t>
          </a:r>
        </a:p>
        <a:p xmlns:a="http://schemas.openxmlformats.org/drawingml/2006/main">
          <a:r>
            <a:rPr lang="en-US" sz="1400" dirty="0" smtClean="0"/>
            <a:t> kind of AI </a:t>
          </a:r>
          <a:r>
            <a:rPr lang="en-US" sz="1400" dirty="0" err="1" smtClean="0"/>
            <a:t>technogy</a:t>
          </a:r>
          <a:r>
            <a:rPr lang="en-US" sz="1400" dirty="0" smtClean="0"/>
            <a:t>?</a:t>
          </a:r>
          <a:endParaRPr lang="en-US" sz="1400" dirty="0"/>
        </a:p>
      </cdr:txBody>
    </cdr:sp>
  </cdr:relSizeAnchor>
  <cdr:relSizeAnchor xmlns:cdr="http://schemas.openxmlformats.org/drawingml/2006/chartDrawing">
    <cdr:from>
      <cdr:x>0.54517</cdr:x>
      <cdr:y>0.0774</cdr:y>
    </cdr:from>
    <cdr:to>
      <cdr:x>0.60619</cdr:x>
      <cdr:y>0.17865</cdr:y>
    </cdr:to>
    <cdr:cxnSp macro="">
      <cdr:nvCxnSpPr>
        <cdr:cNvPr id="4" name="Straight Arrow Connector 3"/>
        <cdr:cNvCxnSpPr/>
      </cdr:nvCxnSpPr>
      <cdr:spPr>
        <a:xfrm xmlns:a="http://schemas.openxmlformats.org/drawingml/2006/main" flipH="1">
          <a:off x="4431127" y="419415"/>
          <a:ext cx="495945" cy="548640"/>
        </a:xfrm>
        <a:prstGeom xmlns:a="http://schemas.openxmlformats.org/drawingml/2006/main" prst="straightConnector1">
          <a:avLst/>
        </a:prstGeom>
        <a:ln xmlns:a="http://schemas.openxmlformats.org/drawingml/2006/main" w="60325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0.36521</cdr:x>
      <cdr:y>0.19187</cdr:y>
    </cdr:from>
    <cdr:to>
      <cdr:x>0.47771</cdr:x>
      <cdr:y>0.36062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2968438" y="103967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smtClean="0"/>
            <a:t>Current </a:t>
          </a:r>
        </a:p>
        <a:p xmlns:a="http://schemas.openxmlformats.org/drawingml/2006/main">
          <a:r>
            <a:rPr lang="en-US" sz="1400" dirty="0" smtClean="0"/>
            <a:t>prediction</a:t>
          </a:r>
        </a:p>
        <a:p xmlns:a="http://schemas.openxmlformats.org/drawingml/2006/main">
          <a:r>
            <a:rPr lang="en-US" sz="1400" dirty="0" smtClean="0"/>
            <a:t>technology</a:t>
          </a:r>
          <a:endParaRPr lang="en-US" sz="1400" dirty="0"/>
        </a:p>
      </cdr:txBody>
    </cdr:sp>
  </cdr:relSizeAnchor>
  <cdr:relSizeAnchor xmlns:cdr="http://schemas.openxmlformats.org/drawingml/2006/chartDrawing">
    <cdr:from>
      <cdr:x>0.38381</cdr:x>
      <cdr:y>0.50934</cdr:y>
    </cdr:from>
    <cdr:to>
      <cdr:x>0.49631</cdr:x>
      <cdr:y>0.67809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3119617" y="2759922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 smtClean="0"/>
            <a:t>Anomaly detectors</a:t>
          </a:r>
          <a:endParaRPr lang="en-US" sz="1400" dirty="0"/>
        </a:p>
      </cdr:txBody>
    </cdr:sp>
  </cdr:relSizeAnchor>
  <cdr:relSizeAnchor xmlns:cdr="http://schemas.openxmlformats.org/drawingml/2006/chartDrawing">
    <cdr:from>
      <cdr:x>0.21182</cdr:x>
      <cdr:y>0.69438</cdr:y>
    </cdr:from>
    <cdr:to>
      <cdr:x>0.32432</cdr:x>
      <cdr:y>0.86313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1721698" y="376258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 smtClean="0"/>
            <a:t>Option exploration:</a:t>
          </a:r>
        </a:p>
        <a:p xmlns:a="http://schemas.openxmlformats.org/drawingml/2006/main">
          <a:r>
            <a:rPr lang="en-US" sz="1400" dirty="0" smtClean="0"/>
            <a:t>• e.g. Bayes nets</a:t>
          </a:r>
          <a:br>
            <a:rPr lang="en-US" sz="1400" dirty="0" smtClean="0"/>
          </a:br>
          <a:r>
            <a:rPr lang="en-US" sz="1400" dirty="0" smtClean="0"/>
            <a:t> • </a:t>
          </a:r>
          <a:r>
            <a:rPr lang="en-US" sz="1400" dirty="0" err="1" smtClean="0"/>
            <a:t>e..g</a:t>
          </a:r>
          <a:r>
            <a:rPr lang="en-US" sz="1400" dirty="0" smtClean="0"/>
            <a:t>  Monte Caro </a:t>
          </a:r>
          <a:br>
            <a:rPr lang="en-US" sz="1400" dirty="0" smtClean="0"/>
          </a:br>
          <a:r>
            <a:rPr lang="en-US" sz="1400" dirty="0" smtClean="0"/>
            <a:t>              </a:t>
          </a:r>
          <a:r>
            <a:rPr lang="en-US" sz="1400" dirty="0" err="1" smtClean="0"/>
            <a:t>simuation</a:t>
          </a:r>
          <a:endParaRPr lang="en-US" sz="1400" dirty="0" smtClean="0"/>
        </a:p>
        <a:p xmlns:a="http://schemas.openxmlformats.org/drawingml/2006/main">
          <a:r>
            <a:rPr lang="en-US" sz="1400" dirty="0" smtClean="0"/>
            <a:t>• e.g. Pareto</a:t>
          </a:r>
          <a:r>
            <a:rPr lang="en-US" sz="1400" dirty="0"/>
            <a:t/>
          </a:r>
          <a:br>
            <a:rPr lang="en-US" sz="1400" dirty="0"/>
          </a:br>
          <a:r>
            <a:rPr lang="en-US" sz="1400" dirty="0" smtClean="0"/>
            <a:t>           clustering</a:t>
          </a:r>
          <a:endParaRPr lang="en-US" sz="1400" dirty="0"/>
        </a:p>
      </cdr:txBody>
    </cdr:sp>
  </cdr:relSizeAnchor>
  <cdr:relSizeAnchor xmlns:cdr="http://schemas.openxmlformats.org/drawingml/2006/chartDrawing">
    <cdr:from>
      <cdr:x>0.06781</cdr:x>
      <cdr:y>0.5</cdr:y>
    </cdr:from>
    <cdr:to>
      <cdr:x>0.38057</cdr:x>
      <cdr:y>0.92334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551126" y="2709333"/>
          <a:ext cx="2542172" cy="22939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 smtClean="0"/>
            <a:t>Option </a:t>
          </a:r>
          <a:r>
            <a:rPr lang="en-US" sz="1400" dirty="0" err="1" smtClean="0"/>
            <a:t>detals</a:t>
          </a:r>
          <a:endParaRPr lang="en-US" sz="1400" dirty="0" smtClean="0"/>
        </a:p>
        <a:p xmlns:a="http://schemas.openxmlformats.org/drawingml/2006/main">
          <a:r>
            <a:rPr lang="en-US" sz="1400" dirty="0" smtClean="0"/>
            <a:t>•e.g. </a:t>
          </a:r>
          <a:r>
            <a:rPr lang="en-US" sz="1400" dirty="0" err="1" smtClean="0"/>
            <a:t>contast</a:t>
          </a:r>
          <a:r>
            <a:rPr lang="en-US" sz="1400" dirty="0" smtClean="0"/>
            <a:t> </a:t>
          </a:r>
          <a:br>
            <a:rPr lang="en-US" sz="1400" dirty="0" smtClean="0"/>
          </a:br>
          <a:r>
            <a:rPr lang="en-US" sz="1400" dirty="0" smtClean="0"/>
            <a:t>  set learning</a:t>
          </a:r>
          <a:endParaRPr lang="en-US" sz="1400" dirty="0"/>
        </a:p>
      </cdr:txBody>
    </cdr:sp>
  </cdr:relSizeAnchor>
  <cdr:relSizeAnchor xmlns:cdr="http://schemas.openxmlformats.org/drawingml/2006/chartDrawing">
    <cdr:from>
      <cdr:x>0.10869</cdr:x>
      <cdr:y>0.17037</cdr:y>
    </cdr:from>
    <cdr:to>
      <cdr:x>0.42146</cdr:x>
      <cdr:y>0.59371</cdr:y>
    </cdr:to>
    <cdr:sp macro="" textlink="">
      <cdr:nvSpPr>
        <cdr:cNvPr id="11" name="TextBox 10"/>
        <cdr:cNvSpPr txBox="1"/>
      </cdr:nvSpPr>
      <cdr:spPr>
        <a:xfrm xmlns:a="http://schemas.openxmlformats.org/drawingml/2006/main">
          <a:off x="883466" y="923184"/>
          <a:ext cx="2542172" cy="22939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 smtClean="0"/>
            <a:t>Critiquing systems</a:t>
          </a:r>
          <a:br>
            <a:rPr lang="en-US" sz="1400" dirty="0" smtClean="0"/>
          </a:br>
          <a:r>
            <a:rPr lang="en-US" sz="1400" dirty="0" smtClean="0"/>
            <a:t>• e.g. XTREES</a:t>
          </a:r>
          <a:endParaRPr lang="en-US" sz="1400" dirty="0"/>
        </a:p>
      </cdr:txBody>
    </cdr:sp>
  </cdr:relSizeAnchor>
  <cdr:relSizeAnchor xmlns:cdr="http://schemas.openxmlformats.org/drawingml/2006/chartDrawing">
    <cdr:from>
      <cdr:x>0.60081</cdr:x>
      <cdr:y>0.0468</cdr:y>
    </cdr:from>
    <cdr:to>
      <cdr:x>0.71331</cdr:x>
      <cdr:y>0.21555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883349" y="253611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 smtClean="0"/>
            <a:t>Why do we only use this one</a:t>
          </a:r>
        </a:p>
        <a:p xmlns:a="http://schemas.openxmlformats.org/drawingml/2006/main">
          <a:r>
            <a:rPr lang="en-US" sz="1400" dirty="0" smtClean="0"/>
            <a:t> kind of AI </a:t>
          </a:r>
          <a:r>
            <a:rPr lang="en-US" sz="1400" dirty="0" err="1" smtClean="0"/>
            <a:t>technogy</a:t>
          </a:r>
          <a:r>
            <a:rPr lang="en-US" sz="1400" dirty="0" smtClean="0"/>
            <a:t>?</a:t>
          </a:r>
          <a:endParaRPr lang="en-US" sz="1400" dirty="0"/>
        </a:p>
      </cdr:txBody>
    </cdr:sp>
  </cdr:relSizeAnchor>
  <cdr:relSizeAnchor xmlns:cdr="http://schemas.openxmlformats.org/drawingml/2006/chartDrawing">
    <cdr:from>
      <cdr:x>0.54517</cdr:x>
      <cdr:y>0.0774</cdr:y>
    </cdr:from>
    <cdr:to>
      <cdr:x>0.60619</cdr:x>
      <cdr:y>0.17865</cdr:y>
    </cdr:to>
    <cdr:cxnSp macro="">
      <cdr:nvCxnSpPr>
        <cdr:cNvPr id="4" name="Straight Arrow Connector 3"/>
        <cdr:cNvCxnSpPr/>
      </cdr:nvCxnSpPr>
      <cdr:spPr>
        <a:xfrm xmlns:a="http://schemas.openxmlformats.org/drawingml/2006/main" flipH="1">
          <a:off x="4431127" y="419415"/>
          <a:ext cx="495945" cy="548640"/>
        </a:xfrm>
        <a:prstGeom xmlns:a="http://schemas.openxmlformats.org/drawingml/2006/main" prst="straightConnector1">
          <a:avLst/>
        </a:prstGeom>
        <a:ln xmlns:a="http://schemas.openxmlformats.org/drawingml/2006/main" w="60325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8C14E-036C-3F49-BEA8-89F13EC29D83}" type="datetimeFigureOut">
              <a:rPr lang="en-US" smtClean="0"/>
              <a:t>11/8/15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51DE0-E41C-6642-B471-F47D99348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52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51DE0-E41C-6642-B471-F47D99348F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03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51DE0-E41C-6642-B471-F47D99348F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3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51DE0-E41C-6642-B471-F47D99348F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9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400B-DE62-5E4A-A1CD-60DFDA48C8B0}" type="datetime1">
              <a:rPr lang="en-US" smtClean="0"/>
              <a:t>11/8/15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8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84B6-B3DF-9646-BBB8-3D685133C7A7}" type="datetime1">
              <a:rPr lang="en-US" smtClean="0"/>
              <a:t>11/8/15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34801-36B1-674D-98FD-ACA7F67677BD}" type="datetime1">
              <a:rPr lang="en-US" smtClean="0"/>
              <a:t>11/8/15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6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C455-2321-C54D-A8DB-B01151BD4A44}" type="datetime1">
              <a:rPr lang="en-US" smtClean="0"/>
              <a:t>11/8/15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7186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92DA9-7C51-4345-B061-58D745D4EE36}" type="datetime1">
              <a:rPr lang="en-US" smtClean="0"/>
              <a:t>11/8/15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32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702B-438B-C34A-9EFA-9A2EE1BF4FD9}" type="datetime1">
              <a:rPr lang="en-US" smtClean="0"/>
              <a:t>11/8/15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4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581E4-25A9-C54C-9FFB-65B47472A76D}" type="datetime1">
              <a:rPr lang="en-US" smtClean="0"/>
              <a:t>11/8/15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093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7EAD-2C14-0545-BCEF-765D54A6C543}" type="datetime1">
              <a:rPr lang="en-US" smtClean="0"/>
              <a:t>11/8/15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13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A75A-09E4-474C-9AF9-64F17DD60C95}" type="datetime1">
              <a:rPr lang="en-US" smtClean="0"/>
              <a:t>11/8/15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C259-5E97-3F46-B831-5EB1967499A3}" type="datetime1">
              <a:rPr lang="en-US" smtClean="0"/>
              <a:t>11/8/15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92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694D-37EE-AD44-AE9F-13E7249EA90A}" type="datetime1">
              <a:rPr lang="en-US" smtClean="0"/>
              <a:t>11/8/15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4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AFAB-20E5-804E-A5EF-C5F253A9E535}" type="datetime1">
              <a:rPr lang="en-US" smtClean="0"/>
              <a:t>11/8/15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6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F619-CDB7-7F43-8314-C681D199C07E}" type="datetime1">
              <a:rPr lang="en-US" smtClean="0"/>
              <a:t>11/8/15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2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EF9E-B299-674A-A7E4-9E36F6764501}" type="datetime1">
              <a:rPr lang="en-US" smtClean="0"/>
              <a:t>11/8/15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1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7545-527A-334B-9226-69AB796FC4B8}" type="datetime1">
              <a:rPr lang="en-US" smtClean="0"/>
              <a:t>11/8/15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1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31C-4BC4-6E43-8E84-F7D5F94E21EA}" type="datetime1">
              <a:rPr lang="en-US" smtClean="0"/>
              <a:t>11/8/15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0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9FB5-E121-4845-ADE6-8096597290C7}" type="datetime1">
              <a:rPr lang="en-US" smtClean="0"/>
              <a:t>11/8/15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4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7373EA-0BEA-F144-8A98-B61B34130F0E}" type="datetime1">
              <a:rPr lang="en-US" smtClean="0"/>
              <a:t>11/8/15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85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865909"/>
            <a:ext cx="8825658" cy="3329581"/>
          </a:xfrm>
        </p:spPr>
        <p:txBody>
          <a:bodyPr/>
          <a:lstStyle/>
          <a:p>
            <a:r>
              <a:rPr lang="en-US" dirty="0" smtClean="0"/>
              <a:t>Actionable Analytics: why?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</a:t>
            </a:r>
            <a:r>
              <a:rPr lang="en-US" dirty="0" err="1" smtClean="0"/>
              <a:t>Menzies</a:t>
            </a:r>
            <a:r>
              <a:rPr lang="en-US" dirty="0" smtClean="0"/>
              <a:t>, Ye Yang, you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Lincoln, Nebraska,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“What Is”</a:t>
            </a:r>
          </a:p>
          <a:p>
            <a:pPr lvl="1"/>
            <a:r>
              <a:rPr lang="en-US" dirty="0"/>
              <a:t>So not your standard </a:t>
            </a:r>
            <a:r>
              <a:rPr lang="en-US" dirty="0" smtClean="0"/>
              <a:t>classifier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But “what could be”</a:t>
            </a:r>
          </a:p>
          <a:p>
            <a:pPr lvl="1"/>
            <a:r>
              <a:rPr lang="en-US" dirty="0"/>
              <a:t>Contrast set learners: </a:t>
            </a:r>
            <a:r>
              <a:rPr lang="en-US" dirty="0" err="1" smtClean="0"/>
              <a:t>Minwal</a:t>
            </a:r>
            <a:r>
              <a:rPr lang="en-US" dirty="0" smtClean="0"/>
              <a:t>, STUCCO</a:t>
            </a:r>
            <a:r>
              <a:rPr lang="en-US" dirty="0"/>
              <a:t>, TAR234, </a:t>
            </a:r>
          </a:p>
          <a:p>
            <a:pPr lvl="2"/>
            <a:r>
              <a:rPr lang="en-US" dirty="0"/>
              <a:t>Deltas between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Option generation </a:t>
            </a:r>
            <a:r>
              <a:rPr lang="en-US" dirty="0" err="1" smtClean="0"/>
              <a:t>technolgoy</a:t>
            </a:r>
            <a:endParaRPr lang="en-US" dirty="0" smtClean="0"/>
          </a:p>
          <a:p>
            <a:pPr lvl="2"/>
            <a:r>
              <a:rPr lang="en-US" dirty="0" smtClean="0"/>
              <a:t>E.g. Bayes nets</a:t>
            </a:r>
          </a:p>
          <a:p>
            <a:pPr lvl="2"/>
            <a:r>
              <a:rPr lang="en-US" dirty="0" err="1" smtClean="0"/>
              <a:t>Optimziers</a:t>
            </a:r>
            <a:r>
              <a:rPr lang="en-US" dirty="0" smtClean="0"/>
              <a:t> that return </a:t>
            </a:r>
            <a:r>
              <a:rPr lang="en-US" dirty="0" err="1" smtClean="0"/>
              <a:t>pareto</a:t>
            </a:r>
            <a:r>
              <a:rPr lang="en-US" dirty="0" smtClean="0"/>
              <a:t> frontiers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1922834" y="67957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84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“What to do” </a:t>
            </a:r>
            <a:br>
              <a:rPr lang="en-US" dirty="0" smtClean="0"/>
            </a:br>
            <a:r>
              <a:rPr lang="en-US" dirty="0" smtClean="0"/>
              <a:t>(e.g. contrast set learning)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predictors for separate classes</a:t>
            </a:r>
          </a:p>
          <a:p>
            <a:r>
              <a:rPr lang="en-US" dirty="0" smtClean="0"/>
              <a:t>But deltas between classes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Minwal</a:t>
            </a:r>
            <a:r>
              <a:rPr lang="en-US" dirty="0" smtClean="0"/>
              <a:t>, STUCCO, TAR2, TAR3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108" y="456384"/>
            <a:ext cx="3806791" cy="60065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808" y="3191808"/>
            <a:ext cx="4343400" cy="19177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6754091" y="1875306"/>
            <a:ext cx="914400" cy="35522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00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“What Is”</a:t>
            </a:r>
          </a:p>
          <a:p>
            <a:pPr lvl="1"/>
            <a:r>
              <a:rPr lang="en-US" dirty="0"/>
              <a:t>So not your standard </a:t>
            </a:r>
            <a:r>
              <a:rPr lang="en-US" dirty="0" smtClean="0"/>
              <a:t>classifier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But “what could be”</a:t>
            </a:r>
          </a:p>
          <a:p>
            <a:pPr lvl="1"/>
            <a:r>
              <a:rPr lang="en-US" dirty="0"/>
              <a:t>Contrast set learners: </a:t>
            </a:r>
            <a:r>
              <a:rPr lang="en-US" dirty="0" err="1" smtClean="0"/>
              <a:t>Minwal</a:t>
            </a:r>
            <a:r>
              <a:rPr lang="en-US" dirty="0" smtClean="0"/>
              <a:t>, STUCCO</a:t>
            </a:r>
            <a:r>
              <a:rPr lang="en-US" dirty="0"/>
              <a:t>, TAR234, </a:t>
            </a:r>
          </a:p>
          <a:p>
            <a:pPr lvl="2"/>
            <a:r>
              <a:rPr lang="en-US" dirty="0"/>
              <a:t>Deltas between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Option generation </a:t>
            </a:r>
            <a:r>
              <a:rPr lang="en-US" dirty="0" err="1" smtClean="0"/>
              <a:t>technolgoy</a:t>
            </a:r>
            <a:endParaRPr lang="en-US" dirty="0" smtClean="0"/>
          </a:p>
          <a:p>
            <a:pPr lvl="2"/>
            <a:r>
              <a:rPr lang="en-US" dirty="0" smtClean="0"/>
              <a:t>E.g. Bayes nets</a:t>
            </a:r>
          </a:p>
          <a:p>
            <a:pPr lvl="2"/>
            <a:r>
              <a:rPr lang="en-US" dirty="0" err="1" smtClean="0"/>
              <a:t>Optimziers</a:t>
            </a:r>
            <a:r>
              <a:rPr lang="en-US" dirty="0" smtClean="0"/>
              <a:t> that return </a:t>
            </a:r>
            <a:r>
              <a:rPr lang="en-US" dirty="0" err="1" smtClean="0"/>
              <a:t>pareto</a:t>
            </a:r>
            <a:r>
              <a:rPr lang="en-US" dirty="0" smtClean="0"/>
              <a:t> frontiers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1922834" y="67957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9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2001</a:t>
            </a:r>
          </a:p>
          <a:p>
            <a:pPr lvl="1"/>
            <a:r>
              <a:rPr lang="en-US" dirty="0" smtClean="0"/>
              <a:t>“Stop telling me what </a:t>
            </a:r>
            <a:r>
              <a:rPr lang="en-US" u="sng" dirty="0" smtClean="0"/>
              <a:t>is</a:t>
            </a:r>
            <a:r>
              <a:rPr lang="en-US" dirty="0" smtClean="0"/>
              <a:t>. Tell me what to </a:t>
            </a:r>
            <a:r>
              <a:rPr lang="en-US" u="sng" dirty="0" smtClean="0"/>
              <a:t>do</a:t>
            </a:r>
            <a:r>
              <a:rPr lang="en-US" dirty="0" smtClean="0"/>
              <a:t>.”</a:t>
            </a:r>
          </a:p>
          <a:p>
            <a:pPr lvl="1"/>
            <a:r>
              <a:rPr lang="en-US" dirty="0" smtClean="0"/>
              <a:t>-- Gruff user, NASA, dismissing a decision tree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2007</a:t>
            </a:r>
          </a:p>
          <a:p>
            <a:pPr lvl="1"/>
            <a:r>
              <a:rPr lang="en-US" dirty="0" smtClean="0"/>
              <a:t>Norman Fenton, PROMISE keynote</a:t>
            </a:r>
          </a:p>
          <a:p>
            <a:pPr lvl="1"/>
            <a:r>
              <a:rPr lang="en-US" dirty="0" smtClean="0"/>
              <a:t>“Most metrics irrelevant to the industrial mix.”</a:t>
            </a:r>
          </a:p>
          <a:p>
            <a:endParaRPr lang="en-US" dirty="0"/>
          </a:p>
          <a:p>
            <a:r>
              <a:rPr lang="en-US" dirty="0" smtClean="0"/>
              <a:t>2012</a:t>
            </a:r>
          </a:p>
          <a:p>
            <a:pPr lvl="1"/>
            <a:r>
              <a:rPr lang="en-US" dirty="0" smtClean="0"/>
              <a:t>ICSE Goldfish bowl panel on predictive analytics.</a:t>
            </a:r>
          </a:p>
          <a:p>
            <a:pPr lvl="1"/>
            <a:r>
              <a:rPr lang="en-US" dirty="0" smtClean="0"/>
              <a:t>“Enough </a:t>
            </a:r>
            <a:r>
              <a:rPr lang="en-US" u="sng" dirty="0" smtClean="0"/>
              <a:t>mere</a:t>
            </a:r>
            <a:r>
              <a:rPr lang="en-US" dirty="0" smtClean="0"/>
              <a:t> prediction. Give us something we can </a:t>
            </a:r>
            <a:r>
              <a:rPr lang="en-US" i="1" u="sng" dirty="0" smtClean="0"/>
              <a:t>use</a:t>
            </a:r>
            <a:r>
              <a:rPr lang="en-US" dirty="0" smtClean="0"/>
              <a:t>.”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</a:t>
            </a:r>
            <a:r>
              <a:rPr lang="en-US" baseline="0" dirty="0" smtClean="0"/>
              <a:t> got 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66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collapse of prediction?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Ye </a:t>
            </a:r>
            <a:r>
              <a:rPr lang="en-US" dirty="0" err="1" smtClean="0"/>
              <a:t>olde</a:t>
            </a:r>
            <a:r>
              <a:rPr lang="en-US" dirty="0" smtClean="0"/>
              <a:t> days</a:t>
            </a:r>
          </a:p>
          <a:p>
            <a:pPr lvl="1"/>
            <a:r>
              <a:rPr lang="en-US" dirty="0" smtClean="0"/>
              <a:t>Requirements =&gt; analysis =&gt; number (2.71 years)</a:t>
            </a:r>
          </a:p>
          <a:p>
            <a:pPr lvl="1"/>
            <a:r>
              <a:rPr lang="en-US" dirty="0" smtClean="0"/>
              <a:t>E.g. waterfall model</a:t>
            </a:r>
          </a:p>
          <a:p>
            <a:r>
              <a:rPr lang="en-US" dirty="0" smtClean="0"/>
              <a:t>Now</a:t>
            </a:r>
          </a:p>
          <a:p>
            <a:pPr lvl="1"/>
            <a:r>
              <a:rPr lang="en-US" dirty="0" smtClean="0"/>
              <a:t>From process-based to feature-based </a:t>
            </a:r>
            <a:r>
              <a:rPr lang="en-US" dirty="0" err="1" smtClean="0"/>
              <a:t>devoplment</a:t>
            </a:r>
            <a:endParaRPr lang="en-US" dirty="0" smtClean="0"/>
          </a:p>
          <a:p>
            <a:pPr lvl="1"/>
            <a:r>
              <a:rPr lang="en-US" dirty="0" smtClean="0"/>
              <a:t>Before</a:t>
            </a:r>
          </a:p>
          <a:p>
            <a:pPr lvl="2"/>
            <a:r>
              <a:rPr lang="en-US" dirty="0" smtClean="0"/>
              <a:t>“we will craft this diamond with these capabilities”</a:t>
            </a:r>
          </a:p>
          <a:p>
            <a:pPr lvl="1"/>
            <a:r>
              <a:rPr lang="en-US" dirty="0" smtClean="0"/>
              <a:t>Now</a:t>
            </a:r>
          </a:p>
          <a:p>
            <a:pPr lvl="2"/>
            <a:r>
              <a:rPr lang="en-US" dirty="0" smtClean="0"/>
              <a:t>“we will explore N possible features, and will deliver M &lt; N”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Recognition / exploring/ reaction to opportunity</a:t>
            </a:r>
          </a:p>
          <a:p>
            <a:r>
              <a:rPr lang="en-US" dirty="0"/>
              <a:t>Exact predictions are spurious</a:t>
            </a:r>
          </a:p>
          <a:p>
            <a:pPr lvl="1"/>
            <a:r>
              <a:rPr lang="en-US" dirty="0"/>
              <a:t>Need more coarse grain control (“</a:t>
            </a:r>
            <a:r>
              <a:rPr lang="en-US" dirty="0" err="1"/>
              <a:t>ontime</a:t>
            </a:r>
            <a:r>
              <a:rPr lang="en-US" dirty="0"/>
              <a:t>”, “</a:t>
            </a:r>
            <a:r>
              <a:rPr lang="en-US" dirty="0" err="1"/>
              <a:t>aLittleLate</a:t>
            </a:r>
            <a:r>
              <a:rPr lang="en-US" dirty="0"/>
              <a:t>”, “</a:t>
            </a:r>
            <a:r>
              <a:rPr lang="en-US" dirty="0" err="1"/>
              <a:t>wayOverdue</a:t>
            </a:r>
            <a:r>
              <a:rPr lang="en-US" dirty="0"/>
              <a:t>”)</a:t>
            </a:r>
          </a:p>
          <a:p>
            <a:pPr lvl="2"/>
            <a:r>
              <a:rPr lang="en-US" dirty="0" smtClean="0"/>
              <a:t>E.g.. Predicting </a:t>
            </a:r>
            <a:r>
              <a:rPr lang="en-US" dirty="0"/>
              <a:t>delays in software projects using networked classification</a:t>
            </a:r>
          </a:p>
          <a:p>
            <a:pPr lvl="2"/>
            <a:r>
              <a:rPr lang="en-US" dirty="0" err="1"/>
              <a:t>Choetkiertikul</a:t>
            </a:r>
            <a:r>
              <a:rPr lang="en-US" dirty="0"/>
              <a:t> et al. ASE’15 (Thurs morning)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48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“the”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Rather:</a:t>
            </a:r>
          </a:p>
          <a:p>
            <a:pPr lvl="1"/>
            <a:r>
              <a:rPr lang="en-US" dirty="0" smtClean="0"/>
              <a:t>Prediction</a:t>
            </a:r>
            <a:r>
              <a:rPr lang="en-US" u="sng" dirty="0" smtClean="0"/>
              <a:t>s</a:t>
            </a:r>
          </a:p>
          <a:p>
            <a:pPr lvl="1"/>
            <a:r>
              <a:rPr lang="en-US" dirty="0" err="1" smtClean="0"/>
              <a:t>PLural</a:t>
            </a:r>
            <a:endParaRPr lang="en-US" dirty="0" smtClean="0"/>
          </a:p>
          <a:p>
            <a:r>
              <a:rPr lang="en-US" dirty="0" smtClean="0"/>
              <a:t>Range of options </a:t>
            </a:r>
          </a:p>
          <a:p>
            <a:pPr lvl="1"/>
            <a:r>
              <a:rPr lang="en-US" dirty="0" smtClean="0"/>
              <a:t>assessed via criteria </a:t>
            </a:r>
          </a:p>
          <a:p>
            <a:pPr lvl="1"/>
            <a:r>
              <a:rPr lang="en-US" dirty="0" smtClean="0"/>
              <a:t>learned interactively with business users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352" y="2060575"/>
            <a:ext cx="4423290" cy="367575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0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“What Is”</a:t>
            </a:r>
          </a:p>
          <a:p>
            <a:pPr lvl="1"/>
            <a:r>
              <a:rPr lang="en-US" dirty="0"/>
              <a:t>So not your standard </a:t>
            </a:r>
            <a:r>
              <a:rPr lang="en-US" dirty="0" smtClean="0"/>
              <a:t>classifier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But “what could be”</a:t>
            </a:r>
          </a:p>
          <a:p>
            <a:pPr lvl="1"/>
            <a:r>
              <a:rPr lang="en-US" dirty="0"/>
              <a:t>Contrast set learners: </a:t>
            </a:r>
            <a:r>
              <a:rPr lang="en-US" dirty="0" err="1" smtClean="0"/>
              <a:t>Minwal</a:t>
            </a:r>
            <a:r>
              <a:rPr lang="en-US" dirty="0" smtClean="0"/>
              <a:t>, STUCCO</a:t>
            </a:r>
            <a:r>
              <a:rPr lang="en-US" dirty="0"/>
              <a:t>, TAR234, </a:t>
            </a:r>
          </a:p>
          <a:p>
            <a:pPr lvl="2"/>
            <a:r>
              <a:rPr lang="en-US" dirty="0"/>
              <a:t>Deltas between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Option generation </a:t>
            </a:r>
            <a:r>
              <a:rPr lang="en-US" dirty="0" err="1" smtClean="0"/>
              <a:t>technolgoy</a:t>
            </a:r>
            <a:endParaRPr lang="en-US" dirty="0" smtClean="0"/>
          </a:p>
          <a:p>
            <a:pPr lvl="2"/>
            <a:r>
              <a:rPr lang="en-US" dirty="0" smtClean="0"/>
              <a:t>E.g. Bayes nets</a:t>
            </a:r>
          </a:p>
          <a:p>
            <a:pPr lvl="2"/>
            <a:r>
              <a:rPr lang="en-US" dirty="0" err="1" smtClean="0"/>
              <a:t>Optimziers</a:t>
            </a:r>
            <a:r>
              <a:rPr lang="en-US" dirty="0" smtClean="0"/>
              <a:t> that return </a:t>
            </a:r>
            <a:r>
              <a:rPr lang="en-US" dirty="0" err="1" smtClean="0"/>
              <a:t>pareto</a:t>
            </a:r>
            <a:r>
              <a:rPr lang="en-US" dirty="0" smtClean="0"/>
              <a:t> frontiers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909596935"/>
              </p:ext>
            </p:extLst>
          </p:nvPr>
        </p:nvGraphicFramePr>
        <p:xfrm>
          <a:off x="2512114" y="63447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1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“What’s that?”</a:t>
            </a:r>
            <a:br>
              <a:rPr lang="en-US" dirty="0" smtClean="0"/>
            </a:br>
            <a:r>
              <a:rPr lang="en-US" dirty="0" smtClean="0"/>
              <a:t>(anomaly detection)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E,g</a:t>
            </a:r>
            <a:r>
              <a:rPr lang="en-US" dirty="0" smtClean="0"/>
              <a:t>,  Keogh’s SAX</a:t>
            </a:r>
            <a:br>
              <a:rPr lang="en-US" dirty="0" smtClean="0"/>
            </a:br>
            <a:r>
              <a:rPr lang="en-US" dirty="0" smtClean="0"/>
              <a:t>representation</a:t>
            </a:r>
          </a:p>
          <a:p>
            <a:r>
              <a:rPr lang="en-US" dirty="0" smtClean="0"/>
              <a:t>Monitors (e.g.) thousands of </a:t>
            </a:r>
            <a:br>
              <a:rPr lang="en-US" dirty="0" smtClean="0"/>
            </a:br>
            <a:r>
              <a:rPr lang="en-US" dirty="0" smtClean="0"/>
              <a:t>on-board rocket sensors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848099"/>
            <a:ext cx="4381500" cy="2400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462" y="1928293"/>
            <a:ext cx="5810219" cy="438245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69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“What Is”</a:t>
            </a:r>
          </a:p>
          <a:p>
            <a:pPr lvl="1"/>
            <a:r>
              <a:rPr lang="en-US" dirty="0"/>
              <a:t>So not your standard </a:t>
            </a:r>
            <a:r>
              <a:rPr lang="en-US" dirty="0" smtClean="0"/>
              <a:t>classifier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But “what could be”</a:t>
            </a:r>
          </a:p>
          <a:p>
            <a:pPr lvl="1"/>
            <a:r>
              <a:rPr lang="en-US" dirty="0"/>
              <a:t>Contrast set learners: </a:t>
            </a:r>
            <a:r>
              <a:rPr lang="en-US" dirty="0" err="1" smtClean="0"/>
              <a:t>Minwal</a:t>
            </a:r>
            <a:r>
              <a:rPr lang="en-US" dirty="0" smtClean="0"/>
              <a:t>, STUCCO</a:t>
            </a:r>
            <a:r>
              <a:rPr lang="en-US" dirty="0"/>
              <a:t>, TAR234, </a:t>
            </a:r>
          </a:p>
          <a:p>
            <a:pPr lvl="2"/>
            <a:r>
              <a:rPr lang="en-US" dirty="0"/>
              <a:t>Deltas between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Option generation </a:t>
            </a:r>
            <a:r>
              <a:rPr lang="en-US" dirty="0" err="1" smtClean="0"/>
              <a:t>technolgoy</a:t>
            </a:r>
            <a:endParaRPr lang="en-US" dirty="0" smtClean="0"/>
          </a:p>
          <a:p>
            <a:pPr lvl="2"/>
            <a:r>
              <a:rPr lang="en-US" dirty="0" smtClean="0"/>
              <a:t>E.g. Bayes nets</a:t>
            </a:r>
          </a:p>
          <a:p>
            <a:pPr lvl="2"/>
            <a:r>
              <a:rPr lang="en-US" dirty="0" err="1" smtClean="0"/>
              <a:t>Optimziers</a:t>
            </a:r>
            <a:r>
              <a:rPr lang="en-US" dirty="0" smtClean="0"/>
              <a:t> that return </a:t>
            </a:r>
            <a:r>
              <a:rPr lang="en-US" dirty="0" err="1" smtClean="0"/>
              <a:t>pareto</a:t>
            </a:r>
            <a:r>
              <a:rPr lang="en-US" dirty="0" smtClean="0"/>
              <a:t> frontiers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113665446"/>
              </p:ext>
            </p:extLst>
          </p:nvPr>
        </p:nvGraphicFramePr>
        <p:xfrm>
          <a:off x="1922834" y="67957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“What if”:</a:t>
            </a:r>
            <a:br>
              <a:rPr lang="en-US" dirty="0" smtClean="0"/>
            </a:br>
            <a:r>
              <a:rPr lang="en-US" dirty="0" smtClean="0"/>
              <a:t>e.g. Bayes 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links bi-directional </a:t>
            </a:r>
          </a:p>
          <a:p>
            <a:r>
              <a:rPr lang="en-US" dirty="0" smtClean="0"/>
              <a:t>Tickle anything to see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impact on anything else</a:t>
            </a:r>
          </a:p>
          <a:p>
            <a:r>
              <a:rPr lang="en-US" dirty="0" smtClean="0"/>
              <a:t>E.g. </a:t>
            </a:r>
            <a:br>
              <a:rPr lang="en-US" dirty="0" smtClean="0"/>
            </a:br>
            <a:r>
              <a:rPr lang="en-US" dirty="0" smtClean="0"/>
              <a:t>Fenton et al., TSE, 2000, 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Misirli</a:t>
            </a:r>
            <a:r>
              <a:rPr lang="en-US" dirty="0"/>
              <a:t> </a:t>
            </a:r>
            <a:r>
              <a:rPr lang="en-US" dirty="0" smtClean="0"/>
              <a:t>et al, TSE 2014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55" y="2364888"/>
            <a:ext cx="4762052" cy="357153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66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“What if”</a:t>
            </a:r>
            <a:br>
              <a:rPr lang="en-US" dirty="0" smtClean="0"/>
            </a:br>
            <a:r>
              <a:rPr lang="en-US" dirty="0" smtClean="0"/>
              <a:t>e.g. Pareto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Range of options </a:t>
            </a:r>
          </a:p>
          <a:p>
            <a:pPr lvl="1"/>
            <a:r>
              <a:rPr lang="en-US" dirty="0" smtClean="0"/>
              <a:t>assessed via criteria </a:t>
            </a:r>
          </a:p>
          <a:p>
            <a:pPr lvl="1"/>
            <a:r>
              <a:rPr lang="en-US" dirty="0" smtClean="0"/>
              <a:t>learned interactively with business users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352" y="2060575"/>
            <a:ext cx="4423290" cy="367575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0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788</TotalTime>
  <Words>439</Words>
  <Application>Microsoft Macintosh PowerPoint</Application>
  <PresentationFormat>Widescreen</PresentationFormat>
  <Paragraphs>146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Century Gothic</vt:lpstr>
      <vt:lpstr>Wingdings 3</vt:lpstr>
      <vt:lpstr>Arial</vt:lpstr>
      <vt:lpstr>Ion</vt:lpstr>
      <vt:lpstr>Actionable Analytics: why? </vt:lpstr>
      <vt:lpstr>How we got here</vt:lpstr>
      <vt:lpstr>The collapse of prediction?</vt:lpstr>
      <vt:lpstr>End of “the” prediction</vt:lpstr>
      <vt:lpstr>PowerPoint Presentation</vt:lpstr>
      <vt:lpstr>“What’s that?” (anomaly detection)</vt:lpstr>
      <vt:lpstr>PowerPoint Presentation</vt:lpstr>
      <vt:lpstr>“What if”: e.g. Bayes nets</vt:lpstr>
      <vt:lpstr>“What if” e.g. Pareto clustering</vt:lpstr>
      <vt:lpstr>PowerPoint Presentation</vt:lpstr>
      <vt:lpstr>“What to do”  (e.g. contrast set learning)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Actionable Analytics: lessons learned, so far</dc:title>
  <dc:creator>Timothy Menzies</dc:creator>
  <cp:lastModifiedBy>Timothy Menzies</cp:lastModifiedBy>
  <cp:revision>30</cp:revision>
  <dcterms:created xsi:type="dcterms:W3CDTF">2015-11-08T15:18:59Z</dcterms:created>
  <dcterms:modified xsi:type="dcterms:W3CDTF">2015-11-09T04:27:12Z</dcterms:modified>
</cp:coreProperties>
</file>