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EAE-9EFA-1841-9BC0-FBF1EB0436EC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AD65-84B3-5742-B99A-FC42ADDE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EAE-9EFA-1841-9BC0-FBF1EB0436EC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AD65-84B3-5742-B99A-FC42ADDE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6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EAE-9EFA-1841-9BC0-FBF1EB0436EC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AD65-84B3-5742-B99A-FC42ADDE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EAE-9EFA-1841-9BC0-FBF1EB0436EC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AD65-84B3-5742-B99A-FC42ADDE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3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EAE-9EFA-1841-9BC0-FBF1EB0436EC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AD65-84B3-5742-B99A-FC42ADDE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0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EAE-9EFA-1841-9BC0-FBF1EB0436EC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AD65-84B3-5742-B99A-FC42ADDE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5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EAE-9EFA-1841-9BC0-FBF1EB0436EC}" type="datetimeFigureOut">
              <a:rPr lang="en-US" smtClean="0"/>
              <a:t>10/4/15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AD65-84B3-5742-B99A-FC42ADDE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0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EAE-9EFA-1841-9BC0-FBF1EB0436EC}" type="datetimeFigureOut">
              <a:rPr lang="en-US" smtClean="0"/>
              <a:t>10/4/15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AD65-84B3-5742-B99A-FC42ADDE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8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EAE-9EFA-1841-9BC0-FBF1EB0436EC}" type="datetimeFigureOut">
              <a:rPr lang="en-US" smtClean="0"/>
              <a:t>10/4/15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AD65-84B3-5742-B99A-FC42ADDE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3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EAE-9EFA-1841-9BC0-FBF1EB0436EC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AD65-84B3-5742-B99A-FC42ADDE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8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3EAE-9EFA-1841-9BC0-FBF1EB0436EC}" type="datetimeFigureOut">
              <a:rPr lang="en-US" smtClean="0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AD65-84B3-5742-B99A-FC42ADDE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B3EAE-9EFA-1841-9BC0-FBF1EB0436EC}" type="datetimeFigureOut">
              <a:rPr lang="en-US" smtClean="0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AD65-84B3-5742-B99A-FC42ADDE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8eNhYM" TargetMode="External"/><Relationship Id="rId4" Type="http://schemas.openxmlformats.org/officeDocument/2006/relationships/hyperlink" Target="https://goo.gl/qNQAIq" TargetMode="External"/><Relationship Id="rId5" Type="http://schemas.openxmlformats.org/officeDocument/2006/relationships/hyperlink" Target="http://menzies.us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penscience.us/rep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97082" y="3244334"/>
            <a:ext cx="1949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tiny.cc</a:t>
            </a:r>
            <a:r>
              <a:rPr lang="en-US" dirty="0" smtClean="0"/>
              <a:t>/se15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97082" y="3244334"/>
            <a:ext cx="1949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tiny.cc</a:t>
            </a:r>
            <a:r>
              <a:rPr lang="en-US" dirty="0" smtClean="0"/>
              <a:t>/se15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12" y="-6017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About </a:t>
            </a:r>
            <a:r>
              <a:rPr lang="en-US" dirty="0"/>
              <a:t>the speaker http://</a:t>
            </a:r>
            <a:r>
              <a:rPr lang="en-US" dirty="0" err="1"/>
              <a:t>tiny.cc</a:t>
            </a:r>
            <a:r>
              <a:rPr lang="en-US" dirty="0"/>
              <a:t>/se15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238500" y="1110226"/>
            <a:ext cx="5816601" cy="4525963"/>
          </a:xfrm>
        </p:spPr>
        <p:txBody>
          <a:bodyPr>
            <a:noAutofit/>
          </a:bodyPr>
          <a:lstStyle/>
          <a:p>
            <a:pPr marL="177800" indent="-177800">
              <a:lnSpc>
                <a:spcPct val="90000"/>
              </a:lnSpc>
            </a:pPr>
            <a:r>
              <a:rPr lang="en-US" sz="1500" dirty="0" smtClean="0"/>
              <a:t>Full Prof in </a:t>
            </a:r>
            <a:r>
              <a:rPr lang="en-US" sz="1500" dirty="0"/>
              <a:t>CS </a:t>
            </a:r>
            <a:r>
              <a:rPr lang="en-US" sz="1500" dirty="0" smtClean="0"/>
              <a:t>NC State. Teaches SE and </a:t>
            </a:r>
            <a:r>
              <a:rPr lang="en-US" sz="1500" dirty="0"/>
              <a:t>automated </a:t>
            </a:r>
            <a:r>
              <a:rPr lang="en-US" sz="1500" dirty="0" smtClean="0"/>
              <a:t>SE.  </a:t>
            </a:r>
            <a:endParaRPr lang="en-US" sz="1500" dirty="0"/>
          </a:p>
          <a:p>
            <a:pPr marL="177800" indent="-177800">
              <a:lnSpc>
                <a:spcPct val="90000"/>
              </a:lnSpc>
            </a:pPr>
            <a:r>
              <a:rPr lang="en-US" sz="1500" dirty="0" smtClean="0"/>
              <a:t>Researches   synergies  </a:t>
            </a:r>
            <a:r>
              <a:rPr lang="en-US" sz="1500" dirty="0" err="1" smtClean="0"/>
              <a:t>human+AI</a:t>
            </a:r>
            <a:r>
              <a:rPr lang="en-US" sz="1500" dirty="0" smtClean="0"/>
              <a:t>, </a:t>
            </a:r>
            <a:r>
              <a:rPr lang="en-US" sz="1500" dirty="0"/>
              <a:t>with </a:t>
            </a:r>
            <a:r>
              <a:rPr lang="en-US" sz="1500" dirty="0" smtClean="0"/>
              <a:t>focus  on data </a:t>
            </a:r>
            <a:r>
              <a:rPr lang="en-US" sz="1500" dirty="0"/>
              <a:t>mining for </a:t>
            </a:r>
            <a:r>
              <a:rPr lang="en-US" sz="1500" dirty="0" smtClean="0"/>
              <a:t>SE.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endParaRPr lang="en-US" sz="1500" dirty="0"/>
          </a:p>
          <a:p>
            <a:pPr marL="177800" indent="-177800">
              <a:lnSpc>
                <a:spcPct val="90000"/>
              </a:lnSpc>
            </a:pPr>
            <a:r>
              <a:rPr lang="en-US" sz="1500" dirty="0" err="1" smtClean="0"/>
              <a:t>Assoc</a:t>
            </a:r>
            <a:r>
              <a:rPr lang="en-US" sz="1500" dirty="0" smtClean="0"/>
              <a:t> editor  IEEE </a:t>
            </a:r>
            <a:r>
              <a:rPr lang="en-US" sz="1500" dirty="0"/>
              <a:t>Transactions on SE, Empirical </a:t>
            </a:r>
            <a:r>
              <a:rPr lang="en-US" sz="1500" dirty="0" smtClean="0"/>
              <a:t>SE, </a:t>
            </a:r>
            <a:r>
              <a:rPr lang="en-US" sz="1500" dirty="0"/>
              <a:t>the Automated SE Journal </a:t>
            </a:r>
            <a:r>
              <a:rPr lang="en-US" sz="1500" dirty="0" smtClean="0"/>
              <a:t>, Software </a:t>
            </a:r>
            <a:r>
              <a:rPr lang="en-US" sz="1500" dirty="0"/>
              <a:t>Quality </a:t>
            </a:r>
            <a:r>
              <a:rPr lang="en-US" sz="1500" dirty="0" smtClean="0"/>
              <a:t>Journal</a:t>
            </a:r>
            <a:endParaRPr lang="en-US" sz="1500" dirty="0"/>
          </a:p>
          <a:p>
            <a:pPr marL="177800" indent="-177800">
              <a:lnSpc>
                <a:spcPct val="90000"/>
              </a:lnSpc>
            </a:pPr>
            <a:r>
              <a:rPr lang="en-US" sz="1500" dirty="0"/>
              <a:t>Was co-PC-chair for ASE’12, ICSE'15 NIER track</a:t>
            </a:r>
            <a:r>
              <a:rPr lang="en-US" sz="1500" dirty="0" smtClean="0"/>
              <a:t>.</a:t>
            </a:r>
            <a:endParaRPr lang="en-US" sz="1500" dirty="0"/>
          </a:p>
          <a:p>
            <a:pPr marL="177800" indent="-177800">
              <a:lnSpc>
                <a:spcPct val="90000"/>
              </a:lnSpc>
            </a:pPr>
            <a:r>
              <a:rPr lang="en-US" sz="1500" dirty="0"/>
              <a:t>Will be co-general chair of ICMSE'16. 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endParaRPr lang="en-US" sz="1500" dirty="0" smtClean="0"/>
          </a:p>
          <a:p>
            <a:pPr marL="177800" indent="-177800">
              <a:lnSpc>
                <a:spcPct val="90000"/>
              </a:lnSpc>
            </a:pPr>
            <a:r>
              <a:rPr lang="en-US" sz="1500" dirty="0" smtClean="0"/>
              <a:t>Author of  230+ </a:t>
            </a:r>
            <a:r>
              <a:rPr lang="en-US" sz="1500" dirty="0"/>
              <a:t>referred </a:t>
            </a:r>
            <a:r>
              <a:rPr lang="en-US" sz="1500" dirty="0" smtClean="0"/>
              <a:t>pubs.</a:t>
            </a:r>
          </a:p>
          <a:p>
            <a:pPr marL="177800" indent="-177800">
              <a:lnSpc>
                <a:spcPct val="90000"/>
              </a:lnSpc>
            </a:pPr>
            <a:r>
              <a:rPr lang="en-US" sz="1500" dirty="0" smtClean="0"/>
              <a:t>One </a:t>
            </a:r>
            <a:r>
              <a:rPr lang="en-US" sz="1500" dirty="0" smtClean="0"/>
              <a:t>of the 100th </a:t>
            </a:r>
            <a:r>
              <a:rPr lang="en-US" sz="1500" dirty="0"/>
              <a:t>most cited authors in </a:t>
            </a:r>
            <a:r>
              <a:rPr lang="en-US" sz="1500" dirty="0" smtClean="0"/>
              <a:t>SE (of </a:t>
            </a:r>
            <a:r>
              <a:rPr lang="en-US" sz="1500" dirty="0" smtClean="0"/>
              <a:t>80000  </a:t>
            </a:r>
            <a:r>
              <a:rPr lang="en-US" sz="1500" dirty="0" err="1" smtClean="0"/>
              <a:t>goo.gl</a:t>
            </a:r>
            <a:r>
              <a:rPr lang="en-US" sz="1500" dirty="0"/>
              <a:t>/</a:t>
            </a:r>
            <a:r>
              <a:rPr lang="en-US" sz="1500" dirty="0" err="1"/>
              <a:t>BnFJs</a:t>
            </a:r>
            <a:r>
              <a:rPr lang="en-US" sz="1500" dirty="0" smtClean="0"/>
              <a:t>).  </a:t>
            </a:r>
          </a:p>
          <a:p>
            <a:pPr marL="177800" indent="-177800">
              <a:lnSpc>
                <a:spcPct val="90000"/>
              </a:lnSpc>
            </a:pPr>
            <a:r>
              <a:rPr lang="en-US" sz="1500" dirty="0" smtClean="0"/>
              <a:t>PI for NSF</a:t>
            </a:r>
            <a:r>
              <a:rPr lang="en-US" sz="1500" dirty="0"/>
              <a:t>, NIJ, </a:t>
            </a:r>
            <a:r>
              <a:rPr lang="en-US" sz="1500" dirty="0" err="1"/>
              <a:t>DoD</a:t>
            </a:r>
            <a:r>
              <a:rPr lang="en-US" sz="1500" dirty="0"/>
              <a:t>, NASA, USDA, </a:t>
            </a:r>
            <a:r>
              <a:rPr lang="en-US" sz="1500" dirty="0" smtClean="0"/>
              <a:t>and  research </a:t>
            </a:r>
            <a:r>
              <a:rPr lang="en-US" sz="1500" dirty="0" smtClean="0"/>
              <a:t>with </a:t>
            </a:r>
            <a:r>
              <a:rPr lang="en-US" sz="1500" dirty="0" err="1" smtClean="0"/>
              <a:t>priv</a:t>
            </a:r>
            <a:r>
              <a:rPr lang="en-US" sz="1500" dirty="0" smtClean="0"/>
              <a:t> companies</a:t>
            </a:r>
            <a:r>
              <a:rPr lang="en-US" sz="1500" dirty="0" smtClean="0"/>
              <a:t>.</a:t>
            </a:r>
          </a:p>
          <a:p>
            <a:pPr marL="177800" indent="-177800">
              <a:lnSpc>
                <a:spcPct val="90000"/>
              </a:lnSpc>
              <a:buNone/>
            </a:pPr>
            <a:r>
              <a:rPr lang="en-US" sz="1500" dirty="0" smtClean="0"/>
              <a:t/>
            </a:r>
            <a:br>
              <a:rPr lang="en-US" sz="1500" dirty="0" smtClean="0"/>
            </a:br>
            <a:endParaRPr lang="en-US" sz="1500" dirty="0"/>
          </a:p>
          <a:p>
            <a:pPr marL="177800" indent="-177800">
              <a:lnSpc>
                <a:spcPct val="90000"/>
              </a:lnSpc>
            </a:pPr>
            <a:r>
              <a:rPr lang="en-US" sz="1500" dirty="0" smtClean="0"/>
              <a:t>Co-</a:t>
            </a:r>
            <a:r>
              <a:rPr lang="en-US" sz="1500" dirty="0"/>
              <a:t>founder of the PROMISE conference series </a:t>
            </a:r>
            <a:r>
              <a:rPr lang="en-US" sz="1500" dirty="0" smtClean="0"/>
              <a:t>on  reproducible </a:t>
            </a:r>
            <a:r>
              <a:rPr lang="en-US" sz="1500" dirty="0"/>
              <a:t>experiments in </a:t>
            </a:r>
            <a:r>
              <a:rPr lang="en-US" sz="1500" dirty="0" smtClean="0"/>
              <a:t>SE. </a:t>
            </a:r>
          </a:p>
          <a:p>
            <a:pPr marL="177800" indent="-177800">
              <a:lnSpc>
                <a:spcPct val="90000"/>
              </a:lnSpc>
            </a:pPr>
            <a:r>
              <a:rPr lang="en-US" sz="1500" dirty="0" smtClean="0"/>
              <a:t>Current curator PROMISE web site, SE </a:t>
            </a:r>
            <a:br>
              <a:rPr lang="en-US" sz="1500" dirty="0" smtClean="0"/>
            </a:br>
            <a:r>
              <a:rPr lang="en-US" sz="1500" dirty="0" smtClean="0"/>
              <a:t>research data </a:t>
            </a:r>
            <a:r>
              <a:rPr lang="en-US" sz="1500" dirty="0" smtClean="0">
                <a:hlinkClick r:id="rId2"/>
              </a:rPr>
              <a:t>http</a:t>
            </a:r>
            <a:r>
              <a:rPr lang="en-US" sz="1500" dirty="0">
                <a:hlinkClick r:id="rId2"/>
              </a:rPr>
              <a:t>://openscience.us/</a:t>
            </a:r>
            <a:r>
              <a:rPr lang="en-US" sz="1500" dirty="0" smtClean="0">
                <a:hlinkClick r:id="rId2"/>
              </a:rPr>
              <a:t>repo</a:t>
            </a:r>
            <a:r>
              <a:rPr lang="en-US" sz="1500" dirty="0" smtClean="0"/>
              <a:t> .  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endParaRPr lang="en-US" sz="1500" dirty="0"/>
          </a:p>
          <a:p>
            <a:pPr marL="177800" indent="-177800">
              <a:lnSpc>
                <a:spcPct val="90000"/>
              </a:lnSpc>
            </a:pPr>
            <a:r>
              <a:rPr lang="en-US" sz="1500" dirty="0" smtClean="0"/>
              <a:t>Vita:  </a:t>
            </a:r>
            <a:r>
              <a:rPr lang="en-US" sz="1500" dirty="0" smtClean="0">
                <a:hlinkClick r:id="rId3"/>
              </a:rPr>
              <a:t>http</a:t>
            </a:r>
            <a:r>
              <a:rPr lang="en-US" sz="1500" dirty="0">
                <a:hlinkClick r:id="rId3"/>
              </a:rPr>
              <a:t>://goo.gl/</a:t>
            </a:r>
            <a:r>
              <a:rPr lang="en-US" sz="1500" dirty="0" smtClean="0">
                <a:hlinkClick r:id="rId3"/>
              </a:rPr>
              <a:t>8eNhYM</a:t>
            </a:r>
            <a:endParaRPr lang="en-US" sz="1500" dirty="0" smtClean="0"/>
          </a:p>
          <a:p>
            <a:pPr marL="177800" indent="-177800">
              <a:lnSpc>
                <a:spcPct val="90000"/>
              </a:lnSpc>
            </a:pPr>
            <a:r>
              <a:rPr lang="en-US" sz="1500" dirty="0" smtClean="0"/>
              <a:t>Pubs:    </a:t>
            </a:r>
            <a:r>
              <a:rPr lang="en-US" sz="1500" dirty="0" smtClean="0">
                <a:hlinkClick r:id="rId4"/>
              </a:rPr>
              <a:t>https</a:t>
            </a:r>
            <a:r>
              <a:rPr lang="en-US" sz="1500" dirty="0">
                <a:hlinkClick r:id="rId4"/>
              </a:rPr>
              <a:t>://goo.gl/</a:t>
            </a:r>
            <a:r>
              <a:rPr lang="en-US" sz="1500" dirty="0" smtClean="0">
                <a:hlinkClick r:id="rId4"/>
              </a:rPr>
              <a:t>qNQAIq</a:t>
            </a:r>
            <a:endParaRPr lang="en-US" sz="1500" dirty="0" smtClean="0"/>
          </a:p>
          <a:p>
            <a:pPr marL="177800" indent="-177800">
              <a:lnSpc>
                <a:spcPct val="90000"/>
              </a:lnSpc>
            </a:pPr>
            <a:r>
              <a:rPr lang="en-US" sz="1500" dirty="0" smtClean="0"/>
              <a:t>Home page:  </a:t>
            </a:r>
            <a:r>
              <a:rPr lang="en-US" sz="1500" dirty="0" smtClean="0">
                <a:hlinkClick r:id="rId5"/>
              </a:rPr>
              <a:t>http</a:t>
            </a:r>
            <a:r>
              <a:rPr lang="en-US" sz="1500" dirty="0">
                <a:hlinkClick r:id="rId5"/>
              </a:rPr>
              <a:t>://</a:t>
            </a:r>
            <a:r>
              <a:rPr lang="en-US" sz="1500" dirty="0" smtClean="0">
                <a:hlinkClick r:id="rId5"/>
              </a:rPr>
              <a:t>menzies.us</a:t>
            </a:r>
            <a:r>
              <a:rPr lang="en-US" sz="1500" dirty="0" smtClean="0"/>
              <a:t> </a:t>
            </a:r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6577445" y="-296718"/>
            <a:ext cx="2759364" cy="8081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27963" y="1880044"/>
            <a:ext cx="5452211" cy="0"/>
          </a:xfrm>
          <a:prstGeom prst="line">
            <a:avLst/>
          </a:prstGeom>
          <a:ln w="31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27963" y="3203402"/>
            <a:ext cx="5475781" cy="16487"/>
          </a:xfrm>
          <a:prstGeom prst="line">
            <a:avLst/>
          </a:prstGeom>
          <a:ln w="31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66264" y="5789728"/>
            <a:ext cx="5607468" cy="0"/>
          </a:xfrm>
          <a:prstGeom prst="line">
            <a:avLst/>
          </a:prstGeom>
          <a:ln w="31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327963" y="4442264"/>
            <a:ext cx="5485306" cy="0"/>
          </a:xfrm>
          <a:prstGeom prst="line">
            <a:avLst/>
          </a:prstGeom>
          <a:ln w="3175" cmpd="sng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2400" y="981364"/>
            <a:ext cx="3620264" cy="54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1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About the speaker http://tiny.cc/se15</vt:lpstr>
    </vt:vector>
  </TitlesOfParts>
  <Company>NcState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1</cp:revision>
  <dcterms:created xsi:type="dcterms:W3CDTF">2015-10-05T00:05:38Z</dcterms:created>
  <dcterms:modified xsi:type="dcterms:W3CDTF">2015-10-05T00:06:15Z</dcterms:modified>
</cp:coreProperties>
</file>