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8" r:id="rId2"/>
    <p:sldId id="310" r:id="rId3"/>
    <p:sldId id="313" r:id="rId4"/>
    <p:sldId id="312" r:id="rId5"/>
    <p:sldId id="311" r:id="rId6"/>
    <p:sldId id="258" r:id="rId7"/>
    <p:sldId id="276" r:id="rId8"/>
    <p:sldId id="259" r:id="rId9"/>
    <p:sldId id="293" r:id="rId10"/>
    <p:sldId id="277" r:id="rId11"/>
    <p:sldId id="260" r:id="rId12"/>
    <p:sldId id="278" r:id="rId13"/>
    <p:sldId id="268" r:id="rId14"/>
    <p:sldId id="297" r:id="rId15"/>
    <p:sldId id="285" r:id="rId16"/>
    <p:sldId id="292" r:id="rId17"/>
    <p:sldId id="291" r:id="rId18"/>
    <p:sldId id="294" r:id="rId19"/>
    <p:sldId id="306" r:id="rId20"/>
    <p:sldId id="296" r:id="rId21"/>
    <p:sldId id="305" r:id="rId22"/>
    <p:sldId id="307" r:id="rId23"/>
    <p:sldId id="299" r:id="rId24"/>
    <p:sldId id="301" r:id="rId25"/>
    <p:sldId id="302" r:id="rId26"/>
    <p:sldId id="304" r:id="rId27"/>
    <p:sldId id="303" r:id="rId28"/>
    <p:sldId id="308" r:id="rId29"/>
    <p:sldId id="309" r:id="rId30"/>
    <p:sldId id="282" r:id="rId31"/>
    <p:sldId id="280" r:id="rId32"/>
    <p:sldId id="264" r:id="rId33"/>
    <p:sldId id="262" r:id="rId34"/>
    <p:sldId id="261" r:id="rId35"/>
    <p:sldId id="257" r:id="rId36"/>
    <p:sldId id="290" r:id="rId37"/>
    <p:sldId id="263" r:id="rId38"/>
    <p:sldId id="287" r:id="rId39"/>
    <p:sldId id="28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21"/>
    <a:srgbClr val="F0A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-1664" y="-112"/>
      </p:cViewPr>
      <p:guideLst>
        <p:guide orient="horz" pos="16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F11B-6FA3-2A4A-B037-467B9571A6E6}" type="datetimeFigureOut">
              <a:rPr lang="en-US" smtClean="0"/>
              <a:t>8/29/15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D7EF-E31D-BE44-8D24-EEEBA97D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6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540A-09AB-5246-B649-EBF54166E5D2}" type="datetimeFigureOut">
              <a:rPr lang="en-US" smtClean="0"/>
              <a:t>8/29/15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6680-12DD-B04A-9EF5-F2BD64F1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ABA-5C6A-B34D-A5FC-C4D228154412}" type="datetime1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65EB-C7D3-1E4F-8855-F788754C4A11}" type="datetime1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0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C96-A6CD-1A40-B9A4-BE9A8FB24D86}" type="datetime1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7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7D9A-7483-AA4D-AD13-745AE486FADF}" type="datetime1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457200" y="350838"/>
            <a:ext cx="6781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B02C2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21D0-C2E9-454F-BD74-B6BA2B32EBC3}" type="datetime1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38316" y="63218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B02C2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289ACC-99A1-3649-8932-CFFBA35813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069" y="6280150"/>
            <a:ext cx="1080033" cy="532880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1113302" y="6425988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BF0A1E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BF0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C2-2F5E-824D-8D72-CEE14687904A}" type="datetime1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8C61-A2C3-1B44-93F4-529F00C72E9C}" type="datetime1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638316" y="63218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B02C2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289ACC-99A1-3649-8932-CFFBA35813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069" y="6280150"/>
            <a:ext cx="1080033" cy="53288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1113302" y="6425988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BF0A1E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BF0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6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B605-CA02-EF49-872E-DABBAA63DE2D}" type="datetime1">
              <a:rPr lang="en-US" smtClean="0"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78190" y="6356350"/>
            <a:ext cx="1908609" cy="365125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38316" y="63218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B02C2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289ACC-99A1-3649-8932-CFFBA35813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069" y="6280150"/>
            <a:ext cx="1080033" cy="532880"/>
          </a:xfrm>
          <a:prstGeom prst="rect">
            <a:avLst/>
          </a:prstGeom>
          <a:ln>
            <a:noFill/>
          </a:ln>
        </p:spPr>
      </p:pic>
      <p:sp>
        <p:nvSpPr>
          <p:cNvPr id="12" name="Rectangle 11"/>
          <p:cNvSpPr/>
          <p:nvPr userDrawn="1"/>
        </p:nvSpPr>
        <p:spPr>
          <a:xfrm>
            <a:off x="1113302" y="6425988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BF0A1E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BF0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099-A086-CA40-A187-6A118AD7F26A}" type="datetime1">
              <a:rPr lang="en-US" smtClean="0"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E63B-7D69-7A4D-A8E6-990B9502EF69}" type="datetime1">
              <a:rPr lang="en-US" smtClean="0"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0BF7-5DE5-DA4E-8917-A6E9E4A750B3}" type="datetime1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F25-9860-1041-965A-F89D76B5F0BB}" type="datetime1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29E-5F68-5D4D-9D0D-97E2B25D4914}" type="datetime1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E87D-2F8A-5941-B8B7-AFFEE5AF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211" y="542836"/>
            <a:ext cx="4117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9F2021"/>
                </a:solidFill>
              </a:rPr>
              <a:t>GALE: Geometric active learning for Search-Based software Engineering</a:t>
            </a:r>
            <a:br>
              <a:rPr lang="en-US" sz="3200" b="1" dirty="0" smtClean="0">
                <a:solidFill>
                  <a:srgbClr val="9F2021"/>
                </a:solidFill>
              </a:rPr>
            </a:br>
            <a:endParaRPr lang="en-US" sz="3200" b="1" dirty="0" smtClean="0">
              <a:solidFill>
                <a:srgbClr val="9F2021"/>
              </a:solidFill>
            </a:endParaRPr>
          </a:p>
          <a:p>
            <a:r>
              <a:rPr lang="en-US" sz="2000" b="1" dirty="0" smtClean="0">
                <a:solidFill>
                  <a:srgbClr val="9F2021"/>
                </a:solidFill>
              </a:rPr>
              <a:t>(a “Journal First” paper for FSE’15)</a:t>
            </a:r>
            <a:endParaRPr lang="en-US" sz="2000" b="1" dirty="0">
              <a:solidFill>
                <a:srgbClr val="9F2021"/>
              </a:solidFill>
            </a:endParaRPr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294107" y="3699952"/>
            <a:ext cx="8155122" cy="214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dirty="0" smtClean="0"/>
              <a:t>Joseph Krall  		: </a:t>
            </a:r>
            <a:r>
              <a:rPr lang="en-US" sz="2700" dirty="0" err="1" smtClean="0"/>
              <a:t>LoadIQ</a:t>
            </a:r>
            <a:endParaRPr lang="en-US" sz="2700" dirty="0" smtClean="0"/>
          </a:p>
          <a:p>
            <a:pPr algn="l"/>
            <a:r>
              <a:rPr lang="en-US" sz="2700" dirty="0" smtClean="0"/>
              <a:t>Tim Menzies	    	: NC State</a:t>
            </a:r>
          </a:p>
          <a:p>
            <a:pPr algn="l"/>
            <a:r>
              <a:rPr lang="en-US" sz="2700" dirty="0" smtClean="0"/>
              <a:t>Misty  Davies  	: NASA Ames</a:t>
            </a:r>
            <a:endParaRPr lang="en-US" sz="2700" dirty="0"/>
          </a:p>
        </p:txBody>
      </p:sp>
      <p:sp>
        <p:nvSpPr>
          <p:cNvPr id="11" name="Rectangle 10"/>
          <p:cNvSpPr/>
          <p:nvPr/>
        </p:nvSpPr>
        <p:spPr>
          <a:xfrm>
            <a:off x="307475" y="5462389"/>
            <a:ext cx="22789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9F2021"/>
                </a:solidFill>
              </a:rPr>
              <a:t>Sept 5, 2015</a:t>
            </a:r>
            <a:endParaRPr lang="en-US" sz="3200" b="1" dirty="0">
              <a:solidFill>
                <a:srgbClr val="9F2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0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9F2021"/>
                </a:solidFill>
              </a:rPr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rgbClr val="9F2021"/>
                </a:solidFill>
              </a:rPr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Why we explore with GALE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Faster hops over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677412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90" y="1934181"/>
            <a:ext cx="4973281" cy="392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620"/>
            <a:ext cx="6873874" cy="4743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Approximate the space </a:t>
            </a:r>
          </a:p>
          <a:p>
            <a:pPr lvl="1" indent="-342900"/>
            <a:r>
              <a:rPr lang="en-US" sz="2400" dirty="0" smtClean="0"/>
              <a:t>k=2 divisive clustering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Evaluate 2 distant </a:t>
            </a:r>
            <a:br>
              <a:rPr lang="en-US" sz="2800" dirty="0" smtClean="0"/>
            </a:br>
            <a:r>
              <a:rPr lang="en-US" sz="2800" dirty="0" smtClean="0"/>
              <a:t>points (X,Y) per cluster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better(X,Y)</a:t>
            </a:r>
          </a:p>
          <a:p>
            <a:pPr lvl="1" indent="-342900"/>
            <a:r>
              <a:rPr lang="en-US" sz="2400" dirty="0" smtClean="0"/>
              <a:t>If size(cluster) &gt; large</a:t>
            </a:r>
            <a:endParaRPr lang="en-US" sz="2400" dirty="0"/>
          </a:p>
          <a:p>
            <a:pPr lvl="2"/>
            <a:r>
              <a:rPr lang="en-US" sz="2100" dirty="0" smtClean="0"/>
              <a:t>Cut in two</a:t>
            </a:r>
          </a:p>
          <a:p>
            <a:pPr lvl="2"/>
            <a:r>
              <a:rPr lang="en-US" sz="2100" dirty="0" err="1" smtClean="0"/>
              <a:t>Recurse</a:t>
            </a:r>
            <a:r>
              <a:rPr lang="en-US" sz="2100" dirty="0" smtClean="0"/>
              <a:t> on better half</a:t>
            </a:r>
          </a:p>
          <a:p>
            <a:pPr lvl="1"/>
            <a:r>
              <a:rPr lang="en-US" sz="2400" dirty="0" smtClean="0"/>
              <a:t>Else, push points  towards X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2197" y="1597828"/>
            <a:ext cx="191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e.g. </a:t>
            </a:r>
            <a:r>
              <a:rPr lang="en-US" b="1" dirty="0" smtClean="0">
                <a:solidFill>
                  <a:srgbClr val="F0A631"/>
                </a:solidFill>
              </a:rPr>
              <a:t>orange</a:t>
            </a:r>
            <a:r>
              <a:rPr lang="en-US" dirty="0" smtClean="0"/>
              <a:t> points get  pushed 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 </a:t>
            </a:r>
            <a:r>
              <a:rPr lang="en-US" dirty="0" smtClean="0"/>
              <a:t>way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748217" y="2013596"/>
            <a:ext cx="154192" cy="720552"/>
          </a:xfrm>
          <a:prstGeom prst="straightConnector1">
            <a:avLst/>
          </a:prstGeom>
          <a:ln w="76200" cmpd="sng">
            <a:solidFill>
              <a:srgbClr val="F0A63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2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9F2021"/>
                </a:solidFill>
              </a:rPr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rgbClr val="9F2021"/>
                </a:solidFill>
              </a:rPr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rgbClr val="9F2021"/>
                </a:solidFill>
              </a:rPr>
              <a:t>Why we explore with GALE</a:t>
            </a:r>
            <a:endParaRPr lang="en-US" sz="2000" b="1" dirty="0" smtClean="0">
              <a:solidFill>
                <a:srgbClr val="9F202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Faster hops over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677412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1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are </a:t>
            </a:r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10" y="1612769"/>
            <a:ext cx="5125516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If you call an ambulance in London or New York, </a:t>
            </a:r>
          </a:p>
          <a:p>
            <a:pPr lvl="1"/>
            <a:r>
              <a:rPr lang="en-US" sz="1600" dirty="0" smtClean="0"/>
              <a:t>those ambulances are controlled by emergency response models.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 smtClean="0"/>
              <a:t>If you cross the border Arizona to Mexico, </a:t>
            </a:r>
          </a:p>
          <a:p>
            <a:pPr lvl="1"/>
            <a:r>
              <a:rPr lang="en-US" sz="1600" dirty="0" smtClean="0"/>
              <a:t>A  models determines if you are  taken away for extra security measures.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 smtClean="0"/>
              <a:t>If you default on your car loans,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 model determines when (or if)   someone to repossess your car.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/>
              <a:t>I</a:t>
            </a:r>
            <a:r>
              <a:rPr lang="en-US" sz="1800" dirty="0" smtClean="0"/>
              <a:t>f the stock market crashes,</a:t>
            </a:r>
          </a:p>
          <a:p>
            <a:pPr lvl="1"/>
            <a:r>
              <a:rPr lang="en-US" sz="1600" dirty="0" smtClean="0"/>
              <a:t> it might be that some model caused the crash.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9" y="2056253"/>
            <a:ext cx="3883397" cy="37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3093"/>
            <a:ext cx="8358251" cy="50012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Repeat till happy or exhausted</a:t>
            </a:r>
          </a:p>
          <a:p>
            <a:pPr lvl="1"/>
            <a:r>
              <a:rPr lang="en-US" sz="2000" dirty="0" smtClean="0"/>
              <a:t>Selection (cull the herd)</a:t>
            </a:r>
            <a:endParaRPr lang="en-US" sz="2000" dirty="0"/>
          </a:p>
          <a:p>
            <a:pPr lvl="1"/>
            <a:r>
              <a:rPr lang="en-US" sz="2000" dirty="0" smtClean="0"/>
              <a:t>Cross-over (the rude bit)</a:t>
            </a:r>
          </a:p>
          <a:p>
            <a:pPr lvl="1"/>
            <a:r>
              <a:rPr lang="en-US" sz="2000" dirty="0" smtClean="0"/>
              <a:t>Mutation (stochastic jiggle)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80" y="3352772"/>
            <a:ext cx="3695799" cy="3239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55" y="269316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SBSE and evolutionary </a:t>
            </a:r>
            <a:r>
              <a:rPr lang="en-US" sz="4000" dirty="0" smtClean="0"/>
              <a:t>algorithms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9" y="3811317"/>
            <a:ext cx="6073775" cy="2574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5467" y="5975315"/>
            <a:ext cx="262662" cy="229977"/>
          </a:xfrm>
          <a:prstGeom prst="rect">
            <a:avLst/>
          </a:prstGeom>
          <a:solidFill>
            <a:srgbClr val="F8212C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1475" y="5836191"/>
            <a:ext cx="262662" cy="229977"/>
          </a:xfrm>
          <a:prstGeom prst="rect">
            <a:avLst/>
          </a:prstGeom>
          <a:solidFill>
            <a:srgbClr val="F97250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1489" y="5606214"/>
            <a:ext cx="262662" cy="229977"/>
          </a:xfrm>
          <a:prstGeom prst="rect">
            <a:avLst/>
          </a:prstGeom>
          <a:solidFill>
            <a:srgbClr val="FB9927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9563" y="5137592"/>
            <a:ext cx="262662" cy="229977"/>
          </a:xfrm>
          <a:prstGeom prst="rect">
            <a:avLst/>
          </a:prstGeom>
          <a:solidFill>
            <a:srgbClr val="3AFFFE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7340" y="5424882"/>
            <a:ext cx="262662" cy="229977"/>
          </a:xfrm>
          <a:prstGeom prst="rect">
            <a:avLst/>
          </a:prstGeom>
          <a:solidFill>
            <a:srgbClr val="7E3B25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8541" y="5137592"/>
            <a:ext cx="262662" cy="229977"/>
          </a:xfrm>
          <a:prstGeom prst="rect">
            <a:avLst/>
          </a:prstGeom>
          <a:solidFill>
            <a:srgbClr val="F81FFB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0851" y="4846280"/>
            <a:ext cx="262662" cy="229977"/>
          </a:xfrm>
          <a:prstGeom prst="rect">
            <a:avLst/>
          </a:prstGeom>
          <a:solidFill>
            <a:srgbClr val="7F82FB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7911" y="4638257"/>
            <a:ext cx="262662" cy="229977"/>
          </a:xfrm>
          <a:prstGeom prst="rect">
            <a:avLst/>
          </a:prstGeom>
          <a:solidFill>
            <a:srgbClr val="CAFEC3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4613" y="4316425"/>
            <a:ext cx="262662" cy="229977"/>
          </a:xfrm>
          <a:prstGeom prst="rect">
            <a:avLst/>
          </a:prstGeom>
          <a:solidFill>
            <a:srgbClr val="E9202A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41650" y="1699308"/>
            <a:ext cx="3459225" cy="225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Pareto frontier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-- </a:t>
            </a:r>
            <a:r>
              <a:rPr lang="en-US" sz="2000" dirty="0" smtClean="0"/>
              <a:t>better on some </a:t>
            </a:r>
            <a:br>
              <a:rPr lang="en-US" sz="2000" dirty="0" smtClean="0"/>
            </a:br>
            <a:r>
              <a:rPr lang="en-US" sz="2000" dirty="0" smtClean="0"/>
              <a:t>           criteria, worse on none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Selection</a:t>
            </a:r>
            <a:r>
              <a:rPr lang="en-US" sz="2400" dirty="0"/>
              <a:t>: 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000" dirty="0" smtClean="0"/>
              <a:t>-- generation</a:t>
            </a:r>
            <a:r>
              <a:rPr lang="en-US" sz="2000" dirty="0"/>
              <a:t>[i+1] </a:t>
            </a:r>
            <a:r>
              <a:rPr lang="en-US" sz="2000" dirty="0" smtClean="0"/>
              <a:t>comes </a:t>
            </a:r>
            <a:br>
              <a:rPr lang="en-US" sz="2000" dirty="0" smtClean="0"/>
            </a:br>
            <a:r>
              <a:rPr lang="en-US" sz="2000" dirty="0" smtClean="0"/>
              <a:t>            from Pareto </a:t>
            </a:r>
            <a:r>
              <a:rPr lang="en-US" sz="2000" dirty="0"/>
              <a:t>frontier of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generation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8271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82" y="1191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Organizations with CPU Limits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9868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Cognitive models of the agents (both pilots and computers) </a:t>
            </a:r>
          </a:p>
          <a:p>
            <a:pPr lvl="1"/>
            <a:r>
              <a:rPr lang="en-US" sz="1800" dirty="0" smtClean="0"/>
              <a:t>Late descent, </a:t>
            </a:r>
          </a:p>
          <a:p>
            <a:pPr lvl="1"/>
            <a:r>
              <a:rPr lang="en-US" sz="1800" dirty="0" smtClean="0"/>
              <a:t>Unpredicted rerouting, </a:t>
            </a:r>
          </a:p>
          <a:p>
            <a:pPr lvl="1"/>
            <a:r>
              <a:rPr lang="en-US" sz="1800" dirty="0" smtClean="0"/>
              <a:t>Different tailwind conditions</a:t>
            </a:r>
          </a:p>
          <a:p>
            <a:r>
              <a:rPr lang="en-US" sz="2600" dirty="0" smtClean="0"/>
              <a:t>Goal: validate operations procedures (are they safe?)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47975" y="1676399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NASA’s analysts want to explore 7000 scenarios.</a:t>
            </a:r>
          </a:p>
          <a:p>
            <a:pPr lvl="1"/>
            <a:r>
              <a:rPr lang="en-US" sz="2000" dirty="0" smtClean="0"/>
              <a:t>With current tools (NSGA-II)</a:t>
            </a:r>
          </a:p>
          <a:p>
            <a:pPr lvl="1"/>
            <a:r>
              <a:rPr lang="en-US" sz="2000" dirty="0" smtClean="0"/>
              <a:t>300 weeks to complete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Limited access to hardware</a:t>
            </a:r>
          </a:p>
          <a:p>
            <a:pPr lvl="1"/>
            <a:r>
              <a:rPr lang="en-US" sz="2000" dirty="0" smtClean="0"/>
              <a:t>Queue of researchers wanting hardware access</a:t>
            </a:r>
          </a:p>
          <a:p>
            <a:pPr lvl="1"/>
            <a:r>
              <a:rPr lang="en-US" sz="2000" dirty="0" smtClean="0"/>
              <a:t>Hardware pulled away if in-flight incidents for manned space missions</a:t>
            </a:r>
            <a:endParaRPr lang="en-US" sz="2000" dirty="0"/>
          </a:p>
        </p:txBody>
      </p:sp>
      <p:pic>
        <p:nvPicPr>
          <p:cNvPr id="7" name="Picture 6" descr="130708235908-ac-asiana-crash-latest-simon-pkg-00015126-story-bod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5" y="4628358"/>
            <a:ext cx="3639671" cy="20503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6846" y="6032375"/>
            <a:ext cx="1616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Asiana</a:t>
            </a:r>
            <a:r>
              <a:rPr lang="en-US" i="1" dirty="0"/>
              <a:t> </a:t>
            </a:r>
            <a:r>
              <a:rPr lang="en-US" i="1" dirty="0" smtClean="0"/>
              <a:t>Airlines</a:t>
            </a:r>
          </a:p>
          <a:p>
            <a:r>
              <a:rPr lang="en-US" i="1" dirty="0" smtClean="0"/>
              <a:t>Flight </a:t>
            </a:r>
            <a:r>
              <a:rPr lang="en-US" i="1" dirty="0"/>
              <a:t>214</a:t>
            </a:r>
          </a:p>
        </p:txBody>
      </p:sp>
      <p:pic>
        <p:nvPicPr>
          <p:cNvPr id="9" name="Picture 8" descr="nasaLogos1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05" y="481708"/>
            <a:ext cx="1828426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Why we explore with GALE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Faster hops over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677412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7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Why we explore with GALE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9F2021"/>
                </a:solidFill>
              </a:rPr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rgbClr val="9F2021"/>
                </a:solidFill>
              </a:rPr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rgbClr val="9F2021"/>
                </a:solidFill>
              </a:rPr>
              <a:t>Faster hops over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677412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0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90" y="1934181"/>
            <a:ext cx="4973281" cy="392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620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Approximate the space </a:t>
            </a:r>
          </a:p>
          <a:p>
            <a:pPr lvl="1" indent="-342900"/>
            <a:r>
              <a:rPr lang="en-US" sz="2400" dirty="0" smtClean="0"/>
              <a:t>k=2 divisive clustering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Evaluate 2 distant </a:t>
            </a:r>
            <a:br>
              <a:rPr lang="en-US" sz="2800" dirty="0" smtClean="0"/>
            </a:br>
            <a:r>
              <a:rPr lang="en-US" sz="2800" dirty="0" smtClean="0"/>
              <a:t>points (X,Y) per cluster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better(X,Y)</a:t>
            </a:r>
          </a:p>
          <a:p>
            <a:pPr lvl="1" indent="-342900"/>
            <a:r>
              <a:rPr lang="en-US" sz="2400" dirty="0" smtClean="0"/>
              <a:t>If size(cluster) &gt; large</a:t>
            </a:r>
            <a:endParaRPr lang="en-US" sz="2400" dirty="0"/>
          </a:p>
          <a:p>
            <a:pPr lvl="2"/>
            <a:r>
              <a:rPr lang="en-US" sz="2100" dirty="0" smtClean="0"/>
              <a:t>Cut in two</a:t>
            </a:r>
          </a:p>
          <a:p>
            <a:pPr lvl="2"/>
            <a:r>
              <a:rPr lang="en-US" sz="2100" dirty="0" err="1" smtClean="0"/>
              <a:t>Recurse</a:t>
            </a:r>
            <a:r>
              <a:rPr lang="en-US" sz="2100" dirty="0" smtClean="0"/>
              <a:t> on better half</a:t>
            </a:r>
          </a:p>
          <a:p>
            <a:pPr lvl="1"/>
            <a:r>
              <a:rPr lang="en-US" sz="2400" dirty="0" smtClean="0"/>
              <a:t>Else, push points  towards X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2197" y="1597828"/>
            <a:ext cx="191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e.g. </a:t>
            </a:r>
            <a:r>
              <a:rPr lang="en-US" b="1" dirty="0" smtClean="0">
                <a:solidFill>
                  <a:srgbClr val="F0A631"/>
                </a:solidFill>
              </a:rPr>
              <a:t>orange</a:t>
            </a:r>
            <a:r>
              <a:rPr lang="en-US" dirty="0" smtClean="0"/>
              <a:t> points get  pushed 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 </a:t>
            </a:r>
            <a:r>
              <a:rPr lang="en-US" dirty="0" smtClean="0"/>
              <a:t>way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748217" y="2013596"/>
            <a:ext cx="154192" cy="720552"/>
          </a:xfrm>
          <a:prstGeom prst="straightConnector1">
            <a:avLst/>
          </a:prstGeom>
          <a:ln w="76200" cmpd="sng">
            <a:solidFill>
              <a:srgbClr val="F0A63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5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620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k=2 divisive clustering </a:t>
            </a:r>
            <a:br>
              <a:rPr lang="en-US" sz="2400" dirty="0" smtClean="0">
                <a:solidFill>
                  <a:srgbClr val="9F2021"/>
                </a:solidFill>
              </a:rPr>
            </a:br>
            <a:r>
              <a:rPr lang="en-US" sz="2400" dirty="0" smtClean="0">
                <a:solidFill>
                  <a:srgbClr val="9F2021"/>
                </a:solidFill>
              </a:rPr>
              <a:t/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If size(cluster) &gt; large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chemeClr val="bg1">
                    <a:lumMod val="65000"/>
                  </a:schemeClr>
                </a:solidFill>
              </a:rPr>
              <a:t>Recurse</a:t>
            </a: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Else, push points  towards X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6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(shorter) decisions</a:t>
            </a:r>
          </a:p>
          <a:p>
            <a:r>
              <a:rPr lang="en-US" dirty="0" smtClean="0"/>
              <a:t>From complex multi-objective models</a:t>
            </a:r>
          </a:p>
          <a:p>
            <a:r>
              <a:rPr lang="en-US" dirty="0" smtClean="0"/>
              <a:t>Using less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k=2 divisive clustering </a:t>
            </a:r>
            <a:br>
              <a:rPr lang="en-US" sz="2400" dirty="0" smtClean="0">
                <a:solidFill>
                  <a:srgbClr val="9F2021"/>
                </a:solidFill>
              </a:rPr>
            </a:br>
            <a:r>
              <a:rPr lang="en-US" sz="2400" dirty="0" smtClean="0">
                <a:solidFill>
                  <a:srgbClr val="9F2021"/>
                </a:solidFill>
              </a:rPr>
              <a:t/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If size(cluster) &gt; large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chemeClr val="bg1">
                    <a:lumMod val="65000"/>
                  </a:schemeClr>
                </a:solidFill>
              </a:rPr>
              <a:t>Recurse</a:t>
            </a: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Else, push points  towards X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1640" y="14868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C= Candidate = &lt;Decisions, Objectives&gt;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P= Population = { C1, C2, C3….}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Recursiv</a:t>
            </a:r>
            <a:r>
              <a:rPr lang="en-US" dirty="0" smtClean="0"/>
              <a:t>e </a:t>
            </a:r>
            <a:r>
              <a:rPr lang="en-US" dirty="0" smtClean="0"/>
              <a:t>k=2 division of population of on dimension of large variability in decisions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3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k=2 divisive clustering </a:t>
            </a:r>
            <a:br>
              <a:rPr lang="en-US" sz="2400" dirty="0" smtClean="0">
                <a:solidFill>
                  <a:srgbClr val="9F2021"/>
                </a:solidFill>
              </a:rPr>
            </a:br>
            <a:r>
              <a:rPr lang="en-US" sz="2400" dirty="0" smtClean="0">
                <a:solidFill>
                  <a:srgbClr val="9F2021"/>
                </a:solidFill>
              </a:rPr>
              <a:t/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If size(cluster) &gt; large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chemeClr val="bg1">
                    <a:lumMod val="65000"/>
                  </a:schemeClr>
                </a:solidFill>
              </a:rPr>
              <a:t>Recurse</a:t>
            </a: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Else, push points  towards X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1" y="2764951"/>
            <a:ext cx="4487327" cy="31092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1640" y="14868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C= Candidate = &lt;Decisions, Objectives&gt;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P= Population = { C1, C2, C3….}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Recursiv</a:t>
            </a:r>
            <a:r>
              <a:rPr lang="en-US" dirty="0" smtClean="0"/>
              <a:t>e </a:t>
            </a:r>
            <a:r>
              <a:rPr lang="en-US" dirty="0" smtClean="0"/>
              <a:t>k=2 division of population of on dimension of large variability in decisions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9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k=2 divisive clustering </a:t>
            </a:r>
            <a:br>
              <a:rPr lang="en-US" sz="2400" dirty="0" smtClean="0">
                <a:solidFill>
                  <a:srgbClr val="9F2021"/>
                </a:solidFill>
              </a:rPr>
            </a:br>
            <a:r>
              <a:rPr lang="en-US" sz="2400" dirty="0" smtClean="0">
                <a:solidFill>
                  <a:srgbClr val="9F2021"/>
                </a:solidFill>
              </a:rPr>
              <a:t/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If size(cluster) &gt; large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chemeClr val="bg1">
                    <a:lumMod val="65000"/>
                  </a:schemeClr>
                </a:solidFill>
              </a:rPr>
              <a:t>Recurse</a:t>
            </a: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Else, push points  towards X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1" y="2764951"/>
            <a:ext cx="4487327" cy="31092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1640" y="14868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C= Candidate = &lt;Decisions, Objectives&gt;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P= Population = { C1, C2, C3….}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Recursiv</a:t>
            </a:r>
            <a:r>
              <a:rPr lang="en-US" dirty="0" smtClean="0"/>
              <a:t>e </a:t>
            </a:r>
            <a:r>
              <a:rPr lang="en-US" dirty="0" smtClean="0"/>
              <a:t>k=2 division of population of on dimension of large variability in decisions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2064" y="5961503"/>
            <a:ext cx="450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Splits found via the O(2N) FASTMAP heuristic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k=2 divisive clustering 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Evaluate 2 distant </a:t>
            </a:r>
            <a:br>
              <a:rPr lang="en-US" sz="2800" dirty="0" smtClean="0">
                <a:solidFill>
                  <a:srgbClr val="9F2021"/>
                </a:solidFill>
              </a:rPr>
            </a:br>
            <a:r>
              <a:rPr lang="en-US" sz="2800" dirty="0" smtClean="0">
                <a:solidFill>
                  <a:srgbClr val="9F2021"/>
                </a:solidFill>
              </a:rPr>
              <a:t>points (X,Y) per cluster</a:t>
            </a:r>
            <a:br>
              <a:rPr lang="en-US" sz="2800" dirty="0" smtClean="0">
                <a:solidFill>
                  <a:srgbClr val="9F2021"/>
                </a:solidFill>
              </a:rPr>
            </a:br>
            <a:r>
              <a:rPr lang="en-US" sz="2800" dirty="0" smtClean="0">
                <a:solidFill>
                  <a:srgbClr val="9F2021"/>
                </a:solidFill>
              </a:rPr>
              <a:t/>
            </a:r>
            <a:br>
              <a:rPr lang="en-US" sz="2800" dirty="0" smtClean="0">
                <a:solidFill>
                  <a:srgbClr val="9F2021"/>
                </a:solidFill>
              </a:rPr>
            </a:br>
            <a:endParaRPr lang="en-US" sz="2800" dirty="0" smtClean="0">
              <a:solidFill>
                <a:srgbClr val="9F202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If size(cluster) &gt; large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chemeClr val="bg1">
                    <a:lumMod val="65000"/>
                  </a:schemeClr>
                </a:solidFill>
              </a:rPr>
              <a:t>Recurse</a:t>
            </a: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Else, push points  towards X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1640" y="14868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Evaluations on N objectives for just the two distance points in each cluster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So, at max,  2log(N)  </a:t>
            </a:r>
            <a:r>
              <a:rPr lang="en-US" dirty="0" err="1" smtClean="0"/>
              <a:t>evals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1" y="2764951"/>
            <a:ext cx="4487327" cy="31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k=2 divisive clustering 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If size(cluster) &gt; large</a:t>
            </a:r>
            <a:endParaRPr lang="en-US" sz="2400" dirty="0">
              <a:solidFill>
                <a:srgbClr val="9F2021"/>
              </a:solidFill>
            </a:endParaRPr>
          </a:p>
          <a:p>
            <a:pPr lvl="2"/>
            <a:r>
              <a:rPr lang="en-US" sz="2100" dirty="0" smtClean="0">
                <a:solidFill>
                  <a:srgbClr val="9F2021"/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rgbClr val="9F2021"/>
                </a:solidFill>
              </a:rPr>
              <a:t>Recurse</a:t>
            </a:r>
            <a:r>
              <a:rPr lang="en-US" sz="2100" dirty="0" smtClean="0">
                <a:solidFill>
                  <a:srgbClr val="9F2021"/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rgbClr val="9F2021"/>
                </a:solidFill>
              </a:rPr>
              <a:t>Else, push points  towards X</a:t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1" y="2764951"/>
            <a:ext cx="4487327" cy="31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1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k=2 divisive clustering 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If size(cluster) &gt; large</a:t>
            </a:r>
            <a:endParaRPr lang="en-US" sz="2400" dirty="0">
              <a:solidFill>
                <a:srgbClr val="9F2021"/>
              </a:solidFill>
            </a:endParaRPr>
          </a:p>
          <a:p>
            <a:pPr lvl="2"/>
            <a:r>
              <a:rPr lang="en-US" sz="2100" dirty="0" smtClean="0">
                <a:solidFill>
                  <a:srgbClr val="9F2021"/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rgbClr val="9F2021"/>
                </a:solidFill>
              </a:rPr>
              <a:t>Recurse</a:t>
            </a:r>
            <a:r>
              <a:rPr lang="en-US" sz="2100" dirty="0" smtClean="0">
                <a:solidFill>
                  <a:srgbClr val="9F2021"/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rgbClr val="9F2021"/>
                </a:solidFill>
              </a:rPr>
              <a:t>Else, push points  towards X</a:t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1" y="2764951"/>
            <a:ext cx="4487327" cy="310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7572" y="1930736"/>
            <a:ext cx="29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LARGE (greater than </a:t>
            </a:r>
            <a:r>
              <a:rPr lang="en-US" b="1" dirty="0" err="1" smtClean="0"/>
              <a:t>sqrt</a:t>
            </a:r>
            <a:r>
              <a:rPr lang="en-US" b="1" dirty="0" smtClean="0"/>
              <a:t>(N)(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6362736" y="2300068"/>
            <a:ext cx="258695" cy="61547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157573" y="2300068"/>
            <a:ext cx="1036697" cy="148365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84753" y="2300068"/>
            <a:ext cx="401720" cy="148365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k=2 divisive clustering 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If size(cluster) &gt; large</a:t>
            </a:r>
            <a:endParaRPr lang="en-US" sz="2400" dirty="0">
              <a:solidFill>
                <a:srgbClr val="9F2021"/>
              </a:solidFill>
            </a:endParaRPr>
          </a:p>
          <a:p>
            <a:pPr lvl="2"/>
            <a:r>
              <a:rPr lang="en-US" sz="2100" dirty="0" smtClean="0">
                <a:solidFill>
                  <a:srgbClr val="9F2021"/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rgbClr val="9F2021"/>
                </a:solidFill>
              </a:rPr>
              <a:t>Recurse</a:t>
            </a:r>
            <a:r>
              <a:rPr lang="en-US" sz="2100" dirty="0" smtClean="0">
                <a:solidFill>
                  <a:srgbClr val="9F2021"/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rgbClr val="9F2021"/>
                </a:solidFill>
              </a:rPr>
              <a:t>Else, push points  towards X</a:t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1" y="2764951"/>
            <a:ext cx="4487327" cy="31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252"/>
            <a:ext cx="3112168" cy="4743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k=2 divisive clustering 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If size(cluster) &gt; large</a:t>
            </a:r>
          </a:p>
          <a:p>
            <a:pPr lvl="2"/>
            <a:r>
              <a:rPr lang="en-US" sz="2100" dirty="0" smtClean="0">
                <a:solidFill>
                  <a:srgbClr val="9F2021"/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rgbClr val="9F2021"/>
                </a:solidFill>
              </a:rPr>
              <a:t>Recurse</a:t>
            </a:r>
            <a:r>
              <a:rPr lang="en-US" sz="2100" dirty="0" smtClean="0">
                <a:solidFill>
                  <a:srgbClr val="9F2021"/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rgbClr val="9F2021"/>
                </a:solidFill>
              </a:rPr>
              <a:t>Else, push points  towards X</a:t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1" y="2764951"/>
            <a:ext cx="4487327" cy="310926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496677" y="5520091"/>
            <a:ext cx="194381" cy="354121"/>
          </a:xfrm>
          <a:prstGeom prst="straightConnector1">
            <a:avLst/>
          </a:prstGeom>
          <a:ln w="57150" cmpd="sng">
            <a:solidFill>
              <a:srgbClr val="9F20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77870" y="5325721"/>
            <a:ext cx="375803" cy="207328"/>
          </a:xfrm>
          <a:prstGeom prst="straightConnector1">
            <a:avLst/>
          </a:prstGeom>
          <a:ln w="57150" cmpd="sng">
            <a:solidFill>
              <a:srgbClr val="9F20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70074" y="5273889"/>
            <a:ext cx="476368" cy="220286"/>
          </a:xfrm>
          <a:prstGeom prst="straightConnector1">
            <a:avLst/>
          </a:prstGeom>
          <a:ln w="57150" cmpd="sng">
            <a:solidFill>
              <a:srgbClr val="9F20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707333" y="5183183"/>
            <a:ext cx="586247" cy="90707"/>
          </a:xfrm>
          <a:prstGeom prst="straightConnector1">
            <a:avLst/>
          </a:prstGeom>
          <a:ln w="57150" cmpd="sng">
            <a:solidFill>
              <a:srgbClr val="9F20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7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Why we explore with GALE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Faster hops over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9F2021"/>
                </a:solidFill>
              </a:rPr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rgbClr val="9F2021"/>
                </a:solidFill>
              </a:rPr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rgbClr val="9F2021"/>
                </a:solidFill>
              </a:rPr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677412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Approximate the space </a:t>
            </a:r>
          </a:p>
          <a:p>
            <a:pPr lvl="1" indent="-342900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k=2 divisive clustering </a:t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Evaluate 2 distant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points (X,Y) per cluster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F2021"/>
                </a:solidFill>
              </a:rPr>
              <a:t>If better(X,Y)</a:t>
            </a:r>
          </a:p>
          <a:p>
            <a:pPr lvl="1" indent="-342900"/>
            <a:r>
              <a:rPr lang="en-US" sz="2400" dirty="0" smtClean="0">
                <a:solidFill>
                  <a:srgbClr val="9F2021"/>
                </a:solidFill>
              </a:rPr>
              <a:t>If size(cluster) &gt; large</a:t>
            </a:r>
          </a:p>
          <a:p>
            <a:pPr lvl="2"/>
            <a:r>
              <a:rPr lang="en-US" sz="2100" dirty="0" smtClean="0">
                <a:solidFill>
                  <a:srgbClr val="9F2021"/>
                </a:solidFill>
              </a:rPr>
              <a:t>Cut in two</a:t>
            </a:r>
          </a:p>
          <a:p>
            <a:pPr lvl="2"/>
            <a:r>
              <a:rPr lang="en-US" sz="2100" dirty="0" err="1" smtClean="0">
                <a:solidFill>
                  <a:srgbClr val="9F2021"/>
                </a:solidFill>
              </a:rPr>
              <a:t>Recurse</a:t>
            </a:r>
            <a:r>
              <a:rPr lang="en-US" sz="2100" dirty="0" smtClean="0">
                <a:solidFill>
                  <a:srgbClr val="9F2021"/>
                </a:solidFill>
              </a:rPr>
              <a:t> on better half</a:t>
            </a:r>
          </a:p>
          <a:p>
            <a:pPr lvl="1"/>
            <a:r>
              <a:rPr lang="en-US" sz="2400" dirty="0" smtClean="0">
                <a:solidFill>
                  <a:srgbClr val="9F2021"/>
                </a:solidFill>
              </a:rPr>
              <a:t>Else, push points  towards X</a:t>
            </a:r>
            <a:br>
              <a:rPr lang="en-US" sz="2400" dirty="0" smtClean="0">
                <a:solidFill>
                  <a:srgbClr val="9F2021"/>
                </a:solidFill>
              </a:rPr>
            </a:br>
            <a:endParaRPr lang="en-US" sz="2400" dirty="0" smtClean="0">
              <a:solidFill>
                <a:srgbClr val="9F202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50105" y="1500252"/>
            <a:ext cx="26737" cy="4743875"/>
          </a:xfrm>
          <a:prstGeom prst="line">
            <a:avLst/>
          </a:prstGeom>
          <a:ln>
            <a:solidFill>
              <a:srgbClr val="9F2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7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Search-based SE wants your CPUs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84976" y="5162755"/>
            <a:ext cx="8356747" cy="26555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Because after “big data” comes “big models”</a:t>
            </a:r>
          </a:p>
          <a:p>
            <a:pPr marL="0" indent="0">
              <a:buNone/>
            </a:pPr>
            <a:r>
              <a:rPr lang="en-US" dirty="0" smtClean="0"/>
              <a:t>Collect all that data– and summarize it</a:t>
            </a:r>
            <a:endParaRPr lang="en-US" dirty="0"/>
          </a:p>
        </p:txBody>
      </p:sp>
      <p:pic>
        <p:nvPicPr>
          <p:cNvPr id="7" name="Picture 6" descr="Screen Shot 2013-12-21 at 9.0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56" y="1342127"/>
            <a:ext cx="6049566" cy="38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9-22 at 12.00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79" y="1230288"/>
            <a:ext cx="4847890" cy="5697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4054" y="1564924"/>
            <a:ext cx="2349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/>
              <a:t>398 cars</a:t>
            </a:r>
          </a:p>
          <a:p>
            <a:endParaRPr lang="en-US" dirty="0"/>
          </a:p>
          <a:p>
            <a:r>
              <a:rPr lang="en-US" dirty="0" smtClean="0"/>
              <a:t>Maximize acceleration,</a:t>
            </a:r>
          </a:p>
          <a:p>
            <a:r>
              <a:rPr lang="en-US" dirty="0" smtClean="0"/>
              <a:t>Maximize mpg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99481" y="1850000"/>
            <a:ext cx="5676265" cy="4203435"/>
            <a:chOff x="5344146" y="1576031"/>
            <a:chExt cx="5676265" cy="4203435"/>
          </a:xfrm>
        </p:grpSpPr>
        <p:pic>
          <p:nvPicPr>
            <p:cNvPr id="15" name="Picture 14" descr="Screen Shot 2012-09-22 at 12.01.4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146" y="1576031"/>
              <a:ext cx="5676265" cy="3524565"/>
            </a:xfrm>
            <a:prstGeom prst="rect">
              <a:avLst/>
            </a:prstGeom>
            <a:ln w="127000">
              <a:solidFill>
                <a:srgbClr val="FF0000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5948247" y="5133135"/>
              <a:ext cx="1547231" cy="646331"/>
            </a:xfrm>
            <a:prstGeom prst="rect">
              <a:avLst/>
            </a:prstGeom>
            <a:solidFill>
              <a:srgbClr val="C0504D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14 evaluations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o</a:t>
              </a:r>
              <a:r>
                <a:rPr lang="en-US" dirty="0" smtClean="0">
                  <a:solidFill>
                    <a:schemeClr val="bg1"/>
                  </a:solidFill>
                </a:rPr>
                <a:t>f goals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65841" y="3246992"/>
            <a:ext cx="309975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/>
              <a:buChar char="•"/>
            </a:pPr>
            <a:r>
              <a:rPr lang="en-US" dirty="0" smtClean="0"/>
              <a:t>Find splits using FASTMAP O(n) 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err="1">
                <a:solidFill>
                  <a:srgbClr val="0000FF"/>
                </a:solidFill>
              </a:rPr>
              <a:t>Faloutsos</a:t>
            </a:r>
            <a:r>
              <a:rPr lang="en-US" dirty="0">
                <a:solidFill>
                  <a:srgbClr val="0000FF"/>
                </a:solidFill>
              </a:rPr>
              <a:t> &amp; Lin </a:t>
            </a:r>
            <a:r>
              <a:rPr lang="fr-FR" dirty="0">
                <a:solidFill>
                  <a:srgbClr val="0000FF"/>
                </a:solidFill>
              </a:rPr>
              <a:t>’</a:t>
            </a:r>
            <a:r>
              <a:rPr lang="en-US" dirty="0">
                <a:solidFill>
                  <a:srgbClr val="0000FF"/>
                </a:solidFill>
              </a:rPr>
              <a:t>95]</a:t>
            </a:r>
            <a:endParaRPr lang="en-US" dirty="0" smtClean="0"/>
          </a:p>
          <a:p>
            <a:pPr marL="342900" indent="-342900">
              <a:lnSpc>
                <a:spcPct val="80000"/>
              </a:lnSpc>
              <a:buFont typeface="Arial"/>
              <a:buChar char="•"/>
            </a:pPr>
            <a:endParaRPr lang="en-US" dirty="0" smtClean="0"/>
          </a:p>
          <a:p>
            <a:pPr marL="342900" indent="-342900">
              <a:lnSpc>
                <a:spcPct val="80000"/>
              </a:lnSpc>
              <a:buFont typeface="Arial"/>
              <a:buChar char="•"/>
            </a:pPr>
            <a:r>
              <a:rPr lang="en-US" dirty="0" smtClean="0"/>
              <a:t>At each level only check for dominance of two most extreme points</a:t>
            </a:r>
          </a:p>
          <a:p>
            <a:pPr marL="800100" lvl="1" indent="-342900">
              <a:lnSpc>
                <a:spcPct val="80000"/>
              </a:lnSpc>
              <a:buFont typeface="Arial"/>
              <a:buChar char="•"/>
            </a:pPr>
            <a:r>
              <a:rPr lang="en-US" dirty="0" smtClean="0"/>
              <a:t>2log</a:t>
            </a:r>
            <a:r>
              <a:rPr lang="en-US" baseline="-25000" dirty="0" smtClean="0"/>
              <a:t>2</a:t>
            </a:r>
            <a:r>
              <a:rPr lang="en-US" dirty="0"/>
              <a:t>(N) </a:t>
            </a:r>
            <a:r>
              <a:rPr lang="en-US" dirty="0" err="1" smtClean="0"/>
              <a:t>evals</a:t>
            </a:r>
            <a:r>
              <a:rPr lang="en-US" dirty="0" smtClean="0"/>
              <a:t>, or less</a:t>
            </a:r>
            <a:br>
              <a:rPr lang="en-US" dirty="0" smtClean="0"/>
            </a:br>
            <a:endParaRPr lang="en-US" dirty="0"/>
          </a:p>
          <a:p>
            <a:pPr marL="342900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Leaves = </a:t>
            </a:r>
            <a:br>
              <a:rPr lang="en-US" sz="2000" dirty="0" smtClean="0"/>
            </a:br>
            <a:r>
              <a:rPr lang="en-US" sz="2000" dirty="0" smtClean="0"/>
              <a:t>non-dominated </a:t>
            </a:r>
            <a:br>
              <a:rPr lang="en-US" sz="2000" dirty="0" smtClean="0"/>
            </a:br>
            <a:r>
              <a:rPr lang="en-US" sz="2000" dirty="0" smtClean="0"/>
              <a:t>examples (</a:t>
            </a:r>
            <a:r>
              <a:rPr lang="en-US" dirty="0" smtClean="0"/>
              <a:t>i.e. the Pareto frontier)</a:t>
            </a:r>
            <a:br>
              <a:rPr lang="en-US" dirty="0" smtClean="0"/>
            </a:br>
            <a:endParaRPr lang="en-US" dirty="0" smtClean="0"/>
          </a:p>
          <a:p>
            <a:pPr marL="800100" lvl="1" indent="-342900">
              <a:lnSpc>
                <a:spcPct val="8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5659" y="1762281"/>
            <a:ext cx="1733819" cy="248792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8214" y="4532523"/>
            <a:ext cx="1231263" cy="5090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55786" y="5260897"/>
            <a:ext cx="900568" cy="16137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2348" y="101316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Recursively cluster data,  find </a:t>
            </a:r>
            <a:br>
              <a:rPr lang="en-US" sz="3600" dirty="0" smtClean="0"/>
            </a:br>
            <a:r>
              <a:rPr lang="en-US" sz="3600" dirty="0" smtClean="0"/>
              <a:t>most distant points in leaf clusters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094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3093"/>
            <a:ext cx="8358251" cy="50012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Repeat till happy or exhausted</a:t>
            </a:r>
          </a:p>
          <a:p>
            <a:pPr lvl="1"/>
            <a:r>
              <a:rPr lang="en-US" sz="2000" dirty="0" smtClean="0"/>
              <a:t>Selection (cull the herd)</a:t>
            </a:r>
            <a:endParaRPr lang="en-US" sz="2000" dirty="0"/>
          </a:p>
          <a:p>
            <a:pPr lvl="1"/>
            <a:r>
              <a:rPr lang="en-US" sz="2000" dirty="0" smtClean="0"/>
              <a:t>Cross-over (the rude bit)</a:t>
            </a:r>
          </a:p>
          <a:p>
            <a:pPr lvl="1"/>
            <a:r>
              <a:rPr lang="en-US" sz="2000" dirty="0" smtClean="0"/>
              <a:t>Mutation (stochastic jiggle)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80" y="3352772"/>
            <a:ext cx="3695799" cy="3239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55" y="269316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Active learning and evolutionary computing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1650" y="1699308"/>
            <a:ext cx="3459225" cy="286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Naïve selection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• </a:t>
            </a:r>
            <a:r>
              <a:rPr lang="en-US" sz="2000" dirty="0" smtClean="0"/>
              <a:t>score every candidate</a:t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Active learning</a:t>
            </a:r>
            <a:br>
              <a:rPr lang="en-US" sz="2400" dirty="0" smtClean="0"/>
            </a:br>
            <a:r>
              <a:rPr lang="en-US" sz="2400" dirty="0" smtClean="0"/>
              <a:t>• </a:t>
            </a:r>
            <a:r>
              <a:rPr lang="en-US" sz="2000" dirty="0" smtClean="0"/>
              <a:t>Score only the </a:t>
            </a:r>
            <a:r>
              <a:rPr lang="en-US" sz="2000" i="1" dirty="0" smtClean="0"/>
              <a:t>most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i="1" dirty="0" smtClean="0"/>
              <a:t>informative</a:t>
            </a:r>
            <a:r>
              <a:rPr lang="en-US" sz="2000" dirty="0" smtClean="0"/>
              <a:t> candidates</a:t>
            </a:r>
            <a:br>
              <a:rPr lang="en-US" sz="2000" dirty="0" smtClean="0"/>
            </a:br>
            <a:r>
              <a:rPr lang="en-US" sz="2000" dirty="0" smtClean="0"/>
              <a:t>• e.g. just score most    </a:t>
            </a:r>
            <a:br>
              <a:rPr lang="en-US" sz="2000" dirty="0" smtClean="0"/>
            </a:br>
            <a:r>
              <a:rPr lang="en-US" sz="2000" dirty="0" smtClean="0"/>
              <a:t>   distant points in data    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clusters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12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do we care?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2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Researech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RQ1:</a:t>
            </a:r>
          </a:p>
          <a:p>
            <a:pPr lvl="1"/>
            <a:r>
              <a:rPr lang="en-US" dirty="0" smtClean="0"/>
              <a:t>Is GALE slow due to all that clustering</a:t>
            </a:r>
          </a:p>
          <a:p>
            <a:r>
              <a:rPr lang="en-US" dirty="0" smtClean="0"/>
              <a:t>RQ!:</a:t>
            </a:r>
          </a:p>
          <a:p>
            <a:pPr lvl="1"/>
            <a:r>
              <a:rPr lang="en-US" dirty="0" smtClean="0"/>
              <a:t>Is GALE effective: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24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4038600" cy="39826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Multi-objective optimization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MOEA/D : R random directions, uses N </a:t>
            </a:r>
            <a:r>
              <a:rPr lang="en-US" sz="2000" dirty="0" err="1" smtClean="0"/>
              <a:t>eval</a:t>
            </a:r>
            <a:r>
              <a:rPr lang="en-US" sz="2000" dirty="0" smtClean="0"/>
              <a:t>/gen</a:t>
            </a:r>
          </a:p>
          <a:p>
            <a:pPr lvl="1"/>
            <a:r>
              <a:rPr lang="en-US" sz="2000" dirty="0" smtClean="0"/>
              <a:t>GALE: informed directions, log(N) </a:t>
            </a:r>
            <a:r>
              <a:rPr lang="en-US" sz="2000" dirty="0" err="1" smtClean="0"/>
              <a:t>evals</a:t>
            </a:r>
            <a:r>
              <a:rPr lang="en-US" sz="2000" dirty="0" smtClean="0"/>
              <a:t>/gen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Active learning:</a:t>
            </a:r>
          </a:p>
          <a:p>
            <a:pPr lvl="1"/>
            <a:r>
              <a:rPr lang="en-US" sz="2000" dirty="0" smtClean="0"/>
              <a:t>In SE, have not see this applied before MOEA</a:t>
            </a:r>
          </a:p>
          <a:p>
            <a:pPr lvl="1"/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</a:t>
            </a:r>
            <a:r>
              <a:rPr lang="en-US" sz="2400" dirty="0" smtClean="0"/>
              <a:t>esponse  surface methods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Parametric approximations of topology</a:t>
            </a:r>
          </a:p>
          <a:p>
            <a:pPr lvl="1"/>
            <a:r>
              <a:rPr lang="en-US" sz="2000" dirty="0" smtClean="0"/>
              <a:t>Avoids slow </a:t>
            </a:r>
            <a:r>
              <a:rPr lang="en-US" sz="2000" dirty="0" err="1" smtClean="0"/>
              <a:t>evals</a:t>
            </a:r>
            <a:r>
              <a:rPr lang="en-US" sz="2000" dirty="0" smtClean="0"/>
              <a:t> of model</a:t>
            </a:r>
          </a:p>
          <a:p>
            <a:pPr lvl="1"/>
            <a:r>
              <a:rPr lang="en-US" sz="2000" dirty="0" smtClean="0"/>
              <a:t>Use approximation instead</a:t>
            </a:r>
          </a:p>
          <a:p>
            <a:pPr lvl="1"/>
            <a:r>
              <a:rPr lang="en-US" sz="2000" dirty="0" smtClean="0"/>
              <a:t>GALE: </a:t>
            </a:r>
          </a:p>
          <a:p>
            <a:pPr lvl="2"/>
            <a:r>
              <a:rPr lang="en-US" sz="1800" dirty="0" smtClean="0"/>
              <a:t>no parametric assumptions</a:t>
            </a:r>
          </a:p>
          <a:p>
            <a:pPr lvl="2"/>
            <a:r>
              <a:rPr lang="en-US" sz="1800" dirty="0" err="1" smtClean="0"/>
              <a:t>V.simple</a:t>
            </a:r>
            <a:r>
              <a:rPr lang="en-US" sz="1800" dirty="0" smtClean="0"/>
              <a:t> approximation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2400" dirty="0" smtClean="0"/>
              <a:t> </a:t>
            </a:r>
            <a:r>
              <a:rPr lang="en-US" sz="2400" dirty="0"/>
              <a:t>L</a:t>
            </a:r>
            <a:r>
              <a:rPr lang="en-US" sz="2400" dirty="0" smtClean="0"/>
              <a:t>ocal search</a:t>
            </a:r>
          </a:p>
          <a:p>
            <a:pPr lvl="1"/>
            <a:r>
              <a:rPr lang="en-US" sz="2000" dirty="0" smtClean="0"/>
              <a:t>Some work in MOEA</a:t>
            </a:r>
          </a:p>
          <a:p>
            <a:pPr lvl="1"/>
            <a:r>
              <a:rPr lang="en-US" sz="2000" dirty="0" smtClean="0"/>
              <a:t>None known (to us) in SE</a:t>
            </a:r>
          </a:p>
          <a:p>
            <a:pPr lvl="1"/>
            <a:r>
              <a:rPr lang="en-US" sz="2000" dirty="0" smtClean="0"/>
              <a:t>? Needs more than log(N) </a:t>
            </a:r>
            <a:r>
              <a:rPr lang="en-US" sz="2000" dirty="0" err="1" smtClean="0"/>
              <a:t>evals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865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GALE : a strong 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1574800"/>
            <a:ext cx="5080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11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3093"/>
            <a:ext cx="8358251" cy="50012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Repeat till happy or exhausted</a:t>
            </a:r>
          </a:p>
          <a:p>
            <a:pPr lvl="1"/>
            <a:r>
              <a:rPr lang="en-US" sz="2000" dirty="0" smtClean="0"/>
              <a:t>Selection (cull the herd)</a:t>
            </a:r>
            <a:endParaRPr lang="en-US" sz="2000" dirty="0"/>
          </a:p>
          <a:p>
            <a:pPr lvl="1"/>
            <a:r>
              <a:rPr lang="en-US" sz="2000" dirty="0" smtClean="0"/>
              <a:t>Cross-over (the rude bit)</a:t>
            </a:r>
          </a:p>
          <a:p>
            <a:pPr lvl="1"/>
            <a:r>
              <a:rPr lang="en-US" sz="2000" dirty="0" smtClean="0"/>
              <a:t>Mutation (stochastic jiggle)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80" y="3352772"/>
            <a:ext cx="3695799" cy="3239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55" y="269316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Optimization and</a:t>
            </a:r>
            <a:br>
              <a:rPr lang="en-US" sz="4000" dirty="0" smtClean="0"/>
            </a:br>
            <a:r>
              <a:rPr lang="en-US" sz="4000" dirty="0" smtClean="0"/>
              <a:t>evolutionary algorithms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9" y="3811317"/>
            <a:ext cx="6073775" cy="2574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5467" y="5975315"/>
            <a:ext cx="262662" cy="229977"/>
          </a:xfrm>
          <a:prstGeom prst="rect">
            <a:avLst/>
          </a:prstGeom>
          <a:solidFill>
            <a:srgbClr val="F8212C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1475" y="5836191"/>
            <a:ext cx="262662" cy="229977"/>
          </a:xfrm>
          <a:prstGeom prst="rect">
            <a:avLst/>
          </a:prstGeom>
          <a:solidFill>
            <a:srgbClr val="F97250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1489" y="5606214"/>
            <a:ext cx="262662" cy="229977"/>
          </a:xfrm>
          <a:prstGeom prst="rect">
            <a:avLst/>
          </a:prstGeom>
          <a:solidFill>
            <a:srgbClr val="FB9927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9563" y="5137592"/>
            <a:ext cx="262662" cy="229977"/>
          </a:xfrm>
          <a:prstGeom prst="rect">
            <a:avLst/>
          </a:prstGeom>
          <a:solidFill>
            <a:srgbClr val="3AFFFE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7340" y="5424882"/>
            <a:ext cx="262662" cy="229977"/>
          </a:xfrm>
          <a:prstGeom prst="rect">
            <a:avLst/>
          </a:prstGeom>
          <a:solidFill>
            <a:srgbClr val="7E3B25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8541" y="5137592"/>
            <a:ext cx="262662" cy="229977"/>
          </a:xfrm>
          <a:prstGeom prst="rect">
            <a:avLst/>
          </a:prstGeom>
          <a:solidFill>
            <a:srgbClr val="F81FFB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0851" y="4846280"/>
            <a:ext cx="262662" cy="229977"/>
          </a:xfrm>
          <a:prstGeom prst="rect">
            <a:avLst/>
          </a:prstGeom>
          <a:solidFill>
            <a:srgbClr val="7F82FB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7911" y="4638257"/>
            <a:ext cx="262662" cy="229977"/>
          </a:xfrm>
          <a:prstGeom prst="rect">
            <a:avLst/>
          </a:prstGeom>
          <a:solidFill>
            <a:srgbClr val="CAFEC3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4613" y="4316425"/>
            <a:ext cx="262662" cy="229977"/>
          </a:xfrm>
          <a:prstGeom prst="rect">
            <a:avLst/>
          </a:prstGeom>
          <a:solidFill>
            <a:srgbClr val="E9202A"/>
          </a:solidFill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41650" y="1699308"/>
            <a:ext cx="3459225" cy="225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Pareto frontier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-- </a:t>
            </a:r>
            <a:r>
              <a:rPr lang="en-US" sz="2000" dirty="0" smtClean="0"/>
              <a:t>better on some </a:t>
            </a:r>
            <a:br>
              <a:rPr lang="en-US" sz="2000" dirty="0" smtClean="0"/>
            </a:br>
            <a:r>
              <a:rPr lang="en-US" sz="2000" dirty="0" smtClean="0"/>
              <a:t>           criteria, worse on none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Selection</a:t>
            </a:r>
            <a:r>
              <a:rPr lang="en-US" sz="2400" dirty="0"/>
              <a:t>: 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000" dirty="0" smtClean="0"/>
              <a:t>-- generation</a:t>
            </a:r>
            <a:r>
              <a:rPr lang="en-US" sz="2000" dirty="0"/>
              <a:t>[i+1] </a:t>
            </a:r>
            <a:r>
              <a:rPr lang="en-US" sz="2000" dirty="0" smtClean="0"/>
              <a:t>comes </a:t>
            </a:r>
            <a:br>
              <a:rPr lang="en-US" sz="2000" dirty="0" smtClean="0"/>
            </a:br>
            <a:r>
              <a:rPr lang="en-US" sz="2000" dirty="0" smtClean="0"/>
              <a:t>            from Pareto </a:t>
            </a:r>
            <a:r>
              <a:rPr lang="en-US" sz="2000" dirty="0"/>
              <a:t>frontier of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generation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435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Evaluations per generation: </a:t>
            </a:r>
            <a:br>
              <a:rPr lang="en-US" dirty="0" smtClean="0"/>
            </a:br>
            <a:r>
              <a:rPr lang="en-US" dirty="0" smtClean="0"/>
              <a:t>GALE = O(log(N)); Others = O(N)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646" y="2036763"/>
            <a:ext cx="4735892" cy="4525963"/>
          </a:xfrm>
        </p:spPr>
        <p:txBody>
          <a:bodyPr/>
          <a:lstStyle/>
          <a:p>
            <a:r>
              <a:rPr lang="en-US" dirty="0" smtClean="0"/>
              <a:t>RQ1:</a:t>
            </a:r>
          </a:p>
          <a:p>
            <a:pPr lvl="1"/>
            <a:r>
              <a:rPr lang="en-US" dirty="0" smtClean="0"/>
              <a:t>Is GALE slow ?</a:t>
            </a:r>
            <a:endParaRPr lang="en-US" dirty="0"/>
          </a:p>
          <a:p>
            <a:pPr lvl="1"/>
            <a:r>
              <a:rPr lang="en-US" dirty="0" smtClean="0"/>
              <a:t>all that clustering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RQ2:</a:t>
            </a:r>
          </a:p>
          <a:p>
            <a:pPr lvl="1"/>
            <a:r>
              <a:rPr lang="en-US" dirty="0" smtClean="0"/>
              <a:t>Is GALE effective?</a:t>
            </a:r>
            <a:endParaRPr lang="en-US" dirty="0"/>
          </a:p>
          <a:p>
            <a:pPr lvl="1"/>
            <a:r>
              <a:rPr lang="en-US" dirty="0" err="1" smtClean="0"/>
              <a:t>evals</a:t>
            </a:r>
            <a:r>
              <a:rPr lang="en-US" dirty="0" smtClean="0"/>
              <a:t> 2 points per cluster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3" y="1732831"/>
            <a:ext cx="3347658" cy="45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80B17"/>
                </a:solidFill>
              </a:rPr>
              <a:t>Search-based SE (SBSE)</a:t>
            </a:r>
            <a:endParaRPr lang="en-US" b="1" dirty="0">
              <a:solidFill>
                <a:srgbClr val="F80B1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8387976" cy="4876800"/>
          </a:xfrm>
        </p:spPr>
        <p:txBody>
          <a:bodyPr>
            <a:noAutofit/>
          </a:bodyPr>
          <a:lstStyle/>
          <a:p>
            <a:r>
              <a:rPr lang="en-US" sz="2400" dirty="0"/>
              <a:t>﻿</a:t>
            </a:r>
            <a:r>
              <a:rPr lang="en-US" sz="2400" dirty="0" smtClean="0"/>
              <a:t>Many SE activities are like optimization </a:t>
            </a:r>
            <a:br>
              <a:rPr lang="en-US" sz="2400" dirty="0" smtClean="0"/>
            </a:br>
            <a:r>
              <a:rPr lang="en-US" sz="2400" dirty="0" smtClean="0"/>
              <a:t>problems </a:t>
            </a:r>
            <a:r>
              <a:rPr lang="en-US" sz="2400" dirty="0" smtClean="0">
                <a:solidFill>
                  <a:srgbClr val="0000FF"/>
                </a:solidFill>
              </a:rPr>
              <a:t>[Harman,Jones’01]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Due </a:t>
            </a:r>
            <a:r>
              <a:rPr lang="en-US" sz="2400" dirty="0"/>
              <a:t>to </a:t>
            </a:r>
            <a:r>
              <a:rPr lang="en-US" sz="2400" dirty="0" smtClean="0"/>
              <a:t>computational complexity, </a:t>
            </a:r>
            <a:r>
              <a:rPr lang="en-US" sz="2400" dirty="0"/>
              <a:t>exact optimization </a:t>
            </a:r>
            <a:r>
              <a:rPr lang="en-US" sz="2400" dirty="0" smtClean="0"/>
              <a:t>methods can be impractical </a:t>
            </a:r>
            <a:r>
              <a:rPr lang="en-US" sz="2400" dirty="0"/>
              <a:t>for </a:t>
            </a:r>
            <a:r>
              <a:rPr lang="en-US" sz="2400" dirty="0" smtClean="0"/>
              <a:t>large SBSE problems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So researchers and practitioners use </a:t>
            </a:r>
            <a:r>
              <a:rPr lang="en-US" sz="2400" dirty="0" err="1"/>
              <a:t>metaheuristic</a:t>
            </a:r>
            <a:r>
              <a:rPr lang="en-US" sz="2400" dirty="0"/>
              <a:t> search to find near optimal or good-enough solutions.</a:t>
            </a:r>
          </a:p>
          <a:p>
            <a:pPr lvl="1"/>
            <a:r>
              <a:rPr lang="en-US" sz="2000" dirty="0" smtClean="0"/>
              <a:t>E.g. simulated annealing </a:t>
            </a:r>
            <a:r>
              <a:rPr lang="en-US" sz="2000" dirty="0" smtClean="0">
                <a:solidFill>
                  <a:srgbClr val="0000FF"/>
                </a:solidFill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</a:rPr>
              <a:t>Rosenbluth</a:t>
            </a:r>
            <a:r>
              <a:rPr lang="en-US" sz="2000" dirty="0" smtClean="0">
                <a:solidFill>
                  <a:srgbClr val="0000FF"/>
                </a:solidFill>
              </a:rPr>
              <a:t> et al.’53]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 genetic </a:t>
            </a:r>
            <a:r>
              <a:rPr lang="en-US" sz="2000" dirty="0" smtClean="0"/>
              <a:t>algorithms</a:t>
            </a:r>
            <a:r>
              <a:rPr lang="en-US" sz="2000" dirty="0" smtClean="0">
                <a:solidFill>
                  <a:srgbClr val="0000FF"/>
                </a:solidFill>
              </a:rPr>
              <a:t> [Goldberg’79]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err="1"/>
              <a:t>tabu</a:t>
            </a:r>
            <a:r>
              <a:rPr lang="en-US" sz="2000" dirty="0"/>
              <a:t> </a:t>
            </a:r>
            <a:r>
              <a:rPr lang="en-US" sz="2000" dirty="0" smtClean="0"/>
              <a:t>search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[Glover86]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8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WMC: GIT’s </a:t>
            </a:r>
            <a:r>
              <a:rPr lang="en-US" i="1" dirty="0"/>
              <a:t>Work Models that Compute 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>
                <a:solidFill>
                  <a:srgbClr val="0000FF"/>
                </a:solidFill>
              </a:rPr>
              <a:t>Kim’11]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9868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Cognitive </a:t>
            </a:r>
            <a:r>
              <a:rPr lang="en-US" sz="2400" dirty="0"/>
              <a:t>models of </a:t>
            </a:r>
            <a:r>
              <a:rPr lang="en-US" sz="2400" dirty="0" smtClean="0"/>
              <a:t>the agents (both pilots and computers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/>
            <a:r>
              <a:rPr lang="en-US" sz="1800" dirty="0" smtClean="0"/>
              <a:t>Late descent, </a:t>
            </a:r>
          </a:p>
          <a:p>
            <a:pPr lvl="1"/>
            <a:r>
              <a:rPr lang="en-US" sz="1800" dirty="0" smtClean="0"/>
              <a:t>Unpredicted rerouting, </a:t>
            </a:r>
          </a:p>
          <a:p>
            <a:pPr lvl="1"/>
            <a:r>
              <a:rPr lang="en-US" sz="1800" dirty="0" smtClean="0"/>
              <a:t>Different tailwind conditions</a:t>
            </a:r>
          </a:p>
          <a:p>
            <a:r>
              <a:rPr lang="en-US" sz="2600" dirty="0" smtClean="0"/>
              <a:t>Goal: validate operations procedures (are they safe?)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47975" y="1676399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NASA’s analysts want to explore 7000 scenarios.</a:t>
            </a:r>
          </a:p>
          <a:p>
            <a:pPr lvl="1"/>
            <a:r>
              <a:rPr lang="en-US" sz="2000" dirty="0" smtClean="0"/>
              <a:t>With current tools (NSGA-II)</a:t>
            </a:r>
          </a:p>
          <a:p>
            <a:pPr lvl="1"/>
            <a:r>
              <a:rPr lang="en-US" sz="2000" dirty="0" smtClean="0"/>
              <a:t>300 weeks to complete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Limited access to hardware</a:t>
            </a:r>
          </a:p>
          <a:p>
            <a:pPr lvl="1"/>
            <a:r>
              <a:rPr lang="en-US" sz="2000" dirty="0" smtClean="0"/>
              <a:t>Queue of researchers wanting hardware access</a:t>
            </a:r>
          </a:p>
          <a:p>
            <a:pPr lvl="1"/>
            <a:r>
              <a:rPr lang="en-US" sz="2000" dirty="0" smtClean="0"/>
              <a:t>Hardware pulled away if in-flight incidents for manned space missions</a:t>
            </a:r>
            <a:endParaRPr lang="en-US" sz="2000" dirty="0"/>
          </a:p>
        </p:txBody>
      </p:sp>
      <p:pic>
        <p:nvPicPr>
          <p:cNvPr id="7" name="Picture 6" descr="130708235908-ac-asiana-crash-latest-simon-pkg-00015126-story-bod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5" y="4628358"/>
            <a:ext cx="3639671" cy="20503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6846" y="6032375"/>
            <a:ext cx="1616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Asiana</a:t>
            </a:r>
            <a:r>
              <a:rPr lang="en-US" i="1" dirty="0"/>
              <a:t> </a:t>
            </a:r>
            <a:r>
              <a:rPr lang="en-US" i="1" dirty="0" smtClean="0"/>
              <a:t>Airlines</a:t>
            </a:r>
          </a:p>
          <a:p>
            <a:r>
              <a:rPr lang="en-US" i="1" dirty="0" smtClean="0"/>
              <a:t>Flight </a:t>
            </a:r>
            <a:r>
              <a:rPr lang="en-US" i="1" dirty="0"/>
              <a:t>214</a:t>
            </a:r>
          </a:p>
        </p:txBody>
      </p:sp>
    </p:spTree>
    <p:extLst>
      <p:ext uri="{BB962C8B-B14F-4D97-AF65-F5344CB8AC3E}">
        <p14:creationId xmlns:p14="http://schemas.microsoft.com/office/powerpoint/2010/main" val="13680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are running out of CPUs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434497"/>
          </a:xfrm>
          <a:solidFill>
            <a:srgbClr val="9F2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Moore’s Law is Dead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667278"/>
            <a:ext cx="3657162" cy="32674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more exponential increase in CPU speeds</a:t>
            </a:r>
          </a:p>
          <a:p>
            <a:pPr lvl="1"/>
            <a:r>
              <a:rPr lang="en-US" sz="1800" dirty="0" smtClean="0"/>
              <a:t>power and heat issues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Data centers consume 1.5% </a:t>
            </a:r>
            <a:br>
              <a:rPr lang="en-US" sz="2000" dirty="0" smtClean="0"/>
            </a:br>
            <a:r>
              <a:rPr lang="en-US" sz="2000" dirty="0" smtClean="0"/>
              <a:t>of globally electrical output </a:t>
            </a:r>
          </a:p>
          <a:p>
            <a:pPr lvl="1"/>
            <a:r>
              <a:rPr lang="en-US" sz="1800" dirty="0" smtClean="0"/>
              <a:t>And growing</a:t>
            </a:r>
          </a:p>
          <a:p>
            <a:pPr lvl="1"/>
            <a:r>
              <a:rPr lang="en-US" sz="1800" dirty="0" smtClean="0"/>
              <a:t>2013: 91 billion </a:t>
            </a:r>
            <a:r>
              <a:rPr lang="en-US" sz="1800" dirty="0" err="1" smtClean="0"/>
              <a:t>Kwatt</a:t>
            </a:r>
            <a:r>
              <a:rPr lang="en-US" sz="1800" dirty="0" smtClean="0"/>
              <a:t> </a:t>
            </a:r>
            <a:r>
              <a:rPr lang="en-US" sz="1800" dirty="0" err="1" smtClean="0"/>
              <a:t>hrs</a:t>
            </a:r>
            <a:endParaRPr lang="en-US" sz="1800" dirty="0" smtClean="0"/>
          </a:p>
          <a:p>
            <a:pPr lvl="1"/>
            <a:r>
              <a:rPr lang="en-US" sz="1800" dirty="0" smtClean="0"/>
              <a:t>2020: 139 billion </a:t>
            </a:r>
            <a:r>
              <a:rPr lang="en-US" sz="1800" dirty="0" err="1" smtClean="0"/>
              <a:t>Kwatt</a:t>
            </a:r>
            <a:r>
              <a:rPr lang="en-US" sz="1800" dirty="0" smtClean="0"/>
              <a:t> </a:t>
            </a:r>
            <a:r>
              <a:rPr lang="en-US" sz="1800" dirty="0" err="1" smtClean="0"/>
              <a:t>hrs</a:t>
            </a:r>
            <a:endParaRPr lang="en-US" sz="1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57" y="2369245"/>
            <a:ext cx="4572438" cy="28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6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are running out of CPUs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0701" y="1516081"/>
            <a:ext cx="8226099" cy="418666"/>
          </a:xfrm>
          <a:solidFill>
            <a:srgbClr val="9F2021"/>
          </a:solidFill>
          <a:ln>
            <a:solidFill>
              <a:srgbClr val="9F2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More energy = pollution +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4"/>
          </p:nvPr>
        </p:nvSpPr>
        <p:spPr>
          <a:xfrm>
            <a:off x="447742" y="2051369"/>
            <a:ext cx="5194710" cy="3951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energy = making pollution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loud computation = heavily monetized</a:t>
            </a:r>
          </a:p>
          <a:p>
            <a:pPr lvl="1"/>
            <a:r>
              <a:rPr lang="en-US" dirty="0" smtClean="0"/>
              <a:t>Everything costs: storage, uploads, downloads, CPU.</a:t>
            </a:r>
          </a:p>
          <a:p>
            <a:r>
              <a:rPr lang="en-US" sz="2000" dirty="0" smtClean="0"/>
              <a:t>Google: 1% reduction in CPU saves $millions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01" y="2591591"/>
            <a:ext cx="2624903" cy="17345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83" y="2202851"/>
            <a:ext cx="2962055" cy="3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Why we explore with GALE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Faster hops over the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757620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5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9F2021"/>
                </a:solidFill>
              </a:rPr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Why we explore with GALE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Faster hops over the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677412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7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889" y="1247908"/>
            <a:ext cx="5041106" cy="4948389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2015 (to appear):</a:t>
            </a:r>
            <a:endParaRPr lang="en-US" sz="1800" b="1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chemeClr val="accent2"/>
                </a:solidFill>
              </a:rPr>
              <a:t>GALE</a:t>
            </a:r>
            <a:r>
              <a:rPr lang="en-US" sz="1400" b="1" dirty="0">
                <a:solidFill>
                  <a:schemeClr val="accent2"/>
                </a:solidFill>
              </a:rPr>
              <a:t>: Geometric active learning for Search-Based software </a:t>
            </a:r>
            <a:r>
              <a:rPr lang="en-US" sz="1400" b="1" dirty="0" smtClean="0">
                <a:solidFill>
                  <a:schemeClr val="accent2"/>
                </a:solidFill>
              </a:rPr>
              <a:t>Engineering,   Krall,  Menzies,  Davies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2013</a:t>
            </a:r>
            <a:r>
              <a:rPr lang="en-US" sz="1800" dirty="0" smtClean="0"/>
              <a:t>: </a:t>
            </a:r>
          </a:p>
          <a:p>
            <a:pPr>
              <a:buFont typeface="+mj-lt"/>
              <a:buAutoNum type="arabicPeriod" startAt="2"/>
            </a:pPr>
            <a:r>
              <a:rPr lang="en-US" sz="1400" dirty="0" smtClean="0">
                <a:solidFill>
                  <a:srgbClr val="7F7F7F"/>
                </a:solidFill>
              </a:rPr>
              <a:t>Learning Project Management Decisions: A Case Study with Case-Based Reasoning versus Data Farming,  Menzies,  Brady,  Keung,  </a:t>
            </a:r>
            <a:r>
              <a:rPr lang="en-US" sz="1400" dirty="0" err="1" smtClean="0">
                <a:solidFill>
                  <a:srgbClr val="7F7F7F"/>
                </a:solidFill>
              </a:rPr>
              <a:t>Hihn</a:t>
            </a:r>
            <a:r>
              <a:rPr lang="en-US" sz="1400" dirty="0" smtClean="0">
                <a:solidFill>
                  <a:srgbClr val="7F7F7F"/>
                </a:solidFill>
              </a:rPr>
              <a:t>, Steven Williams,  El-</a:t>
            </a:r>
            <a:r>
              <a:rPr lang="en-US" sz="1400" dirty="0" err="1" smtClean="0">
                <a:solidFill>
                  <a:srgbClr val="7F7F7F"/>
                </a:solidFill>
              </a:rPr>
              <a:t>Rawas</a:t>
            </a:r>
            <a:r>
              <a:rPr lang="en-US" sz="1400" dirty="0" smtClean="0">
                <a:solidFill>
                  <a:srgbClr val="7F7F7F"/>
                </a:solidFill>
              </a:rPr>
              <a:t>,  Green,  Boehm</a:t>
            </a:r>
            <a:endParaRPr lang="en-US" sz="1400" b="1" dirty="0" smtClean="0">
              <a:solidFill>
                <a:srgbClr val="008000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en-US" sz="1400" dirty="0" smtClean="0">
                <a:solidFill>
                  <a:srgbClr val="7F7F7F"/>
                </a:solidFill>
              </a:rPr>
              <a:t>Balancing Privacy and Utility in Cross-Company Defect Prediction,  Peters,  Menzies,  Gong,  Zhang</a:t>
            </a:r>
          </a:p>
          <a:p>
            <a:pPr>
              <a:buFont typeface="+mj-lt"/>
              <a:buAutoNum type="arabicPeriod" startAt="2"/>
            </a:pPr>
            <a:r>
              <a:rPr lang="en-US" sz="1400" b="1" dirty="0" smtClean="0">
                <a:solidFill>
                  <a:srgbClr val="C0504D"/>
                </a:solidFill>
              </a:rPr>
              <a:t>Active Learning and Effort Estimation: Finding the Essential Content of Software Effort Estimation Data  </a:t>
            </a:r>
            <a:r>
              <a:rPr lang="en-US" sz="1400" b="1" dirty="0" err="1" smtClean="0">
                <a:solidFill>
                  <a:srgbClr val="C0504D"/>
                </a:solidFill>
              </a:rPr>
              <a:t>Kocaguneli</a:t>
            </a:r>
            <a:r>
              <a:rPr lang="en-US" sz="1400" b="1" dirty="0" smtClean="0">
                <a:solidFill>
                  <a:srgbClr val="C0504D"/>
                </a:solidFill>
              </a:rPr>
              <a:t>,  Menzies,  Keung,  </a:t>
            </a:r>
            <a:r>
              <a:rPr lang="en-US" sz="1400" b="1" dirty="0" err="1" smtClean="0">
                <a:solidFill>
                  <a:srgbClr val="C0504D"/>
                </a:solidFill>
              </a:rPr>
              <a:t>Cok</a:t>
            </a:r>
            <a:r>
              <a:rPr lang="en-US" sz="1400" b="1" dirty="0" smtClean="0">
                <a:solidFill>
                  <a:srgbClr val="C0504D"/>
                </a:solidFill>
              </a:rPr>
              <a:t>,  </a:t>
            </a:r>
            <a:r>
              <a:rPr lang="en-US" sz="1400" b="1" dirty="0" err="1" smtClean="0">
                <a:solidFill>
                  <a:srgbClr val="C0504D"/>
                </a:solidFill>
              </a:rPr>
              <a:t>Madachy</a:t>
            </a:r>
            <a:endParaRPr lang="en-US" sz="1400" b="1" dirty="0" smtClean="0">
              <a:solidFill>
                <a:srgbClr val="C0504D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en-US" sz="1400" dirty="0" smtClean="0">
                <a:solidFill>
                  <a:srgbClr val="7F7F7F"/>
                </a:solidFill>
              </a:rPr>
              <a:t>Local versus Global Lessons for Defect Prediction and Effort Estimation, Tim Menzies,  Butcher,  </a:t>
            </a:r>
            <a:r>
              <a:rPr lang="en-US" sz="1400" dirty="0" err="1" smtClean="0">
                <a:solidFill>
                  <a:srgbClr val="7F7F7F"/>
                </a:solidFill>
              </a:rPr>
              <a:t>Cok</a:t>
            </a:r>
            <a:r>
              <a:rPr lang="en-US" sz="1400" dirty="0" smtClean="0">
                <a:solidFill>
                  <a:srgbClr val="7F7F7F"/>
                </a:solidFill>
              </a:rPr>
              <a:t>,  Marcus,  Layman,  Shull,  </a:t>
            </a:r>
            <a:r>
              <a:rPr lang="en-US" sz="1400" dirty="0" err="1" smtClean="0">
                <a:solidFill>
                  <a:srgbClr val="7F7F7F"/>
                </a:solidFill>
              </a:rPr>
              <a:t>Turhan</a:t>
            </a:r>
            <a:r>
              <a:rPr lang="en-US" sz="1400" dirty="0" smtClean="0">
                <a:solidFill>
                  <a:srgbClr val="7F7F7F"/>
                </a:solidFill>
              </a:rPr>
              <a:t>,  Zimmermann </a:t>
            </a:r>
          </a:p>
          <a:p>
            <a:pPr marL="0" indent="0">
              <a:buNone/>
            </a:pPr>
            <a:r>
              <a:rPr lang="en-US" sz="1800" b="1" dirty="0" smtClean="0"/>
              <a:t>2012:</a:t>
            </a:r>
          </a:p>
          <a:p>
            <a:pPr>
              <a:buFont typeface="+mj-lt"/>
              <a:buAutoNum type="arabicPeriod" startAt="6"/>
            </a:pPr>
            <a:r>
              <a:rPr lang="en-US" sz="1400" b="1" dirty="0" smtClean="0">
                <a:solidFill>
                  <a:srgbClr val="C0504D"/>
                </a:solidFill>
              </a:rPr>
              <a:t>On the Value of Ensemble Effort Estimation, </a:t>
            </a:r>
            <a:br>
              <a:rPr lang="en-US" sz="1400" b="1" dirty="0" smtClean="0">
                <a:solidFill>
                  <a:srgbClr val="C0504D"/>
                </a:solidFill>
              </a:rPr>
            </a:br>
            <a:r>
              <a:rPr lang="en-US" sz="1400" b="1" dirty="0" smtClean="0">
                <a:solidFill>
                  <a:srgbClr val="C0504D"/>
                </a:solidFill>
              </a:rPr>
              <a:t> </a:t>
            </a:r>
            <a:r>
              <a:rPr lang="en-US" sz="1400" b="1" dirty="0" err="1" smtClean="0">
                <a:solidFill>
                  <a:srgbClr val="C0504D"/>
                </a:solidFill>
              </a:rPr>
              <a:t>Kocaguneli</a:t>
            </a:r>
            <a:r>
              <a:rPr lang="en-US" sz="1400" b="1" dirty="0" smtClean="0">
                <a:solidFill>
                  <a:srgbClr val="C0504D"/>
                </a:solidFill>
              </a:rPr>
              <a:t>,  Menzies,  Keung</a:t>
            </a:r>
            <a:endParaRPr lang="en-US" sz="1400" b="1" dirty="0">
              <a:solidFill>
                <a:srgbClr val="C0504D"/>
              </a:solidFill>
            </a:endParaRPr>
          </a:p>
          <a:p>
            <a:pPr>
              <a:buFont typeface="+mj-lt"/>
              <a:buAutoNum type="arabicPeriod" startAt="6"/>
            </a:pPr>
            <a:r>
              <a:rPr lang="en-US" sz="1400" b="1" dirty="0" smtClean="0">
                <a:solidFill>
                  <a:srgbClr val="C0504D"/>
                </a:solidFill>
              </a:rPr>
              <a:t>Exploiting the Essential Assumptions of Analogy-Based Effort Estimation,  </a:t>
            </a:r>
            <a:r>
              <a:rPr lang="en-US" sz="1400" b="1" dirty="0" err="1" smtClean="0">
                <a:solidFill>
                  <a:srgbClr val="C0504D"/>
                </a:solidFill>
              </a:rPr>
              <a:t>Kocaguneli</a:t>
            </a:r>
            <a:r>
              <a:rPr lang="en-US" sz="1400" b="1" dirty="0" smtClean="0">
                <a:solidFill>
                  <a:srgbClr val="C0504D"/>
                </a:solidFill>
              </a:rPr>
              <a:t>,  Menzies,  </a:t>
            </a:r>
            <a:r>
              <a:rPr lang="en-US" sz="1400" b="1" dirty="0" err="1" smtClean="0">
                <a:solidFill>
                  <a:srgbClr val="C0504D"/>
                </a:solidFill>
              </a:rPr>
              <a:t>Bener</a:t>
            </a:r>
            <a:r>
              <a:rPr lang="en-US" sz="1400" b="1" dirty="0" smtClean="0">
                <a:solidFill>
                  <a:srgbClr val="C0504D"/>
                </a:solidFill>
              </a:rPr>
              <a:t>,  Keung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1497" y="1247909"/>
            <a:ext cx="3267529" cy="4963688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2011:</a:t>
            </a:r>
          </a:p>
          <a:p>
            <a:pPr>
              <a:buFont typeface="+mj-lt"/>
              <a:buAutoNum type="arabicPeriod" startAt="8"/>
            </a:pPr>
            <a:r>
              <a:rPr lang="en-US" sz="1400" dirty="0" smtClean="0">
                <a:solidFill>
                  <a:srgbClr val="7F7F7F"/>
                </a:solidFill>
              </a:rPr>
              <a:t>Gas for Randomized Unit Testing,  Andrews,  Menzies, Felix Li</a:t>
            </a:r>
            <a:endParaRPr lang="en-US" sz="1400" dirty="0" smtClean="0"/>
          </a:p>
          <a:p>
            <a:pPr marL="0" indent="0">
              <a:buNone/>
            </a:pPr>
            <a:r>
              <a:rPr lang="en-US" sz="1800" b="1" dirty="0" smtClean="0"/>
              <a:t>2007: </a:t>
            </a:r>
          </a:p>
          <a:p>
            <a:pPr>
              <a:buFont typeface="+mj-lt"/>
              <a:buAutoNum type="arabicPeriod" startAt="9"/>
            </a:pPr>
            <a:r>
              <a:rPr lang="en-US" sz="1400" b="1" dirty="0" smtClean="0">
                <a:solidFill>
                  <a:srgbClr val="C0504D"/>
                </a:solidFill>
              </a:rPr>
              <a:t>Problems with Precision: A Response to "Comments on 'Data Mining Static Code Attributes to Learn Defect Predictors’”,  Menzies,  </a:t>
            </a:r>
            <a:r>
              <a:rPr lang="en-US" sz="1400" b="1" dirty="0" err="1" smtClean="0">
                <a:solidFill>
                  <a:srgbClr val="C0504D"/>
                </a:solidFill>
              </a:rPr>
              <a:t>Dekhtyar</a:t>
            </a:r>
            <a:r>
              <a:rPr lang="en-US" sz="1400" b="1" dirty="0" smtClean="0">
                <a:solidFill>
                  <a:srgbClr val="C0504D"/>
                </a:solidFill>
              </a:rPr>
              <a:t>,  </a:t>
            </a:r>
            <a:r>
              <a:rPr lang="en-US" sz="1400" b="1" dirty="0" err="1" smtClean="0">
                <a:solidFill>
                  <a:srgbClr val="C0504D"/>
                </a:solidFill>
              </a:rPr>
              <a:t>Distefano</a:t>
            </a:r>
            <a:r>
              <a:rPr lang="en-US" sz="1400" b="1" dirty="0" smtClean="0">
                <a:solidFill>
                  <a:srgbClr val="C0504D"/>
                </a:solidFill>
              </a:rPr>
              <a:t>,  Greenwald</a:t>
            </a:r>
          </a:p>
          <a:p>
            <a:pPr>
              <a:buFont typeface="+mj-lt"/>
              <a:buAutoNum type="arabicPeriod" startAt="9"/>
            </a:pPr>
            <a:r>
              <a:rPr lang="en-US" sz="1400" b="1" dirty="0" smtClean="0">
                <a:solidFill>
                  <a:srgbClr val="C0504D"/>
                </a:solidFill>
              </a:rPr>
              <a:t>Data Mining Static Code Attributes to Learn Defect Predictors,  Menzies,  Greenwald,  Frank</a:t>
            </a:r>
            <a:br>
              <a:rPr lang="en-US" sz="1400" b="1" dirty="0" smtClean="0">
                <a:solidFill>
                  <a:srgbClr val="C0504D"/>
                </a:solidFill>
              </a:rPr>
            </a:br>
            <a:endParaRPr lang="en-US" sz="1400" dirty="0" smtClean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2006:</a:t>
            </a:r>
          </a:p>
          <a:p>
            <a:pPr>
              <a:buFont typeface="+mj-lt"/>
              <a:buAutoNum type="arabicPeriod" startAt="11"/>
            </a:pPr>
            <a:r>
              <a:rPr lang="en-US" sz="1400" b="1" dirty="0" smtClean="0">
                <a:solidFill>
                  <a:srgbClr val="C0504D"/>
                </a:solidFill>
              </a:rPr>
              <a:t>Best Practices for Effort Estimation,  Menzies,  Chen,  </a:t>
            </a:r>
            <a:r>
              <a:rPr lang="en-US" sz="1400" b="1" dirty="0" err="1" smtClean="0">
                <a:solidFill>
                  <a:srgbClr val="C0504D"/>
                </a:solidFill>
              </a:rPr>
              <a:t>Hihn</a:t>
            </a:r>
            <a:r>
              <a:rPr lang="en-US" sz="1400" b="1" dirty="0" smtClean="0">
                <a:solidFill>
                  <a:srgbClr val="C0504D"/>
                </a:solidFill>
              </a:rPr>
              <a:t>,  </a:t>
            </a:r>
            <a:r>
              <a:rPr lang="en-US" sz="1400" b="1" dirty="0" err="1" smtClean="0">
                <a:solidFill>
                  <a:srgbClr val="C0504D"/>
                </a:solidFill>
              </a:rPr>
              <a:t>Lum</a:t>
            </a:r>
            <a:r>
              <a:rPr lang="en-US" sz="1400" b="1" dirty="0" smtClean="0">
                <a:solidFill>
                  <a:srgbClr val="C0504D"/>
                </a:solidFill>
              </a:rPr>
              <a:t> </a:t>
            </a:r>
            <a:endParaRPr lang="en-US" sz="1400" dirty="0" smtClean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2003:</a:t>
            </a:r>
          </a:p>
          <a:p>
            <a:pPr>
              <a:buFont typeface="+mj-lt"/>
              <a:buAutoNum type="arabicPeriod" startAt="12"/>
            </a:pPr>
            <a:r>
              <a:rPr lang="en-US" sz="1400" b="1" dirty="0" smtClean="0">
                <a:solidFill>
                  <a:srgbClr val="C0504D"/>
                </a:solidFill>
              </a:rPr>
              <a:t>More Success &amp; Failure Factors in Software Reuse,  Menzies, Stefano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818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Journal first:  useful for jumping communities</a:t>
            </a:r>
            <a:br>
              <a:rPr lang="en-US" sz="3200" dirty="0" smtClean="0"/>
            </a:br>
            <a:r>
              <a:rPr lang="en-US" sz="3200" dirty="0" smtClean="0"/>
              <a:t>e.g. me, </a:t>
            </a:r>
            <a:r>
              <a:rPr lang="en-US" sz="3200" dirty="0" smtClean="0"/>
              <a:t>12 years, 12 TSE articles, 8 journal first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395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4" y="285582"/>
            <a:ext cx="8286513" cy="11430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078"/>
            <a:ext cx="4290681" cy="4843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Journal-first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GALE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strong force to push you around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Search-based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 future of SE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Why we explore with GALE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Geometric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Look before you leap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Faster hops over the space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Active learning: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Scoring  examples costs X.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Minimize sum of X</a:t>
            </a:r>
          </a:p>
        </p:txBody>
      </p:sp>
      <p:pic>
        <p:nvPicPr>
          <p:cNvPr id="6" name="Picture 5" descr="051712_gale_force_photo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87" y="-744"/>
            <a:ext cx="4610746" cy="69161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43806" y="2677412"/>
            <a:ext cx="965490" cy="1988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1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1327</Words>
  <Application>Microsoft Macintosh PowerPoint</Application>
  <PresentationFormat>On-screen Show (4:3)</PresentationFormat>
  <Paragraphs>421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</vt:lpstr>
      <vt:lpstr>Today’s task</vt:lpstr>
      <vt:lpstr>Search-based SE wants your CPUs</vt:lpstr>
      <vt:lpstr>But we are running out of CPUs</vt:lpstr>
      <vt:lpstr>But we are running out of CPUs</vt:lpstr>
      <vt:lpstr>Roadmap</vt:lpstr>
      <vt:lpstr>Roadmap</vt:lpstr>
      <vt:lpstr>Journal first:  useful for jumping communities e.g. me, 12 years, 12 TSE articles, 8 journal first</vt:lpstr>
      <vt:lpstr>Roadmap</vt:lpstr>
      <vt:lpstr>Roadmap</vt:lpstr>
      <vt:lpstr>GALE force</vt:lpstr>
      <vt:lpstr>Roadmap</vt:lpstr>
      <vt:lpstr>Models are everywhere</vt:lpstr>
      <vt:lpstr>SBSE and evolutionary algorithms</vt:lpstr>
      <vt:lpstr>Organizations with CPU Limits</vt:lpstr>
      <vt:lpstr>Roadmap</vt:lpstr>
      <vt:lpstr>Roadmap</vt:lpstr>
      <vt:lpstr>GALE force</vt:lpstr>
      <vt:lpstr>GALE force</vt:lpstr>
      <vt:lpstr>GALE force</vt:lpstr>
      <vt:lpstr>GALE force</vt:lpstr>
      <vt:lpstr>GALE force</vt:lpstr>
      <vt:lpstr>GALE force</vt:lpstr>
      <vt:lpstr>GALE force</vt:lpstr>
      <vt:lpstr>GALE force</vt:lpstr>
      <vt:lpstr>GALE force</vt:lpstr>
      <vt:lpstr>GALE force</vt:lpstr>
      <vt:lpstr>Roadmap</vt:lpstr>
      <vt:lpstr>Sample models</vt:lpstr>
      <vt:lpstr>Recursively cluster data,  find  most distant points in leaf clusters</vt:lpstr>
      <vt:lpstr>Active learning and evolutionary computing</vt:lpstr>
      <vt:lpstr>But why do we care?</vt:lpstr>
      <vt:lpstr>Researech questions</vt:lpstr>
      <vt:lpstr>Related work</vt:lpstr>
      <vt:lpstr>PowerPoint Presentation</vt:lpstr>
      <vt:lpstr>Optimization and evolutionary algorithms</vt:lpstr>
      <vt:lpstr>Evaluations per generation:  GALE = O(log(N)); Others = O(N) </vt:lpstr>
      <vt:lpstr>Search-based SE (SBSE)</vt:lpstr>
      <vt:lpstr>WMC: GIT’s Work Models that Compute [Kim’11]</vt:lpstr>
    </vt:vector>
  </TitlesOfParts>
  <Company>NC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198</cp:revision>
  <dcterms:created xsi:type="dcterms:W3CDTF">2015-08-29T21:53:46Z</dcterms:created>
  <dcterms:modified xsi:type="dcterms:W3CDTF">2015-08-30T05:08:48Z</dcterms:modified>
</cp:coreProperties>
</file>