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71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9" r:id="rId3"/>
    <p:sldId id="259" r:id="rId4"/>
    <p:sldId id="270" r:id="rId5"/>
    <p:sldId id="258" r:id="rId6"/>
    <p:sldId id="267" r:id="rId7"/>
    <p:sldId id="263" r:id="rId8"/>
    <p:sldId id="260" r:id="rId9"/>
    <p:sldId id="268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2B2E"/>
    <a:srgbClr val="AB2B2A"/>
    <a:srgbClr val="A32929"/>
    <a:srgbClr val="AE2C2A"/>
    <a:srgbClr val="AE2C2B"/>
    <a:srgbClr val="C2CAC4"/>
    <a:srgbClr val="B02C2B"/>
    <a:srgbClr val="E62F2A"/>
    <a:srgbClr val="BF0A1E"/>
    <a:srgbClr val="BF0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201" autoAdjust="0"/>
    <p:restoredTop sz="95930" autoAdjust="0"/>
  </p:normalViewPr>
  <p:slideViewPr>
    <p:cSldViewPr snapToGrid="0" snapToObjects="1">
      <p:cViewPr>
        <p:scale>
          <a:sx n="100" d="100"/>
          <a:sy n="100" d="100"/>
        </p:scale>
        <p:origin x="-960" y="-488"/>
      </p:cViewPr>
      <p:guideLst>
        <p:guide orient="horz" pos="1393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63E22-AFD8-674F-871E-6DEB13BB7665}" type="datetimeFigureOut">
              <a:rPr lang="en-US" smtClean="0"/>
              <a:t>6/2/15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640B4-F32D-4C41-B4A4-7867C24C2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07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4D6A2-4541-E34F-B758-2CED96B5C0C7}" type="datetimeFigureOut">
              <a:rPr lang="en-US" smtClean="0"/>
              <a:t>6/2/15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CDB6F-9D7B-6241-8128-DD236266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167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E68E-F98E-C341-AA5E-B86E54A3F8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0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600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Screenshot 2015-05-11 20.52.5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7376"/>
            <a:ext cx="9144000" cy="7008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2ADF0B04-5D9E-6B40-95C1-B8871A271156}" type="datetime1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9ACC-99A1-3649-8932-CFFBA35813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E948124B-232B-914A-9EC5-57EB6F3E3029}" type="datetime1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9ACC-99A1-3649-8932-CFFBA35813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67BD04D6-C601-144C-86C4-535B02577950}" type="datetime1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9ACC-99A1-3649-8932-CFFBA35813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50052DFD-1734-7849-8A0C-4521B2157C50}" type="datetime1">
              <a:rPr lang="en-US" smtClean="0"/>
              <a:t>6/2/15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289ACC-99A1-3649-8932-CFFBA35813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4D942EDA-D94A-CB44-A48B-3E687CFA4420}" type="datetime1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9ACC-99A1-3649-8932-CFFBA35813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49923E33-9C0D-D84D-BC85-DFC49F58F79D}" type="datetime1">
              <a:rPr lang="en-US" smtClean="0"/>
              <a:t>6/2/15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9ACC-99A1-3649-8932-CFFBA35813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143F83FA-A2C8-7444-AAB7-E2D0E42D7C52}" type="datetime1">
              <a:rPr lang="en-US" smtClean="0"/>
              <a:t>6/2/15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9ACC-99A1-3649-8932-CFFBA35813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13E74884-C2A0-6047-A72E-A9C0CA9A9E66}" type="datetime1">
              <a:rPr lang="en-US" smtClean="0"/>
              <a:t>6/2/15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9ACC-99A1-3649-8932-CFFBA35813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314B342D-07B7-D44F-96D5-DE9E1A133C9E}" type="datetime1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44F91229-4998-2E48-B94F-617D20A27AF5}" type="datetime1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289ACC-99A1-3649-8932-CFFBA35813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18"/>
            <a:ext cx="75184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74801"/>
            <a:ext cx="7620000" cy="424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070214" y="94615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rgbClr val="B02C2B"/>
                </a:solidFill>
              </a:defRPr>
            </a:lvl1pPr>
          </a:lstStyle>
          <a:p>
            <a:fld id="{7D289ACC-99A1-3649-8932-CFFBA35813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rgbClr val="B02C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eenshot 2015-05-11 20.52.56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7376"/>
            <a:ext cx="9144000" cy="7008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rgbClr val="B02C2B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50898"/>
            <a:ext cx="9618646" cy="7167655"/>
          </a:xfrm>
          <a:prstGeom prst="rect">
            <a:avLst/>
          </a:prstGeom>
          <a:solidFill>
            <a:srgbClr val="AE2C2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81527"/>
            <a:ext cx="8648700" cy="1952173"/>
          </a:xfrm>
        </p:spPr>
        <p:txBody>
          <a:bodyPr>
            <a:normAutofit fontScale="90000"/>
          </a:bodyPr>
          <a:lstStyle/>
          <a:p>
            <a:pPr algn="ctr">
              <a:spcAft>
                <a:spcPts val="1000"/>
              </a:spcAft>
            </a:pPr>
            <a:r>
              <a:rPr lang="en-US" b="1" dirty="0" err="1" smtClean="0">
                <a:solidFill>
                  <a:schemeClr val="bg1"/>
                </a:solidFill>
              </a:rPr>
              <a:t>Lexisnexis</a:t>
            </a:r>
            <a:r>
              <a:rPr lang="en-US" b="1" dirty="0">
                <a:solidFill>
                  <a:schemeClr val="bg1"/>
                </a:solidFill>
              </a:rPr>
              <a:t>,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Ncstate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opportunities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3800" y="4025900"/>
            <a:ext cx="6858000" cy="1193800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>
                <a:solidFill>
                  <a:srgbClr val="FFFFFF"/>
                </a:solidFill>
              </a:rPr>
              <a:t>Tim Menzies</a:t>
            </a:r>
          </a:p>
          <a:p>
            <a:pPr algn="ctr">
              <a:lnSpc>
                <a:spcPct val="90000"/>
              </a:lnSpc>
            </a:pPr>
            <a:r>
              <a:rPr lang="en-US" b="1" dirty="0" smtClean="0">
                <a:solidFill>
                  <a:srgbClr val="FFFFFF"/>
                </a:solidFill>
              </a:rPr>
              <a:t/>
            </a:r>
            <a:br>
              <a:rPr lang="en-US" b="1" dirty="0" smtClean="0">
                <a:solidFill>
                  <a:srgbClr val="FFFFFF"/>
                </a:solidFill>
              </a:rPr>
            </a:br>
            <a:r>
              <a:rPr lang="en-US" b="1" dirty="0" smtClean="0">
                <a:solidFill>
                  <a:srgbClr val="FFFFFF"/>
                </a:solidFill>
              </a:rPr>
              <a:t>computer science, </a:t>
            </a:r>
          </a:p>
          <a:p>
            <a:pPr algn="ctr">
              <a:lnSpc>
                <a:spcPct val="90000"/>
              </a:lnSpc>
            </a:pPr>
            <a:r>
              <a:rPr lang="en-US" b="1" dirty="0" err="1" smtClean="0">
                <a:solidFill>
                  <a:srgbClr val="FFFFFF"/>
                </a:solidFill>
              </a:rPr>
              <a:t>june</a:t>
            </a:r>
            <a:r>
              <a:rPr lang="en-US" b="1" dirty="0" smtClean="0">
                <a:solidFill>
                  <a:srgbClr val="FFFFFF"/>
                </a:solidFill>
              </a:rPr>
              <a:t> 2015</a:t>
            </a: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0" y="5730500"/>
            <a:ext cx="4203700" cy="68963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95929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8"/>
            <a:ext cx="7518400" cy="1034036"/>
          </a:xfrm>
        </p:spPr>
        <p:txBody>
          <a:bodyPr>
            <a:normAutofit/>
          </a:bodyPr>
          <a:lstStyle/>
          <a:p>
            <a:r>
              <a:rPr lang="en-US" dirty="0" smtClean="0"/>
              <a:t>Less is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6300" y="1574801"/>
            <a:ext cx="5384800" cy="424180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b="0" dirty="0" smtClean="0"/>
              <a:t>Reasoning via fewer, most representative examples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Active learning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Early stopping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Stack ranking (early stop)</a:t>
            </a:r>
          </a:p>
          <a:p>
            <a:pPr marL="342900" indent="-342900">
              <a:buFont typeface="Arial"/>
              <a:buChar char="•"/>
            </a:pP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9ACC-99A1-3649-8932-CFFBA35813EB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2527300" cy="24055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700" y="1701800"/>
            <a:ext cx="313044" cy="369332"/>
          </a:xfrm>
          <a:prstGeom prst="rect">
            <a:avLst/>
          </a:prstGeom>
          <a:solidFill>
            <a:srgbClr val="AB2B2A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502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8"/>
            <a:ext cx="7937500" cy="1371600"/>
          </a:xfrm>
        </p:spPr>
        <p:txBody>
          <a:bodyPr/>
          <a:lstStyle/>
          <a:p>
            <a:r>
              <a:rPr lang="en-US" dirty="0" err="1" smtClean="0"/>
              <a:t>SeBIG</a:t>
            </a:r>
            <a:r>
              <a:rPr lang="en-US" dirty="0" smtClean="0"/>
              <a:t> LAB : SE for Big Data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200" y="1574801"/>
            <a:ext cx="7658100" cy="3479800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0" dirty="0"/>
              <a:t>T</a:t>
            </a:r>
            <a:r>
              <a:rPr lang="en-US" sz="2400" b="0" dirty="0" smtClean="0"/>
              <a:t>hree </a:t>
            </a:r>
            <a:r>
              <a:rPr lang="en-US" sz="2400" b="0" dirty="0"/>
              <a:t>year partnership </a:t>
            </a:r>
            <a:endParaRPr lang="en-US" sz="2400" b="0" dirty="0" smtClean="0"/>
          </a:p>
          <a:p>
            <a:pPr marL="342900" indent="-342900">
              <a:buFont typeface="Arial"/>
              <a:buChar char="•"/>
            </a:pPr>
            <a:r>
              <a:rPr lang="en-US" sz="2400" b="0" dirty="0"/>
              <a:t>N</a:t>
            </a:r>
            <a:r>
              <a:rPr lang="en-US" sz="2400" b="0" dirty="0" smtClean="0"/>
              <a:t>ew lab to explore SE methods </a:t>
            </a:r>
            <a:r>
              <a:rPr lang="en-US" sz="2400" b="0" dirty="0"/>
              <a:t>for big </a:t>
            </a:r>
            <a:r>
              <a:rPr lang="en-US" sz="2400" b="0" dirty="0" smtClean="0"/>
              <a:t>data apps.</a:t>
            </a:r>
            <a:endParaRPr lang="en-US" sz="2400" b="0" dirty="0"/>
          </a:p>
          <a:p>
            <a:pPr marL="342900" indent="-342900">
              <a:buFont typeface="Arial"/>
              <a:buChar char="•"/>
            </a:pPr>
            <a:r>
              <a:rPr lang="en-US" sz="2400" b="0" dirty="0" smtClean="0"/>
              <a:t>Grow skill </a:t>
            </a:r>
            <a:r>
              <a:rPr lang="en-US" sz="2400" b="0" dirty="0"/>
              <a:t>set </a:t>
            </a:r>
            <a:r>
              <a:rPr lang="en-US" sz="2400" b="0" dirty="0" smtClean="0"/>
              <a:t>of engineers: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A</a:t>
            </a:r>
            <a:r>
              <a:rPr lang="en-US" b="0" dirty="0" smtClean="0"/>
              <a:t>ssess different approaches </a:t>
            </a:r>
            <a:r>
              <a:rPr lang="en-US" b="0" dirty="0"/>
              <a:t>to Big </a:t>
            </a:r>
            <a:r>
              <a:rPr lang="en-US" b="0" dirty="0" smtClean="0"/>
              <a:t>Data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Validation of results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9ACC-99A1-3649-8932-CFFBA35813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7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processes </a:t>
            </a:r>
            <a:r>
              <a:rPr lang="en-US" dirty="0" err="1" smtClean="0"/>
              <a:t>vs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Industrial processes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17500" y="1801812"/>
            <a:ext cx="3403600" cy="384048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Lab processes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Make 10ml of oxygen? 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Easy!</a:t>
            </a:r>
            <a:br>
              <a:rPr lang="en-US" dirty="0" smtClean="0"/>
            </a:br>
            <a:endParaRPr lang="en-US" dirty="0" smtClean="0"/>
          </a:p>
          <a:p>
            <a:pPr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Make 100,000 liters per day?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That’s another matter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 l="10309" r="10309"/>
          <a:stretch>
            <a:fillRect/>
          </a:stretch>
        </p:blipFill>
        <p:spPr>
          <a:xfrm>
            <a:off x="3955176" y="1547812"/>
            <a:ext cx="4818936" cy="454818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9ACC-99A1-3649-8932-CFFBA35813E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8"/>
            <a:ext cx="7518400" cy="10340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Industrial processes for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9ACC-99A1-3649-8932-CFFBA35813EB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Screenshot 2015-06-08 15.24.21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3000"/>
                    </a14:imgEffect>
                    <a14:imgEffect>
                      <a14:brightnessContrast bright="33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1034354"/>
            <a:ext cx="7480300" cy="518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00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8"/>
            <a:ext cx="7518400" cy="10340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Industrial processes </a:t>
            </a:r>
            <a:br>
              <a:rPr lang="en-US" dirty="0" smtClean="0"/>
            </a:br>
            <a:r>
              <a:rPr lang="en-US" dirty="0" smtClean="0"/>
              <a:t>for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9ACC-99A1-3649-8932-CFFBA35813EB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Screenshot 2015-06-08 15.24.21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3000"/>
                    </a14:imgEffect>
                    <a14:imgEffect>
                      <a14:brightnessContrast bright="33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1034354"/>
            <a:ext cx="7480300" cy="51886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22400" y="3238500"/>
            <a:ext cx="313044" cy="369332"/>
          </a:xfrm>
          <a:prstGeom prst="rect">
            <a:avLst/>
          </a:prstGeom>
          <a:solidFill>
            <a:srgbClr val="AB2B2A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2400" y="1574801"/>
            <a:ext cx="313044" cy="369332"/>
          </a:xfrm>
          <a:prstGeom prst="rect">
            <a:avLst/>
          </a:prstGeom>
          <a:solidFill>
            <a:srgbClr val="AB2B2A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3200" y="1473200"/>
            <a:ext cx="313044" cy="369332"/>
          </a:xfrm>
          <a:prstGeom prst="rect">
            <a:avLst/>
          </a:prstGeom>
          <a:solidFill>
            <a:srgbClr val="AB2B2A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99000" y="4102100"/>
            <a:ext cx="313044" cy="369332"/>
          </a:xfrm>
          <a:prstGeom prst="rect">
            <a:avLst/>
          </a:prstGeom>
          <a:solidFill>
            <a:srgbClr val="AB2B2A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65800" y="2527300"/>
            <a:ext cx="313044" cy="369332"/>
          </a:xfrm>
          <a:prstGeom prst="rect">
            <a:avLst/>
          </a:prstGeom>
          <a:solidFill>
            <a:srgbClr val="AB2B2A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941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18"/>
            <a:ext cx="7518400" cy="10340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Exploring new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0" y="1320801"/>
            <a:ext cx="3465512" cy="4381501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 smtClean="0"/>
              <a:t>New ideas</a:t>
            </a:r>
          </a:p>
          <a:p>
            <a:pPr marL="800100" lvl="1" indent="-342900">
              <a:buFont typeface="Arial"/>
              <a:buChar char="•"/>
            </a:pPr>
            <a:r>
              <a:rPr lang="en-US" b="0" dirty="0" smtClean="0"/>
              <a:t>SVM</a:t>
            </a:r>
          </a:p>
          <a:p>
            <a:pPr marL="800100" lvl="1" indent="-342900">
              <a:buFont typeface="Arial"/>
              <a:buChar char="•"/>
            </a:pPr>
            <a:r>
              <a:rPr lang="en-US" b="0" dirty="0" smtClean="0"/>
              <a:t>Deep learning</a:t>
            </a:r>
          </a:p>
          <a:p>
            <a:pPr marL="800100" lvl="1" indent="-342900">
              <a:buFont typeface="Arial"/>
              <a:buChar char="•"/>
            </a:pPr>
            <a:r>
              <a:rPr lang="en-US" b="0" dirty="0" smtClean="0"/>
              <a:t>Ensembles</a:t>
            </a:r>
          </a:p>
          <a:p>
            <a:pPr marL="800100" lvl="1" indent="-342900">
              <a:buFont typeface="Arial"/>
              <a:buChar char="•"/>
            </a:pPr>
            <a:r>
              <a:rPr lang="en-US" b="0" dirty="0" err="1" smtClean="0"/>
              <a:t>etc</a:t>
            </a:r>
            <a:endParaRPr lang="en-US" b="0" dirty="0" smtClean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Visualizations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Parameter tuning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Synonym discovery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Incremental association rule learning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9ACC-99A1-3649-8932-CFFBA35813EB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33501"/>
            <a:ext cx="4227480" cy="32511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8300" y="1333500"/>
            <a:ext cx="313044" cy="369332"/>
          </a:xfrm>
          <a:prstGeom prst="rect">
            <a:avLst/>
          </a:prstGeom>
          <a:solidFill>
            <a:srgbClr val="AB2B2A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61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8"/>
            <a:ext cx="7518400" cy="1034036"/>
          </a:xfrm>
        </p:spPr>
        <p:txBody>
          <a:bodyPr>
            <a:normAutofit/>
          </a:bodyPr>
          <a:lstStyle/>
          <a:p>
            <a:r>
              <a:rPr lang="en-US" dirty="0" smtClean="0"/>
              <a:t>Validation </a:t>
            </a:r>
            <a:r>
              <a:rPr lang="en-US" dirty="0" err="1" smtClean="0"/>
              <a:t>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6300" y="1574801"/>
            <a:ext cx="5384800" cy="424180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b="0" dirty="0" smtClean="0"/>
              <a:t>Independent checks of industrial results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Optimizing validation: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? Mechanical Turk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Better support tools for coding new functionality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Better test suites for </a:t>
            </a:r>
            <a:br>
              <a:rPr lang="en-US" b="0" dirty="0" smtClean="0"/>
            </a:br>
            <a:r>
              <a:rPr lang="en-US" b="0" dirty="0" smtClean="0"/>
              <a:t>certifying new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9ACC-99A1-3649-8932-CFFBA35813EB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574801"/>
            <a:ext cx="2476500" cy="3086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4000" y="1587500"/>
            <a:ext cx="313044" cy="369332"/>
          </a:xfrm>
          <a:prstGeom prst="rect">
            <a:avLst/>
          </a:prstGeom>
          <a:solidFill>
            <a:srgbClr val="AB2B2A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954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918"/>
            <a:ext cx="7518400" cy="10340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Can we make better </a:t>
            </a:r>
            <a:br>
              <a:rPr lang="en-US" dirty="0" smtClean="0"/>
            </a:br>
            <a:r>
              <a:rPr lang="en-US" dirty="0" smtClean="0"/>
              <a:t>use of Old knowledge?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1900" y="1574801"/>
            <a:ext cx="4610100" cy="424180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b="0" dirty="0" smtClean="0"/>
              <a:t>Learning domain ontologies.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Corpus definition.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How to revise old knowledge?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The privileged review problem.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Transfer learning.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9ACC-99A1-3649-8932-CFFBA35813EB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74801"/>
            <a:ext cx="2882900" cy="2908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9700" y="1612900"/>
            <a:ext cx="313044" cy="369332"/>
          </a:xfrm>
          <a:prstGeom prst="rect">
            <a:avLst/>
          </a:prstGeom>
          <a:solidFill>
            <a:srgbClr val="AB2B2A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945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574801"/>
            <a:ext cx="3352800" cy="4241800"/>
          </a:xfrm>
        </p:spPr>
        <p:txBody>
          <a:bodyPr/>
          <a:lstStyle/>
          <a:p>
            <a:r>
              <a:rPr lang="en-US" b="0" dirty="0" smtClean="0"/>
              <a:t>Gather case study data</a:t>
            </a:r>
          </a:p>
          <a:p>
            <a:r>
              <a:rPr lang="en-US" b="0" dirty="0" smtClean="0"/>
              <a:t>Synthetic studies</a:t>
            </a:r>
          </a:p>
          <a:p>
            <a:r>
              <a:rPr lang="en-US" b="0" dirty="0" err="1" smtClean="0"/>
              <a:t>Annonymization</a:t>
            </a:r>
            <a:r>
              <a:rPr lang="en-US" b="0" dirty="0" smtClean="0"/>
              <a:t> of data</a:t>
            </a:r>
          </a:p>
          <a:p>
            <a:r>
              <a:rPr lang="en-US" b="0" dirty="0" smtClean="0"/>
              <a:t>Training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P</a:t>
            </a:r>
            <a:r>
              <a:rPr lang="en-US" dirty="0" smtClean="0"/>
              <a:t>apers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Tutorials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Learning information seeking behavior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9ACC-99A1-3649-8932-CFFBA35813EB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74801"/>
            <a:ext cx="4089400" cy="3632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700" y="1612900"/>
            <a:ext cx="313044" cy="369332"/>
          </a:xfrm>
          <a:prstGeom prst="rect">
            <a:avLst/>
          </a:prstGeom>
          <a:solidFill>
            <a:srgbClr val="AB2B2A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912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16707</TotalTime>
  <Words>185</Words>
  <Application>Microsoft Macintosh PowerPoint</Application>
  <PresentationFormat>On-screen Show (4:3)</PresentationFormat>
  <Paragraphs>74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Essential</vt:lpstr>
      <vt:lpstr>Lexisnexis, Ncstate opportunities</vt:lpstr>
      <vt:lpstr>SeBIG LAB : SE for Big Data </vt:lpstr>
      <vt:lpstr>Lab processes vs Industrial processes </vt:lpstr>
      <vt:lpstr>Industrial processes for data mining</vt:lpstr>
      <vt:lpstr>Industrial processes  for data mining</vt:lpstr>
      <vt:lpstr>Exploring new algorithms</vt:lpstr>
      <vt:lpstr>Validation studIes</vt:lpstr>
      <vt:lpstr>Can we make better  use of Old knowledge?</vt:lpstr>
      <vt:lpstr>Support</vt:lpstr>
      <vt:lpstr>Less is more</vt:lpstr>
    </vt:vector>
  </TitlesOfParts>
  <Company>NcState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Menzies</dc:creator>
  <cp:lastModifiedBy>Tim Menzies</cp:lastModifiedBy>
  <cp:revision>491</cp:revision>
  <dcterms:created xsi:type="dcterms:W3CDTF">2015-04-10T20:40:58Z</dcterms:created>
  <dcterms:modified xsi:type="dcterms:W3CDTF">2015-06-09T03:09:58Z</dcterms:modified>
</cp:coreProperties>
</file>