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91" r:id="rId4"/>
    <p:sldId id="274" r:id="rId5"/>
    <p:sldId id="275" r:id="rId6"/>
    <p:sldId id="276" r:id="rId7"/>
    <p:sldId id="277" r:id="rId8"/>
    <p:sldId id="278" r:id="rId9"/>
    <p:sldId id="292" r:id="rId10"/>
    <p:sldId id="286" r:id="rId11"/>
    <p:sldId id="287" r:id="rId12"/>
    <p:sldId id="293" r:id="rId13"/>
    <p:sldId id="279" r:id="rId14"/>
    <p:sldId id="294" r:id="rId15"/>
    <p:sldId id="280" r:id="rId16"/>
    <p:sldId id="289" r:id="rId17"/>
    <p:sldId id="282" r:id="rId18"/>
    <p:sldId id="284" r:id="rId19"/>
    <p:sldId id="290" r:id="rId20"/>
    <p:sldId id="285"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4" autoAdjust="0"/>
    <p:restoredTop sz="84767" autoAdjust="0"/>
  </p:normalViewPr>
  <p:slideViewPr>
    <p:cSldViewPr>
      <p:cViewPr varScale="1">
        <p:scale>
          <a:sx n="126" d="100"/>
          <a:sy n="126" d="100"/>
        </p:scale>
        <p:origin x="19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C9F9D-A860-47EF-BD40-A1CA6184861A}" type="doc">
      <dgm:prSet loTypeId="urn:microsoft.com/office/officeart/2005/8/layout/hProcess9" loCatId="process" qsTypeId="urn:microsoft.com/office/officeart/2005/8/quickstyle/simple1" qsCatId="simple" csTypeId="urn:microsoft.com/office/officeart/2005/8/colors/accent1_2" csCatId="accent1" phldr="1"/>
      <dgm:spPr/>
    </dgm:pt>
    <dgm:pt modelId="{30B9062C-67C1-416E-BF69-ABB3355E45D8}">
      <dgm:prSet phldrT="[Text]"/>
      <dgm:spPr/>
      <dgm:t>
        <a:bodyPr/>
        <a:lstStyle/>
        <a:p>
          <a:r>
            <a:rPr lang="en-GB" dirty="0" smtClean="0"/>
            <a:t>4 Fitness Functions</a:t>
          </a:r>
          <a:endParaRPr lang="en-GB" dirty="0"/>
        </a:p>
      </dgm:t>
    </dgm:pt>
    <dgm:pt modelId="{89DD90EE-96E1-43EA-A06E-8FAB49C00B0D}" type="parTrans" cxnId="{EA1E8074-E8A1-41E1-9FE1-6870E05295C4}">
      <dgm:prSet/>
      <dgm:spPr/>
      <dgm:t>
        <a:bodyPr/>
        <a:lstStyle/>
        <a:p>
          <a:endParaRPr lang="en-GB"/>
        </a:p>
      </dgm:t>
    </dgm:pt>
    <dgm:pt modelId="{84C0B77A-1DDB-4756-AF1B-BFCF2ED46B03}" type="sibTrans" cxnId="{EA1E8074-E8A1-41E1-9FE1-6870E05295C4}">
      <dgm:prSet/>
      <dgm:spPr/>
      <dgm:t>
        <a:bodyPr/>
        <a:lstStyle/>
        <a:p>
          <a:endParaRPr lang="en-GB"/>
        </a:p>
      </dgm:t>
    </dgm:pt>
    <dgm:pt modelId="{2EB3AEEF-01B7-43AA-AB38-E62AEE549B4A}">
      <dgm:prSet phldrT="[Text]"/>
      <dgm:spPr/>
      <dgm:t>
        <a:bodyPr/>
        <a:lstStyle/>
        <a:p>
          <a:r>
            <a:rPr lang="en-GB" dirty="0" smtClean="0"/>
            <a:t>3 Search Techniques</a:t>
          </a:r>
          <a:endParaRPr lang="en-GB" dirty="0"/>
        </a:p>
      </dgm:t>
    </dgm:pt>
    <dgm:pt modelId="{C6E07193-EF38-4663-A5EE-3F71819629FC}" type="parTrans" cxnId="{AA98B0C0-6EE3-4218-BEFE-9A812439DB23}">
      <dgm:prSet/>
      <dgm:spPr/>
      <dgm:t>
        <a:bodyPr/>
        <a:lstStyle/>
        <a:p>
          <a:endParaRPr lang="en-GB"/>
        </a:p>
      </dgm:t>
    </dgm:pt>
    <dgm:pt modelId="{9A050122-3849-439A-8F3C-FE10A8A1BC37}" type="sibTrans" cxnId="{AA98B0C0-6EE3-4218-BEFE-9A812439DB23}">
      <dgm:prSet/>
      <dgm:spPr/>
      <dgm:t>
        <a:bodyPr/>
        <a:lstStyle/>
        <a:p>
          <a:endParaRPr lang="en-GB"/>
        </a:p>
      </dgm:t>
    </dgm:pt>
    <dgm:pt modelId="{B2CAA771-EBA8-4FA7-88BF-23FF284DC029}">
      <dgm:prSet phldrT="[Text]"/>
      <dgm:spPr/>
      <dgm:t>
        <a:bodyPr/>
        <a:lstStyle/>
        <a:p>
          <a:r>
            <a:rPr lang="en-GB" dirty="0" smtClean="0"/>
            <a:t>6 Open Source Inputs</a:t>
          </a:r>
          <a:endParaRPr lang="en-GB" dirty="0"/>
        </a:p>
      </dgm:t>
    </dgm:pt>
    <dgm:pt modelId="{7B2FA865-DDB6-42D3-8421-0F255C92FA97}" type="parTrans" cxnId="{34A861F1-E578-477F-B454-467F8C9EB386}">
      <dgm:prSet/>
      <dgm:spPr/>
      <dgm:t>
        <a:bodyPr/>
        <a:lstStyle/>
        <a:p>
          <a:endParaRPr lang="en-GB"/>
        </a:p>
      </dgm:t>
    </dgm:pt>
    <dgm:pt modelId="{80D6C3C7-5C82-4F23-809B-437CB9950BA2}" type="sibTrans" cxnId="{34A861F1-E578-477F-B454-467F8C9EB386}">
      <dgm:prSet/>
      <dgm:spPr/>
      <dgm:t>
        <a:bodyPr/>
        <a:lstStyle/>
        <a:p>
          <a:endParaRPr lang="en-GB"/>
        </a:p>
      </dgm:t>
    </dgm:pt>
    <dgm:pt modelId="{B5EDA32E-19D8-467C-B486-09A4DEF2BFF4}">
      <dgm:prSet/>
      <dgm:spPr/>
      <dgm:t>
        <a:bodyPr/>
        <a:lstStyle/>
        <a:p>
          <a:r>
            <a:rPr lang="en-GB" dirty="0" smtClean="0"/>
            <a:t>10 Runs Of Each Task</a:t>
          </a:r>
          <a:endParaRPr lang="en-GB" dirty="0"/>
        </a:p>
      </dgm:t>
    </dgm:pt>
    <dgm:pt modelId="{B8F75656-2BFC-48F0-8171-8C91A77912E4}" type="parTrans" cxnId="{E09FBFE5-CDC1-4BD1-8DB4-71498ED40127}">
      <dgm:prSet/>
      <dgm:spPr/>
      <dgm:t>
        <a:bodyPr/>
        <a:lstStyle/>
        <a:p>
          <a:endParaRPr lang="en-GB"/>
        </a:p>
      </dgm:t>
    </dgm:pt>
    <dgm:pt modelId="{69256ECC-8A10-4B22-BA98-1BCEB61B9428}" type="sibTrans" cxnId="{E09FBFE5-CDC1-4BD1-8DB4-71498ED40127}">
      <dgm:prSet/>
      <dgm:spPr/>
      <dgm:t>
        <a:bodyPr/>
        <a:lstStyle/>
        <a:p>
          <a:endParaRPr lang="en-GB"/>
        </a:p>
      </dgm:t>
    </dgm:pt>
    <dgm:pt modelId="{AF3C4E27-BA91-4C31-A805-C198E60033B2}" type="pres">
      <dgm:prSet presAssocID="{424C9F9D-A860-47EF-BD40-A1CA6184861A}" presName="CompostProcess" presStyleCnt="0">
        <dgm:presLayoutVars>
          <dgm:dir/>
          <dgm:resizeHandles val="exact"/>
        </dgm:presLayoutVars>
      </dgm:prSet>
      <dgm:spPr/>
    </dgm:pt>
    <dgm:pt modelId="{78E3BFA3-73CD-4525-BF62-A26E9E459890}" type="pres">
      <dgm:prSet presAssocID="{424C9F9D-A860-47EF-BD40-A1CA6184861A}" presName="arrow" presStyleLbl="bgShp" presStyleIdx="0" presStyleCnt="1"/>
      <dgm:spPr/>
    </dgm:pt>
    <dgm:pt modelId="{0574AC5C-9BD9-413C-9CE5-59E579F6D2A3}" type="pres">
      <dgm:prSet presAssocID="{424C9F9D-A860-47EF-BD40-A1CA6184861A}" presName="linearProcess" presStyleCnt="0"/>
      <dgm:spPr/>
    </dgm:pt>
    <dgm:pt modelId="{391DB814-50F8-4C97-BA54-99B5DAFB1F3C}" type="pres">
      <dgm:prSet presAssocID="{30B9062C-67C1-416E-BF69-ABB3355E45D8}" presName="textNode" presStyleLbl="node1" presStyleIdx="0" presStyleCnt="4">
        <dgm:presLayoutVars>
          <dgm:bulletEnabled val="1"/>
        </dgm:presLayoutVars>
      </dgm:prSet>
      <dgm:spPr/>
      <dgm:t>
        <a:bodyPr/>
        <a:lstStyle/>
        <a:p>
          <a:endParaRPr lang="en-US"/>
        </a:p>
      </dgm:t>
    </dgm:pt>
    <dgm:pt modelId="{F6735D93-03D8-4B77-B89D-2583F7514668}" type="pres">
      <dgm:prSet presAssocID="{84C0B77A-1DDB-4756-AF1B-BFCF2ED46B03}" presName="sibTrans" presStyleCnt="0"/>
      <dgm:spPr/>
    </dgm:pt>
    <dgm:pt modelId="{5B4E9EE2-38BC-4511-BC7F-BCFFC9BB4734}" type="pres">
      <dgm:prSet presAssocID="{2EB3AEEF-01B7-43AA-AB38-E62AEE549B4A}" presName="textNode" presStyleLbl="node1" presStyleIdx="1" presStyleCnt="4">
        <dgm:presLayoutVars>
          <dgm:bulletEnabled val="1"/>
        </dgm:presLayoutVars>
      </dgm:prSet>
      <dgm:spPr/>
      <dgm:t>
        <a:bodyPr/>
        <a:lstStyle/>
        <a:p>
          <a:endParaRPr lang="en-US"/>
        </a:p>
      </dgm:t>
    </dgm:pt>
    <dgm:pt modelId="{9F5C79C9-E909-439D-A1D2-786E41BD8054}" type="pres">
      <dgm:prSet presAssocID="{9A050122-3849-439A-8F3C-FE10A8A1BC37}" presName="sibTrans" presStyleCnt="0"/>
      <dgm:spPr/>
    </dgm:pt>
    <dgm:pt modelId="{3772AE53-4EB7-4C26-8F2A-D6630442F3F2}" type="pres">
      <dgm:prSet presAssocID="{B2CAA771-EBA8-4FA7-88BF-23FF284DC029}" presName="textNode" presStyleLbl="node1" presStyleIdx="2" presStyleCnt="4">
        <dgm:presLayoutVars>
          <dgm:bulletEnabled val="1"/>
        </dgm:presLayoutVars>
      </dgm:prSet>
      <dgm:spPr/>
      <dgm:t>
        <a:bodyPr/>
        <a:lstStyle/>
        <a:p>
          <a:endParaRPr lang="en-US"/>
        </a:p>
      </dgm:t>
    </dgm:pt>
    <dgm:pt modelId="{251A8849-FFA4-49A8-8C38-D6D68CC1A996}" type="pres">
      <dgm:prSet presAssocID="{80D6C3C7-5C82-4F23-809B-437CB9950BA2}" presName="sibTrans" presStyleCnt="0"/>
      <dgm:spPr/>
    </dgm:pt>
    <dgm:pt modelId="{C596D1A9-6F94-4933-BB87-1A37D8BBCC75}" type="pres">
      <dgm:prSet presAssocID="{B5EDA32E-19D8-467C-B486-09A4DEF2BFF4}" presName="textNode" presStyleLbl="node1" presStyleIdx="3" presStyleCnt="4">
        <dgm:presLayoutVars>
          <dgm:bulletEnabled val="1"/>
        </dgm:presLayoutVars>
      </dgm:prSet>
      <dgm:spPr/>
      <dgm:t>
        <a:bodyPr/>
        <a:lstStyle/>
        <a:p>
          <a:endParaRPr lang="en-GB"/>
        </a:p>
      </dgm:t>
    </dgm:pt>
  </dgm:ptLst>
  <dgm:cxnLst>
    <dgm:cxn modelId="{EA1E8074-E8A1-41E1-9FE1-6870E05295C4}" srcId="{424C9F9D-A860-47EF-BD40-A1CA6184861A}" destId="{30B9062C-67C1-416E-BF69-ABB3355E45D8}" srcOrd="0" destOrd="0" parTransId="{89DD90EE-96E1-43EA-A06E-8FAB49C00B0D}" sibTransId="{84C0B77A-1DDB-4756-AF1B-BFCF2ED46B03}"/>
    <dgm:cxn modelId="{34A861F1-E578-477F-B454-467F8C9EB386}" srcId="{424C9F9D-A860-47EF-BD40-A1CA6184861A}" destId="{B2CAA771-EBA8-4FA7-88BF-23FF284DC029}" srcOrd="2" destOrd="0" parTransId="{7B2FA865-DDB6-42D3-8421-0F255C92FA97}" sibTransId="{80D6C3C7-5C82-4F23-809B-437CB9950BA2}"/>
    <dgm:cxn modelId="{FE4CFD38-C58F-4896-A3FC-C0D021D417F1}" type="presOf" srcId="{2EB3AEEF-01B7-43AA-AB38-E62AEE549B4A}" destId="{5B4E9EE2-38BC-4511-BC7F-BCFFC9BB4734}" srcOrd="0" destOrd="0" presId="urn:microsoft.com/office/officeart/2005/8/layout/hProcess9"/>
    <dgm:cxn modelId="{E5D9DC00-59F3-4292-B787-BD061A94440F}" type="presOf" srcId="{B2CAA771-EBA8-4FA7-88BF-23FF284DC029}" destId="{3772AE53-4EB7-4C26-8F2A-D6630442F3F2}" srcOrd="0" destOrd="0" presId="urn:microsoft.com/office/officeart/2005/8/layout/hProcess9"/>
    <dgm:cxn modelId="{76174063-7840-4BF3-8736-EE47F2891DFF}" type="presOf" srcId="{B5EDA32E-19D8-467C-B486-09A4DEF2BFF4}" destId="{C596D1A9-6F94-4933-BB87-1A37D8BBCC75}" srcOrd="0" destOrd="0" presId="urn:microsoft.com/office/officeart/2005/8/layout/hProcess9"/>
    <dgm:cxn modelId="{E09FBFE5-CDC1-4BD1-8DB4-71498ED40127}" srcId="{424C9F9D-A860-47EF-BD40-A1CA6184861A}" destId="{B5EDA32E-19D8-467C-B486-09A4DEF2BFF4}" srcOrd="3" destOrd="0" parTransId="{B8F75656-2BFC-48F0-8171-8C91A77912E4}" sibTransId="{69256ECC-8A10-4B22-BA98-1BCEB61B9428}"/>
    <dgm:cxn modelId="{33C875DC-101A-45B9-B518-AAAE7A2E07B4}" type="presOf" srcId="{30B9062C-67C1-416E-BF69-ABB3355E45D8}" destId="{391DB814-50F8-4C97-BA54-99B5DAFB1F3C}" srcOrd="0" destOrd="0" presId="urn:microsoft.com/office/officeart/2005/8/layout/hProcess9"/>
    <dgm:cxn modelId="{AA98B0C0-6EE3-4218-BEFE-9A812439DB23}" srcId="{424C9F9D-A860-47EF-BD40-A1CA6184861A}" destId="{2EB3AEEF-01B7-43AA-AB38-E62AEE549B4A}" srcOrd="1" destOrd="0" parTransId="{C6E07193-EF38-4663-A5EE-3F71819629FC}" sibTransId="{9A050122-3849-439A-8F3C-FE10A8A1BC37}"/>
    <dgm:cxn modelId="{FDC25F12-5927-4C67-A698-0DF9C51D93BA}" type="presOf" srcId="{424C9F9D-A860-47EF-BD40-A1CA6184861A}" destId="{AF3C4E27-BA91-4C31-A805-C198E60033B2}" srcOrd="0" destOrd="0" presId="urn:microsoft.com/office/officeart/2005/8/layout/hProcess9"/>
    <dgm:cxn modelId="{E8F34298-8341-443C-B735-7E88343CEE8D}" type="presParOf" srcId="{AF3C4E27-BA91-4C31-A805-C198E60033B2}" destId="{78E3BFA3-73CD-4525-BF62-A26E9E459890}" srcOrd="0" destOrd="0" presId="urn:microsoft.com/office/officeart/2005/8/layout/hProcess9"/>
    <dgm:cxn modelId="{AD8B163F-427D-4EB8-A75D-71CF5D241168}" type="presParOf" srcId="{AF3C4E27-BA91-4C31-A805-C198E60033B2}" destId="{0574AC5C-9BD9-413C-9CE5-59E579F6D2A3}" srcOrd="1" destOrd="0" presId="urn:microsoft.com/office/officeart/2005/8/layout/hProcess9"/>
    <dgm:cxn modelId="{7E310FD0-1163-4B3E-8CB6-C504B998C06C}" type="presParOf" srcId="{0574AC5C-9BD9-413C-9CE5-59E579F6D2A3}" destId="{391DB814-50F8-4C97-BA54-99B5DAFB1F3C}" srcOrd="0" destOrd="0" presId="urn:microsoft.com/office/officeart/2005/8/layout/hProcess9"/>
    <dgm:cxn modelId="{280A4AB7-BBCA-4250-88E9-EC875C967F50}" type="presParOf" srcId="{0574AC5C-9BD9-413C-9CE5-59E579F6D2A3}" destId="{F6735D93-03D8-4B77-B89D-2583F7514668}" srcOrd="1" destOrd="0" presId="urn:microsoft.com/office/officeart/2005/8/layout/hProcess9"/>
    <dgm:cxn modelId="{7AAFE577-9F2C-4E81-99AD-9101648036C6}" type="presParOf" srcId="{0574AC5C-9BD9-413C-9CE5-59E579F6D2A3}" destId="{5B4E9EE2-38BC-4511-BC7F-BCFFC9BB4734}" srcOrd="2" destOrd="0" presId="urn:microsoft.com/office/officeart/2005/8/layout/hProcess9"/>
    <dgm:cxn modelId="{79F766F4-AB96-4A54-BA14-72D955C27977}" type="presParOf" srcId="{0574AC5C-9BD9-413C-9CE5-59E579F6D2A3}" destId="{9F5C79C9-E909-439D-A1D2-786E41BD8054}" srcOrd="3" destOrd="0" presId="urn:microsoft.com/office/officeart/2005/8/layout/hProcess9"/>
    <dgm:cxn modelId="{06BFD553-C16B-49EF-89A2-8376DE7ADEB6}" type="presParOf" srcId="{0574AC5C-9BD9-413C-9CE5-59E579F6D2A3}" destId="{3772AE53-4EB7-4C26-8F2A-D6630442F3F2}" srcOrd="4" destOrd="0" presId="urn:microsoft.com/office/officeart/2005/8/layout/hProcess9"/>
    <dgm:cxn modelId="{D1D61281-E240-4079-9F5F-9D2B373F12D0}" type="presParOf" srcId="{0574AC5C-9BD9-413C-9CE5-59E579F6D2A3}" destId="{251A8849-FFA4-49A8-8C38-D6D68CC1A996}" srcOrd="5" destOrd="0" presId="urn:microsoft.com/office/officeart/2005/8/layout/hProcess9"/>
    <dgm:cxn modelId="{1BBA5EF7-B43C-467E-BB4D-5676BBAC1DAD}" type="presParOf" srcId="{0574AC5C-9BD9-413C-9CE5-59E579F6D2A3}" destId="{C596D1A9-6F94-4933-BB87-1A37D8BBCC7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3BFA3-73CD-4525-BF62-A26E9E459890}">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DB814-50F8-4C97-BA54-99B5DAFB1F3C}">
      <dsp:nvSpPr>
        <dsp:cNvPr id="0" name=""/>
        <dsp:cNvSpPr/>
      </dsp:nvSpPr>
      <dsp:spPr>
        <a:xfrm>
          <a:off x="3050"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4 Fitness Functions</a:t>
          </a:r>
          <a:endParaRPr lang="en-GB" sz="1800" kern="1200" dirty="0"/>
        </a:p>
      </dsp:txBody>
      <dsp:txXfrm>
        <a:off x="74685" y="1290834"/>
        <a:ext cx="1324175" cy="1482330"/>
      </dsp:txXfrm>
    </dsp:sp>
    <dsp:sp modelId="{5B4E9EE2-38BC-4511-BC7F-BCFFC9BB4734}">
      <dsp:nvSpPr>
        <dsp:cNvPr id="0" name=""/>
        <dsp:cNvSpPr/>
      </dsp:nvSpPr>
      <dsp:spPr>
        <a:xfrm>
          <a:off x="1543868"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3 Search Techniques</a:t>
          </a:r>
          <a:endParaRPr lang="en-GB" sz="1800" kern="1200" dirty="0"/>
        </a:p>
      </dsp:txBody>
      <dsp:txXfrm>
        <a:off x="1615503" y="1290834"/>
        <a:ext cx="1324175" cy="1482330"/>
      </dsp:txXfrm>
    </dsp:sp>
    <dsp:sp modelId="{3772AE53-4EB7-4C26-8F2A-D6630442F3F2}">
      <dsp:nvSpPr>
        <dsp:cNvPr id="0" name=""/>
        <dsp:cNvSpPr/>
      </dsp:nvSpPr>
      <dsp:spPr>
        <a:xfrm>
          <a:off x="3084686"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6 Open Source Inputs</a:t>
          </a:r>
          <a:endParaRPr lang="en-GB" sz="1800" kern="1200" dirty="0"/>
        </a:p>
      </dsp:txBody>
      <dsp:txXfrm>
        <a:off x="3156321" y="1290834"/>
        <a:ext cx="1324175" cy="1482330"/>
      </dsp:txXfrm>
    </dsp:sp>
    <dsp:sp modelId="{C596D1A9-6F94-4933-BB87-1A37D8BBCC75}">
      <dsp:nvSpPr>
        <dsp:cNvPr id="0" name=""/>
        <dsp:cNvSpPr/>
      </dsp:nvSpPr>
      <dsp:spPr>
        <a:xfrm>
          <a:off x="4625503"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10 Runs Of Each Task</a:t>
          </a:r>
          <a:endParaRPr lang="en-GB" sz="1800" kern="1200" dirty="0"/>
        </a:p>
      </dsp:txBody>
      <dsp:txXfrm>
        <a:off x="4697138" y="1290834"/>
        <a:ext cx="1324175" cy="14823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CB45E-7A56-4503-AEFA-A2A6DFF5BFBB}" type="datetimeFigureOut">
              <a:rPr lang="en-GB" smtClean="0"/>
              <a:pPr/>
              <a:t>11/09/2017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81F38-6467-4323-B668-C0ABB0E819C5}" type="slidenum">
              <a:rPr lang="en-GB" smtClean="0"/>
              <a:pPr/>
              <a:t>‹#›</a:t>
            </a:fld>
            <a:endParaRPr lang="en-GB"/>
          </a:p>
        </p:txBody>
      </p:sp>
    </p:spTree>
    <p:extLst>
      <p:ext uri="{BB962C8B-B14F-4D97-AF65-F5344CB8AC3E}">
        <p14:creationId xmlns:p14="http://schemas.microsoft.com/office/powerpoint/2010/main" val="94895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Sunday, September 10</a:t>
            </a:r>
            <a:r>
              <a:rPr lang="en-GB" baseline="30000" dirty="0" smtClean="0"/>
              <a:t>th</a:t>
            </a:r>
            <a:r>
              <a:rPr lang="en-GB" dirty="0" smtClean="0"/>
              <a:t> from 16.00-17.30</a:t>
            </a:r>
            <a:r>
              <a:rPr lang="en-GB" baseline="0" dirty="0" smtClean="0"/>
              <a:t>. </a:t>
            </a:r>
          </a:p>
          <a:p>
            <a:r>
              <a:rPr lang="en-GB" baseline="0" dirty="0" smtClean="0"/>
              <a:t>Talk is 20 minutes including questions.</a:t>
            </a:r>
          </a:p>
          <a:p>
            <a:r>
              <a:rPr lang="en-GB" baseline="0" dirty="0" smtClean="0"/>
              <a:t>Smile when starting.</a:t>
            </a:r>
          </a:p>
          <a:p>
            <a:r>
              <a:rPr lang="en-GB" baseline="0" dirty="0" smtClean="0"/>
              <a:t>“Hi everyone. My name is Michael Mohan and I am a PhD student currently studying at Queen’s University in Belfast in Northern Ireland. I am a co author for this paper which was published last year that looks at technical debt reduction using search-based automated refactoring.”</a:t>
            </a:r>
          </a:p>
          <a:p>
            <a:r>
              <a:rPr lang="en-GB" baseline="0" dirty="0" smtClean="0"/>
              <a:t>Start with the thesis (short summary).</a:t>
            </a:r>
            <a:endParaRPr lang="en-GB" dirty="0"/>
          </a:p>
        </p:txBody>
      </p:sp>
      <p:sp>
        <p:nvSpPr>
          <p:cNvPr id="4" name="Slide Number Placeholder 3"/>
          <p:cNvSpPr>
            <a:spLocks noGrp="1"/>
          </p:cNvSpPr>
          <p:nvPr>
            <p:ph type="sldNum" sz="quarter" idx="10"/>
          </p:nvPr>
        </p:nvSpPr>
        <p:spPr/>
        <p:txBody>
          <a:bodyPr/>
          <a:lstStyle/>
          <a:p>
            <a:fld id="{43081F38-6467-4323-B668-C0ABB0E819C5}" type="slidenum">
              <a:rPr lang="en-GB" smtClean="0"/>
              <a:pPr/>
              <a:t>1</a:t>
            </a:fld>
            <a:endParaRPr lang="en-GB"/>
          </a:p>
        </p:txBody>
      </p:sp>
    </p:spTree>
    <p:extLst>
      <p:ext uri="{BB962C8B-B14F-4D97-AF65-F5344CB8AC3E}">
        <p14:creationId xmlns:p14="http://schemas.microsoft.com/office/powerpoint/2010/main" val="1794583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10</a:t>
            </a:fld>
            <a:endParaRPr lang="en-GB"/>
          </a:p>
        </p:txBody>
      </p:sp>
    </p:spTree>
    <p:extLst>
      <p:ext uri="{BB962C8B-B14F-4D97-AF65-F5344CB8AC3E}">
        <p14:creationId xmlns:p14="http://schemas.microsoft.com/office/powerpoint/2010/main" val="531771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11</a:t>
            </a:fld>
            <a:endParaRPr lang="en-GB"/>
          </a:p>
        </p:txBody>
      </p:sp>
    </p:spTree>
    <p:extLst>
      <p:ext uri="{BB962C8B-B14F-4D97-AF65-F5344CB8AC3E}">
        <p14:creationId xmlns:p14="http://schemas.microsoft.com/office/powerpoint/2010/main" val="1802128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12</a:t>
            </a:fld>
            <a:endParaRPr lang="en-GB"/>
          </a:p>
        </p:txBody>
      </p:sp>
    </p:spTree>
    <p:extLst>
      <p:ext uri="{BB962C8B-B14F-4D97-AF65-F5344CB8AC3E}">
        <p14:creationId xmlns:p14="http://schemas.microsoft.com/office/powerpoint/2010/main" val="26422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13</a:t>
            </a:fld>
            <a:endParaRPr lang="en-GB"/>
          </a:p>
        </p:txBody>
      </p:sp>
    </p:spTree>
    <p:extLst>
      <p:ext uri="{BB962C8B-B14F-4D97-AF65-F5344CB8AC3E}">
        <p14:creationId xmlns:p14="http://schemas.microsoft.com/office/powerpoint/2010/main" val="197353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14</a:t>
            </a:fld>
            <a:endParaRPr lang="en-GB"/>
          </a:p>
        </p:txBody>
      </p:sp>
    </p:spTree>
    <p:extLst>
      <p:ext uri="{BB962C8B-B14F-4D97-AF65-F5344CB8AC3E}">
        <p14:creationId xmlns:p14="http://schemas.microsoft.com/office/powerpoint/2010/main" val="1267261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15</a:t>
            </a:fld>
            <a:endParaRPr lang="en-GB"/>
          </a:p>
        </p:txBody>
      </p:sp>
    </p:spTree>
    <p:extLst>
      <p:ext uri="{BB962C8B-B14F-4D97-AF65-F5344CB8AC3E}">
        <p14:creationId xmlns:p14="http://schemas.microsoft.com/office/powerpoint/2010/main" val="123387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16</a:t>
            </a:fld>
            <a:endParaRPr lang="en-GB"/>
          </a:p>
        </p:txBody>
      </p:sp>
    </p:spTree>
    <p:extLst>
      <p:ext uri="{BB962C8B-B14F-4D97-AF65-F5344CB8AC3E}">
        <p14:creationId xmlns:p14="http://schemas.microsoft.com/office/powerpoint/2010/main" val="145463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17</a:t>
            </a:fld>
            <a:endParaRPr lang="en-GB"/>
          </a:p>
        </p:txBody>
      </p:sp>
    </p:spTree>
    <p:extLst>
      <p:ext uri="{BB962C8B-B14F-4D97-AF65-F5344CB8AC3E}">
        <p14:creationId xmlns:p14="http://schemas.microsoft.com/office/powerpoint/2010/main" val="1043564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18</a:t>
            </a:fld>
            <a:endParaRPr lang="en-GB"/>
          </a:p>
        </p:txBody>
      </p:sp>
    </p:spTree>
    <p:extLst>
      <p:ext uri="{BB962C8B-B14F-4D97-AF65-F5344CB8AC3E}">
        <p14:creationId xmlns:p14="http://schemas.microsoft.com/office/powerpoint/2010/main" val="692295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19</a:t>
            </a:fld>
            <a:endParaRPr lang="en-GB"/>
          </a:p>
        </p:txBody>
      </p:sp>
    </p:spTree>
    <p:extLst>
      <p:ext uri="{BB962C8B-B14F-4D97-AF65-F5344CB8AC3E}">
        <p14:creationId xmlns:p14="http://schemas.microsoft.com/office/powerpoint/2010/main" val="345262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2</a:t>
            </a:fld>
            <a:endParaRPr lang="en-GB"/>
          </a:p>
        </p:txBody>
      </p:sp>
    </p:spTree>
    <p:extLst>
      <p:ext uri="{BB962C8B-B14F-4D97-AF65-F5344CB8AC3E}">
        <p14:creationId xmlns:p14="http://schemas.microsoft.com/office/powerpoint/2010/main" val="153146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20</a:t>
            </a:fld>
            <a:endParaRPr lang="en-GB"/>
          </a:p>
        </p:txBody>
      </p:sp>
    </p:spTree>
    <p:extLst>
      <p:ext uri="{BB962C8B-B14F-4D97-AF65-F5344CB8AC3E}">
        <p14:creationId xmlns:p14="http://schemas.microsoft.com/office/powerpoint/2010/main" val="323519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“Any questions?</a:t>
            </a:r>
          </a:p>
          <a:p>
            <a:r>
              <a:rPr lang="en-GB" dirty="0" smtClean="0"/>
              <a:t>If not,</a:t>
            </a:r>
            <a:r>
              <a:rPr lang="en-GB" baseline="0" dirty="0" smtClean="0"/>
              <a:t> my email is mmohan03@qub.ac.uk or you can come talk to me at any time.</a:t>
            </a:r>
          </a:p>
          <a:p>
            <a:r>
              <a:rPr lang="en-GB" baseline="0" dirty="0" smtClean="0"/>
              <a:t>I hope this presentation has been at least mildly interesting and thank you all for coming and thanks for listening. Bye.”</a:t>
            </a:r>
            <a:endParaRPr lang="en-GB" dirty="0"/>
          </a:p>
        </p:txBody>
      </p:sp>
      <p:sp>
        <p:nvSpPr>
          <p:cNvPr id="4" name="Slide Number Placeholder 3"/>
          <p:cNvSpPr>
            <a:spLocks noGrp="1"/>
          </p:cNvSpPr>
          <p:nvPr>
            <p:ph type="sldNum" sz="quarter" idx="10"/>
          </p:nvPr>
        </p:nvSpPr>
        <p:spPr/>
        <p:txBody>
          <a:bodyPr/>
          <a:lstStyle/>
          <a:p>
            <a:fld id="{43081F38-6467-4323-B668-C0ABB0E819C5}" type="slidenum">
              <a:rPr lang="en-GB" smtClean="0"/>
              <a:pPr/>
              <a:t>21</a:t>
            </a:fld>
            <a:endParaRPr lang="en-GB"/>
          </a:p>
        </p:txBody>
      </p:sp>
    </p:spTree>
    <p:extLst>
      <p:ext uri="{BB962C8B-B14F-4D97-AF65-F5344CB8AC3E}">
        <p14:creationId xmlns:p14="http://schemas.microsoft.com/office/powerpoint/2010/main" val="210378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3</a:t>
            </a:fld>
            <a:endParaRPr lang="en-GB"/>
          </a:p>
        </p:txBody>
      </p:sp>
    </p:spTree>
    <p:extLst>
      <p:ext uri="{BB962C8B-B14F-4D97-AF65-F5344CB8AC3E}">
        <p14:creationId xmlns:p14="http://schemas.microsoft.com/office/powerpoint/2010/main" val="124536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4</a:t>
            </a:fld>
            <a:endParaRPr lang="en-GB"/>
          </a:p>
        </p:txBody>
      </p:sp>
    </p:spTree>
    <p:extLst>
      <p:ext uri="{BB962C8B-B14F-4D97-AF65-F5344CB8AC3E}">
        <p14:creationId xmlns:p14="http://schemas.microsoft.com/office/powerpoint/2010/main" val="143312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5</a:t>
            </a:fld>
            <a:endParaRPr lang="en-GB"/>
          </a:p>
        </p:txBody>
      </p:sp>
    </p:spTree>
    <p:extLst>
      <p:ext uri="{BB962C8B-B14F-4D97-AF65-F5344CB8AC3E}">
        <p14:creationId xmlns:p14="http://schemas.microsoft.com/office/powerpoint/2010/main" val="33750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6</a:t>
            </a:fld>
            <a:endParaRPr lang="en-GB"/>
          </a:p>
        </p:txBody>
      </p:sp>
    </p:spTree>
    <p:extLst>
      <p:ext uri="{BB962C8B-B14F-4D97-AF65-F5344CB8AC3E}">
        <p14:creationId xmlns:p14="http://schemas.microsoft.com/office/powerpoint/2010/main" val="1000072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7</a:t>
            </a:fld>
            <a:endParaRPr lang="en-GB"/>
          </a:p>
        </p:txBody>
      </p:sp>
    </p:spTree>
    <p:extLst>
      <p:ext uri="{BB962C8B-B14F-4D97-AF65-F5344CB8AC3E}">
        <p14:creationId xmlns:p14="http://schemas.microsoft.com/office/powerpoint/2010/main" val="201933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8</a:t>
            </a:fld>
            <a:endParaRPr lang="en-GB"/>
          </a:p>
        </p:txBody>
      </p:sp>
    </p:spTree>
    <p:extLst>
      <p:ext uri="{BB962C8B-B14F-4D97-AF65-F5344CB8AC3E}">
        <p14:creationId xmlns:p14="http://schemas.microsoft.com/office/powerpoint/2010/main" val="13089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9</a:t>
            </a:fld>
            <a:endParaRPr lang="en-GB"/>
          </a:p>
        </p:txBody>
      </p:sp>
    </p:spTree>
    <p:extLst>
      <p:ext uri="{BB962C8B-B14F-4D97-AF65-F5344CB8AC3E}">
        <p14:creationId xmlns:p14="http://schemas.microsoft.com/office/powerpoint/2010/main" val="96331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F1331D3-CE89-45F3-ABC3-45677DA1F5DA}" type="datetime1">
              <a:rPr lang="en-US" smtClean="0"/>
              <a:pPr/>
              <a:t>9/11/17</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smtClean="0"/>
              <a:t>mmohan03@qub.ac.uk</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CD7D1-FA5F-4641-8734-CCA8ECD876C2}" type="datetime1">
              <a:rPr lang="en-US" smtClean="0"/>
              <a:pPr/>
              <a:t>9/11/17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AFBDF4-CB77-4FB8-AB9A-2AB9B0E03CBA}" type="datetime1">
              <a:rPr lang="en-US" smtClean="0"/>
              <a:pPr/>
              <a:t>9/11/17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A79A71-0507-47CB-A66F-EABF0BB05ECC}" type="datetime1">
              <a:rPr lang="en-US" smtClean="0"/>
              <a:pPr/>
              <a:t>9/11/17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B61271-EB09-4E93-8344-6A6815C192AA}" type="datetime1">
              <a:rPr lang="en-US" smtClean="0"/>
              <a:pPr/>
              <a:t>9/11/17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439D9C-F0BE-43DD-81E2-C9BD7C0951F9}" type="datetime1">
              <a:rPr lang="en-US" smtClean="0"/>
              <a:pPr/>
              <a:t>9/11/17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6550A22-8837-4D42-A58A-BB75DF80834C}" type="datetime1">
              <a:rPr lang="en-US" smtClean="0"/>
              <a:pPr/>
              <a:t>9/11/17</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smtClean="0"/>
              <a:t>mmohan03@qub.ac.uk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991C214-C797-47EC-8A6C-6BD8DAD75BBE}" type="datetime1">
              <a:rPr lang="en-US" smtClean="0"/>
              <a:pPr/>
              <a:t>9/11/17</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smtClean="0"/>
              <a:t>mmohan03@qub.ac.uk</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EE3E8-4D8F-499C-B9A6-D9105DB2AFF5}" type="datetime1">
              <a:rPr lang="en-US" smtClean="0"/>
              <a:pPr/>
              <a:t>9/11/17</a:t>
            </a:fld>
            <a:endParaRPr lang="en-US"/>
          </a:p>
        </p:txBody>
      </p:sp>
      <p:sp>
        <p:nvSpPr>
          <p:cNvPr id="3" name="Footer Placeholder 2"/>
          <p:cNvSpPr>
            <a:spLocks noGrp="1"/>
          </p:cNvSpPr>
          <p:nvPr>
            <p:ph type="ftr" sz="quarter" idx="11"/>
          </p:nvPr>
        </p:nvSpPr>
        <p:spPr/>
        <p:txBody>
          <a:bodyPr/>
          <a:lstStyle/>
          <a:p>
            <a:r>
              <a:rPr lang="en-US" smtClean="0"/>
              <a:t>mmohan03@qub.ac.uk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9F938-7AD7-49BA-B82D-196EF8E7D3E8}" type="datetime1">
              <a:rPr lang="en-US" smtClean="0"/>
              <a:pPr/>
              <a:t>9/11/17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C98D92-3405-434E-A15B-1D553ECD02CA}" type="datetime1">
              <a:rPr lang="en-US" smtClean="0"/>
              <a:pPr/>
              <a:t>9/11/17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89CF80A-01D3-4A93-A81A-C96FE48C04E9}" type="datetime1">
              <a:rPr lang="en-US" smtClean="0"/>
              <a:pPr/>
              <a:t>9/11/17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mmohan03@qub.ac.uk</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Technical Debt Reduction Using Search-Based Automated Refactoring</a:t>
            </a:r>
            <a:endParaRPr lang="en-GB" dirty="0"/>
          </a:p>
        </p:txBody>
      </p:sp>
      <p:sp>
        <p:nvSpPr>
          <p:cNvPr id="3" name="Subtitle 2"/>
          <p:cNvSpPr>
            <a:spLocks noGrp="1"/>
          </p:cNvSpPr>
          <p:nvPr>
            <p:ph type="subTitle" idx="1"/>
          </p:nvPr>
        </p:nvSpPr>
        <p:spPr>
          <a:xfrm>
            <a:off x="457200" y="3899938"/>
            <a:ext cx="4953000" cy="1053062"/>
          </a:xfrm>
        </p:spPr>
        <p:txBody>
          <a:bodyPr/>
          <a:lstStyle/>
          <a:p>
            <a:r>
              <a:rPr lang="en-GB" dirty="0" smtClean="0"/>
              <a:t>Michael Mohan</a:t>
            </a:r>
            <a:r>
              <a:rPr lang="en-GB" baseline="30000" dirty="0" smtClean="0"/>
              <a:t>1</a:t>
            </a:r>
            <a:r>
              <a:rPr lang="en-GB" dirty="0" smtClean="0"/>
              <a:t>, </a:t>
            </a:r>
          </a:p>
          <a:p>
            <a:r>
              <a:rPr lang="en-GB" dirty="0" smtClean="0"/>
              <a:t>Des Greer and Paul McMullan</a:t>
            </a:r>
            <a:endParaRPr lang="en-GB" dirty="0"/>
          </a:p>
        </p:txBody>
      </p:sp>
      <p:sp>
        <p:nvSpPr>
          <p:cNvPr id="4" name="TextBox 3"/>
          <p:cNvSpPr txBox="1"/>
          <p:nvPr/>
        </p:nvSpPr>
        <p:spPr>
          <a:xfrm>
            <a:off x="381000" y="5486400"/>
            <a:ext cx="8305800" cy="646331"/>
          </a:xfrm>
          <a:prstGeom prst="rect">
            <a:avLst/>
          </a:prstGeom>
          <a:noFill/>
        </p:spPr>
        <p:txBody>
          <a:bodyPr wrap="square" rtlCol="0">
            <a:spAutoFit/>
          </a:bodyPr>
          <a:lstStyle/>
          <a:p>
            <a:pPr algn="ctr"/>
            <a:r>
              <a:rPr lang="en-GB" dirty="0" smtClean="0">
                <a:solidFill>
                  <a:schemeClr val="tx2"/>
                </a:solidFill>
              </a:rPr>
              <a:t>Queen’s University Belfast, Northern Ireland, UK</a:t>
            </a:r>
          </a:p>
          <a:p>
            <a:pPr algn="ctr"/>
            <a:r>
              <a:rPr lang="en-GB" baseline="30000" dirty="0" smtClean="0">
                <a:solidFill>
                  <a:schemeClr val="tx2"/>
                </a:solidFill>
                <a:latin typeface="Courier New" pitchFamily="49" charset="0"/>
                <a:cs typeface="Courier New" pitchFamily="49" charset="0"/>
              </a:rPr>
              <a:t>1</a:t>
            </a:r>
            <a:r>
              <a:rPr lang="en-GB" dirty="0" smtClean="0">
                <a:solidFill>
                  <a:schemeClr val="tx2"/>
                </a:solidFill>
                <a:latin typeface="Courier New" pitchFamily="49" charset="0"/>
                <a:cs typeface="Courier New" pitchFamily="49" charset="0"/>
              </a:rPr>
              <a:t>mmohan03@qub.ac.uk</a:t>
            </a:r>
            <a:endParaRPr lang="en-GB"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Experimental Setup</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381000" y="2590800"/>
          <a:ext cx="8382000" cy="3210560"/>
        </p:xfrm>
        <a:graphic>
          <a:graphicData uri="http://schemas.openxmlformats.org/drawingml/2006/table">
            <a:tbl>
              <a:tblPr firstRow="1" bandRow="1">
                <a:tableStyleId>{5C22544A-7EE6-4342-B048-85BDC9FD1C3A}</a:tableStyleId>
              </a:tblPr>
              <a:tblGrid>
                <a:gridCol w="2133600"/>
                <a:gridCol w="6248400"/>
              </a:tblGrid>
              <a:tr h="370840">
                <a:tc>
                  <a:txBody>
                    <a:bodyPr/>
                    <a:lstStyle/>
                    <a:p>
                      <a:r>
                        <a:rPr lang="en-GB" dirty="0" smtClean="0"/>
                        <a:t>Software Factor</a:t>
                      </a:r>
                      <a:endParaRPr lang="en-GB" dirty="0"/>
                    </a:p>
                  </a:txBody>
                  <a:tcPr/>
                </a:tc>
                <a:tc>
                  <a:txBody>
                    <a:bodyPr/>
                    <a:lstStyle/>
                    <a:p>
                      <a:r>
                        <a:rPr lang="en-GB" dirty="0" smtClean="0"/>
                        <a:t>Metric Components</a:t>
                      </a:r>
                      <a:r>
                        <a:rPr lang="en-GB" baseline="0" dirty="0" smtClean="0"/>
                        <a:t> And Weights</a:t>
                      </a:r>
                      <a:endParaRPr lang="en-GB" dirty="0"/>
                    </a:p>
                  </a:txBody>
                  <a:tcPr/>
                </a:tc>
              </a:tr>
              <a:tr h="370840">
                <a:tc>
                  <a:txBody>
                    <a:bodyPr/>
                    <a:lstStyle/>
                    <a:p>
                      <a:r>
                        <a:rPr lang="en-GB" dirty="0" smtClean="0"/>
                        <a:t>Technical Debt</a:t>
                      </a:r>
                      <a:endParaRPr lang="en-GB" dirty="0"/>
                    </a:p>
                  </a:txBody>
                  <a:tcPr/>
                </a:tc>
                <a:tc>
                  <a:txBody>
                    <a:bodyPr/>
                    <a:lstStyle/>
                    <a:p>
                      <a:r>
                        <a:rPr kumimoji="0" lang="en-GB" sz="1800" kern="1200" baseline="0" dirty="0" smtClean="0">
                          <a:solidFill>
                            <a:schemeClr val="dk1"/>
                          </a:solidFill>
                          <a:latin typeface="+mn-lt"/>
                          <a:ea typeface="+mn-ea"/>
                          <a:cs typeface="+mn-cs"/>
                        </a:rPr>
                        <a:t>−0.1 ∗</a:t>
                      </a:r>
                      <a:r>
                        <a:rPr kumimoji="0" lang="en-GB" sz="1800" kern="1200" baseline="0" dirty="0" err="1" smtClean="0">
                          <a:solidFill>
                            <a:schemeClr val="dk1"/>
                          </a:solidFill>
                          <a:latin typeface="+mn-lt"/>
                          <a:ea typeface="+mn-ea"/>
                          <a:cs typeface="+mn-cs"/>
                        </a:rPr>
                        <a:t>numFields</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avrgFieldVisibility</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numOps</a:t>
                      </a:r>
                      <a:r>
                        <a:rPr kumimoji="0" lang="en-GB" sz="1800" kern="1200" baseline="0" dirty="0" smtClean="0">
                          <a:solidFill>
                            <a:schemeClr val="dk1"/>
                          </a:solidFill>
                          <a:latin typeface="+mn-lt"/>
                          <a:ea typeface="+mn-ea"/>
                          <a:cs typeface="+mn-cs"/>
                        </a:rPr>
                        <a:t> − 0.06 ∗nesting + 0.1 ∗abstractness + 0.1 ∗</a:t>
                      </a:r>
                      <a:r>
                        <a:rPr kumimoji="0" lang="en-GB" sz="1800" kern="1200" baseline="0" dirty="0" err="1" smtClean="0">
                          <a:solidFill>
                            <a:schemeClr val="dk1"/>
                          </a:solidFill>
                          <a:latin typeface="+mn-lt"/>
                          <a:ea typeface="+mn-ea"/>
                          <a:cs typeface="+mn-cs"/>
                        </a:rPr>
                        <a:t>numCls</a:t>
                      </a:r>
                      <a:r>
                        <a:rPr kumimoji="0" lang="en-GB" sz="1800" kern="1200" baseline="0" dirty="0" smtClean="0">
                          <a:solidFill>
                            <a:schemeClr val="dk1"/>
                          </a:solidFill>
                          <a:latin typeface="+mn-lt"/>
                          <a:ea typeface="+mn-ea"/>
                          <a:cs typeface="+mn-cs"/>
                        </a:rPr>
                        <a:t> </a:t>
                      </a:r>
                    </a:p>
                    <a:p>
                      <a:r>
                        <a:rPr kumimoji="0" lang="en-GB" sz="1800" kern="1200" baseline="0" dirty="0" smtClean="0">
                          <a:solidFill>
                            <a:schemeClr val="dk1"/>
                          </a:solidFill>
                          <a:latin typeface="+mn-lt"/>
                          <a:ea typeface="+mn-ea"/>
                          <a:cs typeface="+mn-cs"/>
                        </a:rPr>
                        <a:t>+ 0.1 ∗</a:t>
                      </a:r>
                      <a:r>
                        <a:rPr kumimoji="0" lang="en-GB" sz="1800" kern="1200" baseline="0" dirty="0" err="1" smtClean="0">
                          <a:solidFill>
                            <a:schemeClr val="dk1"/>
                          </a:solidFill>
                          <a:latin typeface="+mn-lt"/>
                          <a:ea typeface="+mn-ea"/>
                          <a:cs typeface="+mn-cs"/>
                        </a:rPr>
                        <a:t>numInterf</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+ 0.06 ∗NOC </a:t>
                      </a:r>
                    </a:p>
                    <a:p>
                      <a:r>
                        <a:rPr kumimoji="0" lang="en-GB" sz="1800" kern="1200" baseline="0" dirty="0" smtClean="0">
                          <a:solidFill>
                            <a:schemeClr val="dk1"/>
                          </a:solidFill>
                          <a:latin typeface="+mn-lt"/>
                          <a:ea typeface="+mn-ea"/>
                          <a:cs typeface="+mn-cs"/>
                        </a:rPr>
                        <a:t>+ 0.06 ∗</a:t>
                      </a:r>
                      <a:r>
                        <a:rPr kumimoji="0" lang="en-GB" sz="1800" kern="1200" baseline="0" dirty="0" err="1" smtClean="0">
                          <a:solidFill>
                            <a:schemeClr val="dk1"/>
                          </a:solidFill>
                          <a:latin typeface="+mn-lt"/>
                          <a:ea typeface="+mn-ea"/>
                          <a:cs typeface="+mn-cs"/>
                        </a:rPr>
                        <a:t>numDesc</a:t>
                      </a:r>
                      <a:r>
                        <a:rPr kumimoji="0" lang="en-GB" sz="1800" kern="1200" baseline="0" dirty="0" smtClean="0">
                          <a:solidFill>
                            <a:schemeClr val="dk1"/>
                          </a:solidFill>
                          <a:latin typeface="+mn-lt"/>
                          <a:ea typeface="+mn-ea"/>
                          <a:cs typeface="+mn-cs"/>
                        </a:rPr>
                        <a:t> − 0.06 ∗</a:t>
                      </a:r>
                      <a:r>
                        <a:rPr kumimoji="0" lang="en-GB" sz="1800" kern="1200" baseline="0" dirty="0" err="1" smtClean="0">
                          <a:solidFill>
                            <a:schemeClr val="dk1"/>
                          </a:solidFill>
                          <a:latin typeface="+mn-lt"/>
                          <a:ea typeface="+mn-ea"/>
                          <a:cs typeface="+mn-cs"/>
                        </a:rPr>
                        <a:t>Dep_In</a:t>
                      </a:r>
                      <a:r>
                        <a:rPr kumimoji="0" lang="en-GB" sz="1800" kern="1200" baseline="0" dirty="0" smtClean="0">
                          <a:solidFill>
                            <a:schemeClr val="dk1"/>
                          </a:solidFill>
                          <a:latin typeface="+mn-lt"/>
                          <a:ea typeface="+mn-ea"/>
                          <a:cs typeface="+mn-cs"/>
                        </a:rPr>
                        <a:t> − 0.06 ∗</a:t>
                      </a:r>
                      <a:r>
                        <a:rPr kumimoji="0" lang="en-GB" sz="1800" kern="1200" baseline="0" dirty="0" err="1" smtClean="0">
                          <a:solidFill>
                            <a:schemeClr val="dk1"/>
                          </a:solidFill>
                          <a:latin typeface="+mn-lt"/>
                          <a:ea typeface="+mn-ea"/>
                          <a:cs typeface="+mn-cs"/>
                        </a:rPr>
                        <a:t>Dep_Out</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Coupling</a:t>
                      </a:r>
                      <a:endParaRPr lang="en-GB" dirty="0"/>
                    </a:p>
                  </a:txBody>
                  <a:tcPr/>
                </a:tc>
                <a:tc>
                  <a:txBody>
                    <a:bodyPr/>
                    <a:lstStyle/>
                    <a:p>
                      <a:r>
                        <a:rPr kumimoji="0" lang="en-GB" sz="1800" kern="1200" baseline="0" dirty="0" smtClean="0">
                          <a:solidFill>
                            <a:schemeClr val="dk1"/>
                          </a:solidFill>
                          <a:latin typeface="+mn-lt"/>
                          <a:ea typeface="+mn-ea"/>
                          <a:cs typeface="+mn-cs"/>
                        </a:rPr>
                        <a:t>−0 .125 ∗</a:t>
                      </a:r>
                      <a:r>
                        <a:rPr kumimoji="0" lang="en-GB" sz="1800" kern="1200" baseline="0" dirty="0" err="1" smtClean="0">
                          <a:solidFill>
                            <a:schemeClr val="dk1"/>
                          </a:solidFill>
                          <a:latin typeface="+mn-lt"/>
                          <a:ea typeface="+mn-ea"/>
                          <a:cs typeface="+mn-cs"/>
                        </a:rPr>
                        <a:t>iC_Attr</a:t>
                      </a:r>
                      <a:r>
                        <a:rPr kumimoji="0" lang="en-GB" sz="1800" kern="1200" baseline="0" dirty="0" smtClean="0">
                          <a:solidFill>
                            <a:schemeClr val="dk1"/>
                          </a:solidFill>
                          <a:latin typeface="+mn-lt"/>
                          <a:ea typeface="+mn-ea"/>
                          <a:cs typeface="+mn-cs"/>
                        </a:rPr>
                        <a:t> − 0.125 ∗</a:t>
                      </a:r>
                      <a:r>
                        <a:rPr kumimoji="0" lang="en-GB" sz="1800" kern="1200" baseline="0" dirty="0" err="1" smtClean="0">
                          <a:solidFill>
                            <a:schemeClr val="dk1"/>
                          </a:solidFill>
                          <a:latin typeface="+mn-lt"/>
                          <a:ea typeface="+mn-ea"/>
                          <a:cs typeface="+mn-cs"/>
                        </a:rPr>
                        <a:t>eC_Attr</a:t>
                      </a:r>
                      <a:r>
                        <a:rPr kumimoji="0" lang="en-GB" sz="1800" kern="1200" baseline="0" dirty="0" smtClean="0">
                          <a:solidFill>
                            <a:schemeClr val="dk1"/>
                          </a:solidFill>
                          <a:latin typeface="+mn-lt"/>
                          <a:ea typeface="+mn-ea"/>
                          <a:cs typeface="+mn-cs"/>
                        </a:rPr>
                        <a:t> − 0.125 ∗</a:t>
                      </a:r>
                      <a:r>
                        <a:rPr kumimoji="0" lang="en-GB" sz="1800" kern="1200" baseline="0" dirty="0" err="1" smtClean="0">
                          <a:solidFill>
                            <a:schemeClr val="dk1"/>
                          </a:solidFill>
                          <a:latin typeface="+mn-lt"/>
                          <a:ea typeface="+mn-ea"/>
                          <a:cs typeface="+mn-cs"/>
                        </a:rPr>
                        <a:t>iC_Par</a:t>
                      </a:r>
                      <a:r>
                        <a:rPr kumimoji="0" lang="en-GB" sz="1800" kern="1200" baseline="0" dirty="0" smtClean="0">
                          <a:solidFill>
                            <a:schemeClr val="dk1"/>
                          </a:solidFill>
                          <a:latin typeface="+mn-lt"/>
                          <a:ea typeface="+mn-ea"/>
                          <a:cs typeface="+mn-cs"/>
                        </a:rPr>
                        <a:t> </a:t>
                      </a:r>
                    </a:p>
                    <a:p>
                      <a:r>
                        <a:rPr kumimoji="0" lang="en-GB" sz="1800" kern="1200" baseline="0" dirty="0" smtClean="0">
                          <a:solidFill>
                            <a:schemeClr val="dk1"/>
                          </a:solidFill>
                          <a:latin typeface="+mn-lt"/>
                          <a:ea typeface="+mn-ea"/>
                          <a:cs typeface="+mn-cs"/>
                        </a:rPr>
                        <a:t>− 0.125 ∗</a:t>
                      </a:r>
                      <a:r>
                        <a:rPr kumimoji="0" lang="en-GB" sz="1800" kern="1200" baseline="0" dirty="0" err="1" smtClean="0">
                          <a:solidFill>
                            <a:schemeClr val="dk1"/>
                          </a:solidFill>
                          <a:latin typeface="+mn-lt"/>
                          <a:ea typeface="+mn-ea"/>
                          <a:cs typeface="+mn-cs"/>
                        </a:rPr>
                        <a:t>eC_Par</a:t>
                      </a:r>
                      <a:r>
                        <a:rPr kumimoji="0" lang="en-GB" sz="1800" kern="1200" baseline="0" dirty="0" smtClean="0">
                          <a:solidFill>
                            <a:schemeClr val="dk1"/>
                          </a:solidFill>
                          <a:latin typeface="+mn-lt"/>
                          <a:ea typeface="+mn-ea"/>
                          <a:cs typeface="+mn-cs"/>
                        </a:rPr>
                        <a:t> − 0.25 ∗</a:t>
                      </a:r>
                      <a:r>
                        <a:rPr kumimoji="0" lang="en-GB" sz="1800" kern="1200" baseline="0" dirty="0" err="1" smtClean="0">
                          <a:solidFill>
                            <a:schemeClr val="dk1"/>
                          </a:solidFill>
                          <a:latin typeface="+mn-lt"/>
                          <a:ea typeface="+mn-ea"/>
                          <a:cs typeface="+mn-cs"/>
                        </a:rPr>
                        <a:t>Dep_In</a:t>
                      </a:r>
                      <a:r>
                        <a:rPr kumimoji="0" lang="en-GB" sz="1800" kern="1200" baseline="0" dirty="0" smtClean="0">
                          <a:solidFill>
                            <a:schemeClr val="dk1"/>
                          </a:solidFill>
                          <a:latin typeface="+mn-lt"/>
                          <a:ea typeface="+mn-ea"/>
                          <a:cs typeface="+mn-cs"/>
                        </a:rPr>
                        <a:t> − 0.25 ∗</a:t>
                      </a:r>
                      <a:r>
                        <a:rPr kumimoji="0" lang="en-GB" sz="1800" kern="1200" baseline="0" dirty="0" err="1" smtClean="0">
                          <a:solidFill>
                            <a:schemeClr val="dk1"/>
                          </a:solidFill>
                          <a:latin typeface="+mn-lt"/>
                          <a:ea typeface="+mn-ea"/>
                          <a:cs typeface="+mn-cs"/>
                        </a:rPr>
                        <a:t>Dep_Out</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Inheritance</a:t>
                      </a:r>
                      <a:endParaRPr lang="en-GB" dirty="0"/>
                    </a:p>
                  </a:txBody>
                  <a:tcPr/>
                </a:tc>
                <a:tc>
                  <a:txBody>
                    <a:bodyPr/>
                    <a:lstStyle/>
                    <a:p>
                      <a:r>
                        <a:rPr kumimoji="0" lang="en-GB" sz="1800" kern="1200" baseline="0" dirty="0" smtClean="0">
                          <a:solidFill>
                            <a:schemeClr val="dk1"/>
                          </a:solidFill>
                          <a:latin typeface="+mn-lt"/>
                          <a:ea typeface="+mn-ea"/>
                          <a:cs typeface="+mn-cs"/>
                        </a:rPr>
                        <a:t>0.25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+ 0.25 ∗NOC + 0.25 ∗</a:t>
                      </a:r>
                      <a:r>
                        <a:rPr kumimoji="0" lang="en-GB" sz="1800" kern="1200" baseline="0" dirty="0" err="1" smtClean="0">
                          <a:solidFill>
                            <a:schemeClr val="dk1"/>
                          </a:solidFill>
                          <a:latin typeface="+mn-lt"/>
                          <a:ea typeface="+mn-ea"/>
                          <a:cs typeface="+mn-cs"/>
                        </a:rPr>
                        <a:t>numDesc</a:t>
                      </a:r>
                      <a:r>
                        <a:rPr kumimoji="0" lang="en-GB" sz="1800" kern="1200" baseline="0" dirty="0" smtClean="0">
                          <a:solidFill>
                            <a:schemeClr val="dk1"/>
                          </a:solidFill>
                          <a:latin typeface="+mn-lt"/>
                          <a:ea typeface="+mn-ea"/>
                          <a:cs typeface="+mn-cs"/>
                        </a:rPr>
                        <a:t> + </a:t>
                      </a:r>
                    </a:p>
                    <a:p>
                      <a:r>
                        <a:rPr kumimoji="0" lang="en-GB" sz="1800" kern="1200" baseline="0" dirty="0" smtClean="0">
                          <a:solidFill>
                            <a:schemeClr val="dk1"/>
                          </a:solidFill>
                          <a:latin typeface="+mn-lt"/>
                          <a:ea typeface="+mn-ea"/>
                          <a:cs typeface="+mn-cs"/>
                        </a:rPr>
                        <a:t>0.25 ∗</a:t>
                      </a:r>
                      <a:r>
                        <a:rPr kumimoji="0" lang="en-GB" sz="1800" kern="1200" baseline="0" dirty="0" err="1" smtClean="0">
                          <a:solidFill>
                            <a:schemeClr val="dk1"/>
                          </a:solidFill>
                          <a:latin typeface="+mn-lt"/>
                          <a:ea typeface="+mn-ea"/>
                          <a:cs typeface="+mn-cs"/>
                        </a:rPr>
                        <a:t>numAnc</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Abstraction</a:t>
                      </a:r>
                      <a:endParaRPr lang="en-GB" dirty="0"/>
                    </a:p>
                  </a:txBody>
                  <a:tcPr/>
                </a:tc>
                <a:tc>
                  <a:txBody>
                    <a:bodyPr/>
                    <a:lstStyle/>
                    <a:p>
                      <a:r>
                        <a:rPr kumimoji="0" lang="en-GB" sz="1800" kern="1200" baseline="0" dirty="0" smtClean="0">
                          <a:solidFill>
                            <a:schemeClr val="dk1"/>
                          </a:solidFill>
                          <a:latin typeface="+mn-lt"/>
                          <a:ea typeface="+mn-ea"/>
                          <a:cs typeface="+mn-cs"/>
                        </a:rPr>
                        <a:t>0.33 ∗abstractness + 0.33 ∗</a:t>
                      </a:r>
                      <a:r>
                        <a:rPr kumimoji="0" lang="en-GB" sz="1800" kern="1200" baseline="0" dirty="0" err="1" smtClean="0">
                          <a:solidFill>
                            <a:schemeClr val="dk1"/>
                          </a:solidFill>
                          <a:latin typeface="+mn-lt"/>
                          <a:ea typeface="+mn-ea"/>
                          <a:cs typeface="+mn-cs"/>
                        </a:rPr>
                        <a:t>numInterf</a:t>
                      </a:r>
                      <a:r>
                        <a:rPr kumimoji="0" lang="en-GB" sz="1800" kern="1200" baseline="0" dirty="0" smtClean="0">
                          <a:solidFill>
                            <a:schemeClr val="dk1"/>
                          </a:solidFill>
                          <a:latin typeface="+mn-lt"/>
                          <a:ea typeface="+mn-ea"/>
                          <a:cs typeface="+mn-cs"/>
                        </a:rPr>
                        <a:t> + 0.33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a:t>
                      </a:r>
                      <a:endParaRPr lang="en-GB"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normAutofit/>
          </a:bodyPr>
          <a:lstStyle/>
          <a:p>
            <a:r>
              <a:rPr lang="en-GB" dirty="0" smtClean="0"/>
              <a:t>Each fitness function was run separately with 6 different open source Java programs, and repeated for each of the 3 search techniques.</a:t>
            </a:r>
          </a:p>
          <a:p>
            <a:r>
              <a:rPr lang="en-GB" dirty="0" smtClean="0"/>
              <a:t>Each task was run 10 times.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r>
              <a:rPr lang="en-GB" dirty="0" smtClean="0"/>
              <a:t>For a total of 720 runs.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8" name="Diagram 7"/>
          <p:cNvGraphicFramePr/>
          <p:nvPr/>
        </p:nvGraphicFramePr>
        <p:xfrm>
          <a:off x="16764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Programs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914400" y="2362200"/>
          <a:ext cx="7315200" cy="2427318"/>
        </p:xfrm>
        <a:graphic>
          <a:graphicData uri="http://schemas.openxmlformats.org/drawingml/2006/table">
            <a:tbl>
              <a:tblPr firstRow="1" bandRow="1">
                <a:tableStyleId>{5C22544A-7EE6-4342-B048-85BDC9FD1C3A}</a:tableStyleId>
              </a:tblPr>
              <a:tblGrid>
                <a:gridCol w="2438400"/>
                <a:gridCol w="2438400"/>
                <a:gridCol w="2438400"/>
              </a:tblGrid>
              <a:tr h="343593">
                <a:tc>
                  <a:txBody>
                    <a:bodyPr/>
                    <a:lstStyle/>
                    <a:p>
                      <a:r>
                        <a:rPr lang="en-GB" dirty="0" smtClean="0"/>
                        <a:t>Name</a:t>
                      </a:r>
                      <a:endParaRPr lang="en-GB" dirty="0"/>
                    </a:p>
                  </a:txBody>
                  <a:tcPr/>
                </a:tc>
                <a:tc>
                  <a:txBody>
                    <a:bodyPr/>
                    <a:lstStyle/>
                    <a:p>
                      <a:r>
                        <a:rPr lang="en-GB" dirty="0" smtClean="0"/>
                        <a:t>Classes</a:t>
                      </a:r>
                      <a:endParaRPr lang="en-GB" dirty="0"/>
                    </a:p>
                  </a:txBody>
                  <a:tcPr/>
                </a:tc>
                <a:tc>
                  <a:txBody>
                    <a:bodyPr/>
                    <a:lstStyle/>
                    <a:p>
                      <a:r>
                        <a:rPr lang="en-GB" dirty="0" smtClean="0"/>
                        <a:t>Lines</a:t>
                      </a:r>
                      <a:r>
                        <a:rPr lang="en-GB" baseline="0" dirty="0" smtClean="0"/>
                        <a:t> Of Code</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JSON 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167</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JFlex</a:t>
                      </a:r>
                      <a:r>
                        <a:rPr lang="en-GB" sz="1400" baseline="0" dirty="0" smtClean="0"/>
                        <a:t> 1.4.1</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1,094</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Apache-</a:t>
                      </a:r>
                      <a:r>
                        <a:rPr lang="en-GB" sz="1400" dirty="0" err="1" smtClean="0"/>
                        <a:t>XmlRpc</a:t>
                      </a:r>
                      <a:r>
                        <a:rPr lang="en-GB" sz="1400" baseline="0" dirty="0" smtClean="0"/>
                        <a:t> 3.1.1</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712</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Mango</a:t>
                      </a:r>
                    </a:p>
                  </a:txBody>
                  <a:tcPr/>
                </a:tc>
                <a:tc>
                  <a:txBody>
                    <a:bodyPr/>
                    <a:lstStyle/>
                    <a:p>
                      <a:pPr algn="l"/>
                      <a:r>
                        <a:rPr lang="en-GB" sz="1400" dirty="0" smtClean="0"/>
                        <a:t>78</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598</a:t>
                      </a:r>
                    </a:p>
                  </a:txBody>
                  <a:tcPr/>
                </a:tc>
              </a:tr>
              <a:tr h="343593">
                <a:tc>
                  <a:txBody>
                    <a:bodyPr/>
                    <a:lstStyle/>
                    <a:p>
                      <a:pPr algn="l"/>
                      <a:r>
                        <a:rPr lang="en-GB" sz="1400" dirty="0" smtClean="0"/>
                        <a:t>Beaver 0.9.8</a:t>
                      </a:r>
                      <a:endParaRPr lang="en-GB" sz="1400" dirty="0"/>
                    </a:p>
                  </a:txBody>
                  <a:tcPr/>
                </a:tc>
                <a:tc>
                  <a:txBody>
                    <a:bodyPr/>
                    <a:lstStyle/>
                    <a:p>
                      <a:pPr algn="l"/>
                      <a:r>
                        <a:rPr lang="en-GB" sz="1400" dirty="0" smtClean="0"/>
                        <a:t>81</a:t>
                      </a:r>
                      <a:endParaRPr lang="en-GB" sz="1400" dirty="0"/>
                    </a:p>
                  </a:txBody>
                  <a:tcPr/>
                </a:tc>
                <a:tc>
                  <a:txBody>
                    <a:bodyPr/>
                    <a:lstStyle/>
                    <a:p>
                      <a:pPr algn="l"/>
                      <a:r>
                        <a:rPr lang="en-GB" sz="1400" dirty="0" smtClean="0"/>
                        <a:t>801</a:t>
                      </a:r>
                      <a:endParaRPr lang="en-GB" sz="1400" dirty="0"/>
                    </a:p>
                  </a:txBody>
                  <a:tcPr/>
                </a:tc>
              </a:tr>
              <a:tr h="343593">
                <a:tc>
                  <a:txBody>
                    <a:bodyPr/>
                    <a:lstStyle/>
                    <a:p>
                      <a:pPr algn="l"/>
                      <a:r>
                        <a:rPr lang="en-GB" sz="1400" dirty="0" smtClean="0"/>
                        <a:t>JHotDraw 5.3</a:t>
                      </a:r>
                      <a:endParaRPr lang="en-GB" sz="1400" dirty="0"/>
                    </a:p>
                  </a:txBody>
                  <a:tcPr/>
                </a:tc>
                <a:tc>
                  <a:txBody>
                    <a:bodyPr/>
                    <a:lstStyle/>
                    <a:p>
                      <a:pPr algn="l"/>
                      <a:r>
                        <a:rPr lang="en-GB" sz="1400" dirty="0" smtClean="0"/>
                        <a:t>241</a:t>
                      </a:r>
                      <a:endParaRPr lang="en-GB" sz="1400" dirty="0"/>
                    </a:p>
                  </a:txBody>
                  <a:tcPr/>
                </a:tc>
                <a:tc>
                  <a:txBody>
                    <a:bodyPr/>
                    <a:lstStyle/>
                    <a:p>
                      <a:pPr algn="l"/>
                      <a:r>
                        <a:rPr lang="en-GB" sz="1400" dirty="0" smtClean="0"/>
                        <a:t>3,297</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Execution Times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1905000" y="2362200"/>
          <a:ext cx="4876800" cy="3045231"/>
        </p:xfrm>
        <a:graphic>
          <a:graphicData uri="http://schemas.openxmlformats.org/drawingml/2006/table">
            <a:tbl>
              <a:tblPr firstRow="1" bandRow="1">
                <a:tableStyleId>{5C22544A-7EE6-4342-B048-85BDC9FD1C3A}</a:tableStyleId>
              </a:tblPr>
              <a:tblGrid>
                <a:gridCol w="2438400"/>
                <a:gridCol w="2438400"/>
              </a:tblGrid>
              <a:tr h="343593">
                <a:tc>
                  <a:txBody>
                    <a:bodyPr/>
                    <a:lstStyle/>
                    <a:p>
                      <a:r>
                        <a:rPr lang="en-GB" dirty="0" smtClean="0"/>
                        <a:t>Input</a:t>
                      </a:r>
                      <a:r>
                        <a:rPr lang="en-GB" baseline="0" dirty="0" smtClean="0"/>
                        <a:t> Program</a:t>
                      </a:r>
                      <a:endParaRPr lang="en-GB" dirty="0"/>
                    </a:p>
                  </a:txBody>
                  <a:tcPr/>
                </a:tc>
                <a:tc>
                  <a:txBody>
                    <a:bodyPr/>
                    <a:lstStyle/>
                    <a:p>
                      <a:r>
                        <a:rPr lang="en-GB" dirty="0" smtClean="0"/>
                        <a:t>Overall</a:t>
                      </a:r>
                      <a:r>
                        <a:rPr lang="en-GB" baseline="0" dirty="0" smtClean="0"/>
                        <a:t> Time Taken</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JSON 1.1</a:t>
                      </a:r>
                    </a:p>
                  </a:txBody>
                  <a:tcPr/>
                </a:tc>
                <a:tc>
                  <a:txBody>
                    <a:bodyPr/>
                    <a:lstStyle/>
                    <a:p>
                      <a:pPr algn="just">
                        <a:lnSpc>
                          <a:spcPct val="115000"/>
                        </a:lnSpc>
                        <a:spcAft>
                          <a:spcPts val="0"/>
                        </a:spcAft>
                      </a:pPr>
                      <a:r>
                        <a:rPr lang="en-GB" sz="1400" dirty="0">
                          <a:latin typeface="+mn-lt"/>
                          <a:ea typeface="Calibri"/>
                          <a:cs typeface="Times New Roman"/>
                        </a:rPr>
                        <a:t>0h 3m 13s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JFlex</a:t>
                      </a:r>
                      <a:r>
                        <a:rPr lang="en-GB" sz="1400" baseline="0" dirty="0" smtClean="0"/>
                        <a:t> 1.4.1</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2h 6m 38s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Apache-</a:t>
                      </a:r>
                      <a:r>
                        <a:rPr lang="en-GB" sz="1400" dirty="0" err="1" smtClean="0"/>
                        <a:t>XmlRpc</a:t>
                      </a:r>
                      <a:r>
                        <a:rPr lang="en-GB" sz="1400" baseline="0" dirty="0" smtClean="0"/>
                        <a:t> 3.1.1</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1h 23m 43s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Mango</a:t>
                      </a:r>
                    </a:p>
                  </a:txBody>
                  <a:tcPr/>
                </a:tc>
                <a:tc>
                  <a:txBody>
                    <a:bodyPr/>
                    <a:lstStyle/>
                    <a:p>
                      <a:pPr algn="just">
                        <a:lnSpc>
                          <a:spcPct val="115000"/>
                        </a:lnSpc>
                        <a:spcAft>
                          <a:spcPts val="0"/>
                        </a:spcAft>
                      </a:pPr>
                      <a:r>
                        <a:rPr lang="en-GB" sz="1400">
                          <a:latin typeface="+mn-lt"/>
                          <a:ea typeface="Calibri"/>
                          <a:cs typeface="Times New Roman"/>
                        </a:rPr>
                        <a:t>1h 1m 29s</a:t>
                      </a:r>
                    </a:p>
                  </a:txBody>
                  <a:tcPr marL="68580" marR="68580" marT="0" marB="0"/>
                </a:tc>
              </a:tr>
              <a:tr h="343593">
                <a:tc>
                  <a:txBody>
                    <a:bodyPr/>
                    <a:lstStyle/>
                    <a:p>
                      <a:pPr algn="l"/>
                      <a:r>
                        <a:rPr lang="en-GB" sz="1400" dirty="0" smtClean="0"/>
                        <a:t>Beaver 0.9.8</a:t>
                      </a:r>
                      <a:endParaRPr lang="en-GB" sz="1400" dirty="0"/>
                    </a:p>
                  </a:txBody>
                  <a:tcPr/>
                </a:tc>
                <a:tc>
                  <a:txBody>
                    <a:bodyPr/>
                    <a:lstStyle/>
                    <a:p>
                      <a:pPr algn="just">
                        <a:lnSpc>
                          <a:spcPct val="115000"/>
                        </a:lnSpc>
                        <a:spcAft>
                          <a:spcPts val="0"/>
                        </a:spcAft>
                      </a:pPr>
                      <a:r>
                        <a:rPr lang="en-GB" sz="1400">
                          <a:latin typeface="+mn-lt"/>
                          <a:ea typeface="Calibri"/>
                          <a:cs typeface="Times New Roman"/>
                        </a:rPr>
                        <a:t>1h 25m 4s</a:t>
                      </a:r>
                    </a:p>
                  </a:txBody>
                  <a:tcPr marL="68580" marR="68580" marT="0" marB="0"/>
                </a:tc>
              </a:tr>
              <a:tr h="343593">
                <a:tc>
                  <a:txBody>
                    <a:bodyPr/>
                    <a:lstStyle/>
                    <a:p>
                      <a:pPr algn="l"/>
                      <a:r>
                        <a:rPr lang="en-GB" sz="1400" dirty="0" smtClean="0"/>
                        <a:t>JHotDraw 5.3</a:t>
                      </a:r>
                      <a:endParaRPr lang="en-GB" sz="1400" dirty="0"/>
                    </a:p>
                  </a:txBody>
                  <a:tcPr/>
                </a:tc>
                <a:tc>
                  <a:txBody>
                    <a:bodyPr/>
                    <a:lstStyle/>
                    <a:p>
                      <a:pPr algn="just">
                        <a:lnSpc>
                          <a:spcPct val="115000"/>
                        </a:lnSpc>
                        <a:spcAft>
                          <a:spcPts val="0"/>
                        </a:spcAft>
                      </a:pPr>
                      <a:r>
                        <a:rPr lang="en-GB" sz="1400" dirty="0">
                          <a:latin typeface="+mn-lt"/>
                          <a:ea typeface="Calibri"/>
                          <a:cs typeface="Times New Roman"/>
                        </a:rPr>
                        <a:t>49h 28m 4s</a:t>
                      </a:r>
                    </a:p>
                  </a:txBody>
                  <a:tcPr marL="68580" marR="68580" marT="0" marB="0"/>
                </a:tc>
              </a:tr>
              <a:tr h="343593">
                <a:tc>
                  <a:txBody>
                    <a:bodyPr/>
                    <a:lstStyle/>
                    <a:p>
                      <a:pPr algn="l"/>
                      <a:r>
                        <a:rPr lang="en-GB" sz="1400" dirty="0" smtClean="0"/>
                        <a:t>Total</a:t>
                      </a:r>
                      <a:endParaRPr lang="en-GB" sz="1400" dirty="0"/>
                    </a:p>
                  </a:txBody>
                  <a:tcPr/>
                </a:tc>
                <a:tc>
                  <a:txBody>
                    <a:bodyPr/>
                    <a:lstStyle/>
                    <a:p>
                      <a:pPr algn="just">
                        <a:lnSpc>
                          <a:spcPct val="115000"/>
                        </a:lnSpc>
                        <a:spcAft>
                          <a:spcPts val="0"/>
                        </a:spcAft>
                      </a:pPr>
                      <a:r>
                        <a:rPr lang="en-GB" sz="1400" dirty="0">
                          <a:latin typeface="+mn-lt"/>
                          <a:ea typeface="Calibri"/>
                          <a:cs typeface="Times New Roman"/>
                        </a:rPr>
                        <a:t>55h 28m 11s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Comparison Of Searches</a:t>
            </a:r>
            <a:endParaRPr lang="en-GB" dirty="0"/>
          </a:p>
        </p:txBody>
      </p:sp>
      <p:sp>
        <p:nvSpPr>
          <p:cNvPr id="6" name="Content Placeholder 5"/>
          <p:cNvSpPr>
            <a:spLocks noGrp="1"/>
          </p:cNvSpPr>
          <p:nvPr>
            <p:ph sz="half" idx="2"/>
          </p:nvPr>
        </p:nvSpPr>
        <p:spPr>
          <a:xfrm>
            <a:off x="4343400" y="2249424"/>
            <a:ext cx="4343400" cy="4525963"/>
          </a:xfrm>
        </p:spPr>
        <p:txBody>
          <a:bodyPr/>
          <a:lstStyle/>
          <a:p>
            <a:r>
              <a:rPr lang="en-GB" dirty="0" smtClean="0"/>
              <a:t>The </a:t>
            </a:r>
            <a:r>
              <a:rPr lang="en-GB" dirty="0" err="1" smtClean="0"/>
              <a:t>Wilcoxon</a:t>
            </a:r>
            <a:r>
              <a:rPr lang="en-GB" dirty="0" smtClean="0"/>
              <a:t> Rank-Sum/Mann–Whitney U statistical test was used to compare the results across the different searches.</a:t>
            </a:r>
          </a:p>
          <a:p>
            <a:r>
              <a:rPr lang="en-GB" dirty="0" smtClean="0"/>
              <a:t>Simulated annealing was found to be statistically different to the other searches.</a:t>
            </a:r>
          </a:p>
          <a:p>
            <a:r>
              <a:rPr lang="en-GB" dirty="0" smtClean="0"/>
              <a:t>The random results were also found to be significantly different to hill climbing.</a:t>
            </a:r>
          </a:p>
          <a:p>
            <a:r>
              <a:rPr lang="en-GB" dirty="0" smtClean="0"/>
              <a:t>This could possibly be due to the input parameters not being optimal for the hill climbing search.</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8" name="Content Placeholder 7" descr="Average Quality Gain - Searches.jpg"/>
          <p:cNvPicPr>
            <a:picLocks noGrp="1" noChangeAspect="1"/>
          </p:cNvPicPr>
          <p:nvPr>
            <p:ph sz="half" idx="1"/>
          </p:nvPr>
        </p:nvPicPr>
        <p:blipFill>
          <a:blip r:embed="rId3" cstate="print"/>
          <a:stretch>
            <a:fillRect/>
          </a:stretch>
        </p:blipFill>
        <p:spPr>
          <a:xfrm>
            <a:off x="457200" y="3294213"/>
            <a:ext cx="4038600" cy="2436511"/>
          </a:xfrm>
        </p:spPr>
      </p:pic>
      <p:sp>
        <p:nvSpPr>
          <p:cNvPr id="10"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5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8"/>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500" fill="hold"/>
                                        <p:tgtEl>
                                          <p:spTgt spid="8"/>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0.25 -3.7037E-7 L -0.00416 -0.00231 " pathEditMode="relative" rAng="0" ptsTypes="AA">
                                      <p:cBhvr>
                                        <p:cTn id="18" dur="500" fill="hold"/>
                                        <p:tgtEl>
                                          <p:spTgt spid="8"/>
                                        </p:tgtEl>
                                        <p:attrNameLst>
                                          <p:attrName>ppt_x</p:attrName>
                                          <p:attrName>ppt_y</p:attrName>
                                        </p:attrNameLst>
                                      </p:cBhvr>
                                      <p:rCtr x="-127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Of Functions</a:t>
            </a:r>
            <a:endParaRPr lang="en-GB" dirty="0"/>
          </a:p>
        </p:txBody>
      </p:sp>
      <p:sp>
        <p:nvSpPr>
          <p:cNvPr id="13" name="Text Placeholder 12"/>
          <p:cNvSpPr>
            <a:spLocks noGrp="1"/>
          </p:cNvSpPr>
          <p:nvPr>
            <p:ph type="body" idx="1"/>
          </p:nvPr>
        </p:nvSpPr>
        <p:spPr/>
        <p:txBody>
          <a:bodyPr/>
          <a:lstStyle/>
          <a:p>
            <a:pPr algn="ctr"/>
            <a:r>
              <a:rPr lang="en-GB" dirty="0" smtClean="0"/>
              <a:t>Across Each Input Program</a:t>
            </a:r>
            <a:endParaRPr lang="en-GB" dirty="0"/>
          </a:p>
        </p:txBody>
      </p:sp>
      <p:sp>
        <p:nvSpPr>
          <p:cNvPr id="14" name="Text Placeholder 13"/>
          <p:cNvSpPr>
            <a:spLocks noGrp="1"/>
          </p:cNvSpPr>
          <p:nvPr>
            <p:ph type="body" sz="half" idx="3"/>
          </p:nvPr>
        </p:nvSpPr>
        <p:spPr/>
        <p:txBody>
          <a:bodyPr/>
          <a:lstStyle/>
          <a:p>
            <a:pPr algn="ctr"/>
            <a:r>
              <a:rPr lang="en-GB" dirty="0" smtClean="0"/>
              <a:t>Average</a:t>
            </a:r>
            <a:endParaRPr lang="en-GB" dirty="0"/>
          </a:p>
        </p:txBody>
      </p:sp>
      <p:pic>
        <p:nvPicPr>
          <p:cNvPr id="6" name="Content Placeholder 5" descr="Average Metric Quality Gain - Coupling.jpg"/>
          <p:cNvPicPr>
            <a:picLocks noGrp="1" noChangeAspect="1"/>
          </p:cNvPicPr>
          <p:nvPr>
            <p:ph sz="quarter" idx="2"/>
          </p:nvPr>
        </p:nvPicPr>
        <p:blipFill>
          <a:blip r:embed="rId3" cstate="print"/>
          <a:stretch>
            <a:fillRect/>
          </a:stretch>
        </p:blipFill>
        <p:spPr>
          <a:xfrm>
            <a:off x="381000" y="3432162"/>
            <a:ext cx="4041775" cy="2438426"/>
          </a:xfrm>
        </p:spPr>
      </p:pic>
      <p:pic>
        <p:nvPicPr>
          <p:cNvPr id="8" name="Content Placeholder 7" descr="Average Metric Quality Gain - Technical Debt.jpg"/>
          <p:cNvPicPr>
            <a:picLocks noGrp="1" noChangeAspect="1"/>
          </p:cNvPicPr>
          <p:nvPr>
            <p:ph sz="quarter" idx="4"/>
          </p:nvPr>
        </p:nvPicPr>
        <p:blipFill>
          <a:blip r:embed="rId4" cstate="print"/>
          <a:stretch>
            <a:fillRect/>
          </a:stretch>
        </p:blipFill>
        <p:spPr>
          <a:xfrm>
            <a:off x="4718050" y="3432162"/>
            <a:ext cx="4041775" cy="2438426"/>
          </a:xfrm>
        </p:spPr>
      </p:pic>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
        <p:nvSpPr>
          <p:cNvPr id="9" name="TextBox 8"/>
          <p:cNvSpPr txBox="1"/>
          <p:nvPr/>
        </p:nvSpPr>
        <p:spPr>
          <a:xfrm>
            <a:off x="685800" y="6096000"/>
            <a:ext cx="8153400" cy="646331"/>
          </a:xfrm>
          <a:prstGeom prst="rect">
            <a:avLst/>
          </a:prstGeom>
          <a:noFill/>
        </p:spPr>
        <p:txBody>
          <a:bodyPr wrap="square" rtlCol="0">
            <a:spAutoFit/>
          </a:bodyPr>
          <a:lstStyle/>
          <a:p>
            <a:r>
              <a:rPr lang="en-GB" dirty="0" err="1" smtClean="0"/>
              <a:t>Wilcoxon</a:t>
            </a:r>
            <a:r>
              <a:rPr lang="en-GB" dirty="0" smtClean="0"/>
              <a:t> Signed-Rank statistical test compared initial and final technical debt results and found that they were significantly better.</a:t>
            </a:r>
            <a:endParaRPr lang="en-GB" dirty="0"/>
          </a:p>
        </p:txBody>
      </p:sp>
      <p:sp>
        <p:nvSpPr>
          <p:cNvPr id="15" name="Footer Placeholder 4"/>
          <p:cNvSpPr>
            <a:spLocks noGrp="1"/>
          </p:cNvSpPr>
          <p:nvPr>
            <p:ph type="ftr" sz="quarter" idx="11"/>
          </p:nvPr>
        </p:nvSpPr>
        <p:spPr>
          <a:xfrm>
            <a:off x="5257800" y="533400"/>
            <a:ext cx="3657600" cy="381000"/>
          </a:xfrm>
        </p:spPr>
        <p:txBody>
          <a:bodyPr/>
          <a:lstStyle/>
          <a:p>
            <a:pPr algn="ctr"/>
            <a:r>
              <a:rPr lang="en-US" sz="1400" dirty="0" smtClean="0">
                <a:solidFill>
                  <a:schemeClr val="accent2"/>
                </a:solidFill>
              </a:rPr>
              <a:t>mmohan03@qub.ac.uk</a:t>
            </a:r>
            <a:endParaRPr lang="en-US" sz="1400" dirty="0">
              <a:solidFill>
                <a:schemeClr val="accent2"/>
              </a:solidFill>
            </a:endParaRPr>
          </a:p>
        </p:txBody>
      </p:sp>
      <p:sp>
        <p:nvSpPr>
          <p:cNvPr id="16" name="Oval 15"/>
          <p:cNvSpPr/>
          <p:nvPr/>
        </p:nvSpPr>
        <p:spPr>
          <a:xfrm>
            <a:off x="2286000" y="35052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819400" y="35052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 Actions Applied</a:t>
            </a:r>
            <a:endParaRPr lang="en-GB" dirty="0"/>
          </a:p>
        </p:txBody>
      </p:sp>
      <p:sp>
        <p:nvSpPr>
          <p:cNvPr id="12" name="Text Placeholder 11"/>
          <p:cNvSpPr>
            <a:spLocks noGrp="1"/>
          </p:cNvSpPr>
          <p:nvPr>
            <p:ph type="body" idx="1"/>
          </p:nvPr>
        </p:nvSpPr>
        <p:spPr/>
        <p:txBody>
          <a:bodyPr/>
          <a:lstStyle/>
          <a:p>
            <a:pPr algn="ctr"/>
            <a:r>
              <a:rPr lang="en-GB" dirty="0" smtClean="0"/>
              <a:t>Across Each Input Program</a:t>
            </a:r>
            <a:endParaRPr lang="en-GB" dirty="0"/>
          </a:p>
        </p:txBody>
      </p:sp>
      <p:sp>
        <p:nvSpPr>
          <p:cNvPr id="13" name="Text Placeholder 12"/>
          <p:cNvSpPr>
            <a:spLocks noGrp="1"/>
          </p:cNvSpPr>
          <p:nvPr>
            <p:ph type="body" sz="half" idx="3"/>
          </p:nvPr>
        </p:nvSpPr>
        <p:spPr/>
        <p:txBody>
          <a:bodyPr/>
          <a:lstStyle/>
          <a:p>
            <a:pPr algn="ctr"/>
            <a:r>
              <a:rPr lang="en-GB" dirty="0" smtClean="0"/>
              <a:t>Average</a:t>
            </a:r>
            <a:endParaRPr lang="en-GB" dirty="0"/>
          </a:p>
        </p:txBody>
      </p:sp>
      <p:pic>
        <p:nvPicPr>
          <p:cNvPr id="6" name="Content Placeholder 5" descr="Average Metric Quality Gain - Coupling.jpg"/>
          <p:cNvPicPr>
            <a:picLocks noGrp="1" noChangeAspect="1"/>
          </p:cNvPicPr>
          <p:nvPr>
            <p:ph sz="quarter" idx="2"/>
          </p:nvPr>
        </p:nvPicPr>
        <p:blipFill>
          <a:blip r:embed="rId3" cstate="print"/>
          <a:stretch>
            <a:fillRect/>
          </a:stretch>
        </p:blipFill>
        <p:spPr>
          <a:xfrm>
            <a:off x="381000" y="3432162"/>
            <a:ext cx="4041775" cy="2438426"/>
          </a:xfrm>
        </p:spPr>
      </p:pic>
      <p:pic>
        <p:nvPicPr>
          <p:cNvPr id="8" name="Content Placeholder 7" descr="Average Metric Quality Gain - Technical Debt.jpg"/>
          <p:cNvPicPr>
            <a:picLocks noGrp="1" noChangeAspect="1"/>
          </p:cNvPicPr>
          <p:nvPr>
            <p:ph sz="quarter" idx="4"/>
          </p:nvPr>
        </p:nvPicPr>
        <p:blipFill>
          <a:blip r:embed="rId4" cstate="print"/>
          <a:stretch>
            <a:fillRect/>
          </a:stretch>
        </p:blipFill>
        <p:spPr>
          <a:xfrm>
            <a:off x="4718050" y="3432162"/>
            <a:ext cx="4041775" cy="2438426"/>
          </a:xfrm>
        </p:spPr>
      </p:pic>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
        <p:nvSpPr>
          <p:cNvPr id="14" name="Footer Placeholder 4"/>
          <p:cNvSpPr>
            <a:spLocks noGrp="1"/>
          </p:cNvSpPr>
          <p:nvPr>
            <p:ph type="ftr" sz="quarter" idx="11"/>
          </p:nvPr>
        </p:nvSpPr>
        <p:spPr>
          <a:xfrm>
            <a:off x="5257800" y="612648"/>
            <a:ext cx="3657600" cy="301752"/>
          </a:xfrm>
        </p:spPr>
        <p:txBody>
          <a:bodyPr/>
          <a:lstStyle/>
          <a:p>
            <a:pPr algn="ctr"/>
            <a:r>
              <a:rPr lang="en-US" sz="1400" dirty="0" smtClean="0">
                <a:solidFill>
                  <a:schemeClr val="accent2"/>
                </a:solidFill>
              </a:rPr>
              <a:t>mmohan03@qub.ac.uk</a:t>
            </a:r>
            <a:endParaRPr lang="en-US" sz="1400" dirty="0">
              <a:solidFill>
                <a:schemeClr val="accent2"/>
              </a:solidFill>
            </a:endParaRPr>
          </a:p>
        </p:txBody>
      </p:sp>
      <p:sp>
        <p:nvSpPr>
          <p:cNvPr id="15" name="TextBox 14"/>
          <p:cNvSpPr txBox="1"/>
          <p:nvPr/>
        </p:nvSpPr>
        <p:spPr>
          <a:xfrm>
            <a:off x="685800" y="6059269"/>
            <a:ext cx="8153400" cy="646331"/>
          </a:xfrm>
          <a:prstGeom prst="rect">
            <a:avLst/>
          </a:prstGeom>
          <a:noFill/>
        </p:spPr>
        <p:txBody>
          <a:bodyPr wrap="square" rtlCol="0">
            <a:spAutoFit/>
          </a:bodyPr>
          <a:lstStyle/>
          <a:p>
            <a:r>
              <a:rPr lang="en-GB" dirty="0" smtClean="0"/>
              <a:t>The similarity implies that there is a lack of available refactoring actions related to the metrics that make up the inheritance and abstraction functions.</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dirty="0" smtClean="0"/>
              <a:t>A practical method was developed using the A-CMA refactoring tool to reduce technical debt in Java programs.</a:t>
            </a:r>
          </a:p>
          <a:p>
            <a:r>
              <a:rPr lang="en-GB" dirty="0" smtClean="0"/>
              <a:t>3 search techniques were compared and simulated annealing was shown to be more successful than hill climbing and a random search.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dirty="0" smtClean="0"/>
              <a:t>The technical debt function was compared against 3 other properties and was found to be more successful on average at improving the software.</a:t>
            </a:r>
          </a:p>
          <a:p>
            <a:r>
              <a:rPr lang="en-GB" dirty="0" smtClean="0"/>
              <a:t>The coupling function gave better improvements for 2 of the inputs, possibly due to coupling being higher for these inputs and allowing for more of an improvement.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Debt</a:t>
            </a:r>
            <a:endParaRPr lang="en-GB" dirty="0"/>
          </a:p>
        </p:txBody>
      </p:sp>
      <p:sp>
        <p:nvSpPr>
          <p:cNvPr id="3" name="Content Placeholder 2"/>
          <p:cNvSpPr>
            <a:spLocks noGrp="1"/>
          </p:cNvSpPr>
          <p:nvPr>
            <p:ph idx="1"/>
          </p:nvPr>
        </p:nvSpPr>
        <p:spPr/>
        <p:txBody>
          <a:bodyPr>
            <a:normAutofit/>
          </a:bodyPr>
          <a:lstStyle/>
          <a:p>
            <a:r>
              <a:rPr lang="en-GB" dirty="0" smtClean="0"/>
              <a:t>As the development of a software project progresses, it will build up technical debt.</a:t>
            </a:r>
          </a:p>
          <a:p>
            <a:r>
              <a:rPr lang="en-GB" dirty="0" smtClean="0"/>
              <a:t>This makes it more difficult to add new functionality due to the code becoming less extendable, more complex etc.</a:t>
            </a:r>
          </a:p>
          <a:p>
            <a:r>
              <a:rPr lang="en-GB" dirty="0" smtClean="0"/>
              <a:t>If this debt isn’t paid off early on, the project can eventually fall into disrepair and the cost of resolving  the debt in order to add new functionality may become too great.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Opportunities For Future Work</a:t>
            </a:r>
            <a:endParaRPr lang="en-GB" dirty="0"/>
          </a:p>
        </p:txBody>
      </p:sp>
      <p:sp>
        <p:nvSpPr>
          <p:cNvPr id="3" name="Content Placeholder 2"/>
          <p:cNvSpPr>
            <a:spLocks noGrp="1"/>
          </p:cNvSpPr>
          <p:nvPr>
            <p:ph idx="1"/>
          </p:nvPr>
        </p:nvSpPr>
        <p:spPr/>
        <p:txBody>
          <a:bodyPr/>
          <a:lstStyle/>
          <a:p>
            <a:r>
              <a:rPr lang="en-GB" dirty="0" smtClean="0"/>
              <a:t>There is a possibility of using A-CMA’s parallel functionality to reduce the execution times of the search tasks.</a:t>
            </a:r>
          </a:p>
          <a:p>
            <a:r>
              <a:rPr lang="en-GB" dirty="0" smtClean="0"/>
              <a:t>Further experimentation with individual metrics could provide insight into their effect on refactoring ability.</a:t>
            </a:r>
          </a:p>
          <a:p>
            <a:r>
              <a:rPr lang="en-GB" dirty="0" smtClean="0"/>
              <a:t>The technical debt measure could be compared against other factors such as cohesion or complexity.</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mmohan03@qub.ac.uk</a:t>
            </a:r>
            <a:endParaRPr lang="en-US"/>
          </a:p>
        </p:txBody>
      </p:sp>
      <p:pic>
        <p:nvPicPr>
          <p:cNvPr id="1026" name="Picture 2" descr="C:\Users\mmoha\AppData\Local\Microsoft\Windows\INetCache\IE\JLEDNW2L\depositphotos_4439888-Question-Marks-Around-Word[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9" name="TextBox 8"/>
          <p:cNvSpPr txBox="1"/>
          <p:nvPr/>
        </p:nvSpPr>
        <p:spPr>
          <a:xfrm>
            <a:off x="2667000" y="468868"/>
            <a:ext cx="4044697" cy="369332"/>
          </a:xfrm>
          <a:prstGeom prst="rect">
            <a:avLst/>
          </a:prstGeom>
          <a:noFill/>
        </p:spPr>
        <p:txBody>
          <a:bodyPr wrap="none" rtlCol="0">
            <a:spAutoFit/>
          </a:bodyPr>
          <a:lstStyle/>
          <a:p>
            <a:r>
              <a:rPr lang="en-GB" u="sng" dirty="0" smtClean="0">
                <a:solidFill>
                  <a:schemeClr val="tx2"/>
                </a:solidFill>
                <a:latin typeface="Courier New" pitchFamily="49" charset="0"/>
                <a:cs typeface="Courier New" pitchFamily="49" charset="0"/>
              </a:rPr>
              <a:t>Email at: mmohan03@qub.ac.uk</a:t>
            </a:r>
            <a:endParaRPr lang="en-GB" u="sng"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Outline</a:t>
            </a:r>
            <a:endParaRPr lang="en-GB" dirty="0"/>
          </a:p>
        </p:txBody>
      </p:sp>
      <p:sp>
        <p:nvSpPr>
          <p:cNvPr id="3" name="Content Placeholder 2"/>
          <p:cNvSpPr>
            <a:spLocks noGrp="1"/>
          </p:cNvSpPr>
          <p:nvPr>
            <p:ph idx="1"/>
          </p:nvPr>
        </p:nvSpPr>
        <p:spPr/>
        <p:txBody>
          <a:bodyPr>
            <a:normAutofit lnSpcReduction="10000"/>
          </a:bodyPr>
          <a:lstStyle/>
          <a:p>
            <a:r>
              <a:rPr lang="en-GB" dirty="0" smtClean="0"/>
              <a:t>Technical debt is a difficult property to measure in a program.</a:t>
            </a:r>
          </a:p>
          <a:p>
            <a:r>
              <a:rPr lang="en-GB" dirty="0" smtClean="0"/>
              <a:t>We propose a metric function to measure the level of technical debt in a Java program.</a:t>
            </a:r>
          </a:p>
          <a:p>
            <a:r>
              <a:rPr lang="en-GB" dirty="0" smtClean="0"/>
              <a:t>We compare the function with measures of 3 other software properties to determine its usefulness.</a:t>
            </a:r>
          </a:p>
          <a:p>
            <a:r>
              <a:rPr lang="en-GB" dirty="0" smtClean="0"/>
              <a:t>To compare, we use a refactoring tool to modify different open source programs to improve each measure.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 Tool Used</a:t>
            </a:r>
            <a:endParaRPr lang="en-GB" dirty="0"/>
          </a:p>
        </p:txBody>
      </p:sp>
      <p:sp>
        <p:nvSpPr>
          <p:cNvPr id="3" name="Content Placeholder 2"/>
          <p:cNvSpPr>
            <a:spLocks noGrp="1"/>
          </p:cNvSpPr>
          <p:nvPr>
            <p:ph idx="1"/>
          </p:nvPr>
        </p:nvSpPr>
        <p:spPr/>
        <p:txBody>
          <a:bodyPr>
            <a:normAutofit/>
          </a:bodyPr>
          <a:lstStyle/>
          <a:p>
            <a:r>
              <a:rPr lang="en-GB" dirty="0" smtClean="0"/>
              <a:t>The A-CMA tool</a:t>
            </a:r>
            <a:r>
              <a:rPr lang="en-GB" baseline="30000" dirty="0" smtClean="0"/>
              <a:t>1</a:t>
            </a:r>
            <a:r>
              <a:rPr lang="en-GB" dirty="0" smtClean="0"/>
              <a:t> was adapted and used for the experimentation.</a:t>
            </a:r>
          </a:p>
          <a:p>
            <a:r>
              <a:rPr lang="en-GB" dirty="0" smtClean="0"/>
              <a:t>The tool contain 20 refactorings and 24 software metrics.</a:t>
            </a:r>
          </a:p>
          <a:p>
            <a:r>
              <a:rPr lang="en-GB" dirty="0" smtClean="0"/>
              <a:t>There are 5 different search techniques available to use in the tool.</a:t>
            </a:r>
          </a:p>
          <a:p>
            <a:pPr algn="just">
              <a:buNone/>
            </a:pPr>
            <a:r>
              <a:rPr lang="en-GB" baseline="30000" dirty="0" smtClean="0"/>
              <a:t>1</a:t>
            </a:r>
            <a:r>
              <a:rPr lang="en-GB" dirty="0" smtClean="0"/>
              <a:t> </a:t>
            </a:r>
            <a:r>
              <a:rPr lang="en-GB" sz="1500" dirty="0" err="1" smtClean="0"/>
              <a:t>Koc</a:t>
            </a:r>
            <a:r>
              <a:rPr lang="en-GB" sz="1500" dirty="0" smtClean="0"/>
              <a:t>, E., </a:t>
            </a:r>
            <a:r>
              <a:rPr lang="en-GB" sz="1500" dirty="0" err="1" smtClean="0"/>
              <a:t>Ersoy</a:t>
            </a:r>
            <a:r>
              <a:rPr lang="en-GB" sz="1500" dirty="0" smtClean="0"/>
              <a:t>, N., </a:t>
            </a:r>
            <a:r>
              <a:rPr lang="en-GB" sz="1500" dirty="0" err="1" smtClean="0"/>
              <a:t>Andac</a:t>
            </a:r>
            <a:r>
              <a:rPr lang="en-GB" sz="1500" dirty="0" smtClean="0"/>
              <a:t>, A., </a:t>
            </a:r>
            <a:r>
              <a:rPr lang="en-GB" sz="1500" dirty="0" err="1" smtClean="0"/>
              <a:t>Camlidere</a:t>
            </a:r>
            <a:r>
              <a:rPr lang="en-GB" sz="1500" dirty="0" smtClean="0"/>
              <a:t>, Z.S., </a:t>
            </a:r>
            <a:r>
              <a:rPr lang="en-GB" sz="1500" dirty="0" err="1" smtClean="0"/>
              <a:t>Cereci</a:t>
            </a:r>
            <a:r>
              <a:rPr lang="en-GB" sz="1500" dirty="0" smtClean="0"/>
              <a:t>, I., </a:t>
            </a:r>
            <a:r>
              <a:rPr lang="en-GB" sz="1500" dirty="0" err="1" smtClean="0"/>
              <a:t>Kilic</a:t>
            </a:r>
            <a:r>
              <a:rPr lang="en-GB" sz="1500" dirty="0" smtClean="0"/>
              <a:t>, H., 2012. An empirical study about search-based refactoring using alternative multiple and population- based search techniques. In: </a:t>
            </a:r>
            <a:r>
              <a:rPr lang="en-GB" sz="1500" dirty="0" err="1" smtClean="0"/>
              <a:t>Gelenbe</a:t>
            </a:r>
            <a:r>
              <a:rPr lang="en-GB" sz="1500" dirty="0" smtClean="0"/>
              <a:t>, E., Lent, R., </a:t>
            </a:r>
            <a:r>
              <a:rPr lang="en-GB" sz="1500" dirty="0" err="1" smtClean="0"/>
              <a:t>Sakellari</a:t>
            </a:r>
            <a:r>
              <a:rPr lang="en-GB" sz="1500" dirty="0" smtClean="0"/>
              <a:t>, G. (Eds.), Computer and Information Sciences II. Springer London, London, pp. 59–66. </a:t>
            </a:r>
            <a:r>
              <a:rPr lang="en-GB" sz="1500" dirty="0" err="1" smtClean="0"/>
              <a:t>doi</a:t>
            </a:r>
            <a:r>
              <a:rPr lang="en-GB" sz="1500" dirty="0" smtClean="0"/>
              <a:t>: 10.1007/ 978- 1- 4471- 2155- 8 . </a:t>
            </a:r>
            <a:endParaRPr lang="en-GB" sz="1500" baseline="30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pic>
        <p:nvPicPr>
          <p:cNvPr id="6" name="Picture 5" descr="A-CMA Paper Title Page.jpg"/>
          <p:cNvPicPr>
            <a:picLocks noChangeAspect="1"/>
          </p:cNvPicPr>
          <p:nvPr/>
        </p:nvPicPr>
        <p:blipFill>
          <a:blip r:embed="rId3" cstate="print"/>
          <a:stretch>
            <a:fillRect/>
          </a:stretch>
        </p:blipFill>
        <p:spPr>
          <a:xfrm>
            <a:off x="1905000" y="0"/>
            <a:ext cx="5486400" cy="82366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914400" y="2362200"/>
          <a:ext cx="7315200" cy="3458097"/>
        </p:xfrm>
        <a:graphic>
          <a:graphicData uri="http://schemas.openxmlformats.org/drawingml/2006/table">
            <a:tbl>
              <a:tblPr firstRow="1" bandRow="1">
                <a:tableStyleId>{5C22544A-7EE6-4342-B048-85BDC9FD1C3A}</a:tableStyleId>
              </a:tblPr>
              <a:tblGrid>
                <a:gridCol w="2438400"/>
                <a:gridCol w="2438400"/>
                <a:gridCol w="2438400"/>
              </a:tblGrid>
              <a:tr h="343593">
                <a:tc>
                  <a:txBody>
                    <a:bodyPr/>
                    <a:lstStyle/>
                    <a:p>
                      <a:r>
                        <a:rPr lang="en-GB" dirty="0" smtClean="0"/>
                        <a:t>Field Level</a:t>
                      </a:r>
                      <a:endParaRPr lang="en-GB" dirty="0"/>
                    </a:p>
                  </a:txBody>
                  <a:tcPr/>
                </a:tc>
                <a:tc>
                  <a:txBody>
                    <a:bodyPr/>
                    <a:lstStyle/>
                    <a:p>
                      <a:r>
                        <a:rPr lang="en-GB" dirty="0" smtClean="0"/>
                        <a:t>Method Level</a:t>
                      </a:r>
                      <a:endParaRPr lang="en-GB" dirty="0"/>
                    </a:p>
                  </a:txBody>
                  <a:tcPr/>
                </a:tc>
                <a:tc>
                  <a:txBody>
                    <a:bodyPr/>
                    <a:lstStyle/>
                    <a:p>
                      <a:r>
                        <a:rPr lang="en-GB" dirty="0" smtClean="0"/>
                        <a:t>Class Level</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Increase Field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Increase Method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Introduce Factory</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Decrease</a:t>
                      </a:r>
                      <a:r>
                        <a:rPr lang="en-GB" sz="1400" baseline="0" dirty="0" smtClean="0"/>
                        <a:t> Field Security</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Decrease Method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 Class Abstract</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Down Field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Down Method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 Class Final</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Up Field</a:t>
                      </a:r>
                    </a:p>
                  </a:txBody>
                  <a:tcPr/>
                </a:tc>
                <a:tc>
                  <a:txBody>
                    <a:bodyPr/>
                    <a:lstStyle/>
                    <a:p>
                      <a:pPr algn="l"/>
                      <a:r>
                        <a:rPr lang="en-GB" sz="1400" dirty="0" smtClean="0"/>
                        <a:t>Move Up Method</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a:t>
                      </a:r>
                      <a:r>
                        <a:rPr lang="en-GB" sz="1400" baseline="0" dirty="0" smtClean="0"/>
                        <a:t> Class Non-Final</a:t>
                      </a:r>
                      <a:endParaRPr lang="en-GB" sz="1400" dirty="0" smtClean="0"/>
                    </a:p>
                  </a:txBody>
                  <a:tcPr/>
                </a:tc>
              </a:tr>
              <a:tr h="343593">
                <a:tc>
                  <a:txBody>
                    <a:bodyPr/>
                    <a:lstStyle/>
                    <a:p>
                      <a:pPr algn="l"/>
                      <a:r>
                        <a:rPr lang="en-GB" sz="1400" dirty="0" smtClean="0"/>
                        <a:t>Remove Field</a:t>
                      </a:r>
                      <a:endParaRPr lang="en-GB" sz="1400" dirty="0"/>
                    </a:p>
                  </a:txBody>
                  <a:tcPr/>
                </a:tc>
                <a:tc>
                  <a:txBody>
                    <a:bodyPr/>
                    <a:lstStyle/>
                    <a:p>
                      <a:pPr algn="l"/>
                      <a:r>
                        <a:rPr lang="en-GB" sz="1400" dirty="0" smtClean="0"/>
                        <a:t>Move Method</a:t>
                      </a:r>
                      <a:endParaRPr lang="en-GB" sz="1400" dirty="0"/>
                    </a:p>
                  </a:txBody>
                  <a:tcPr/>
                </a:tc>
                <a:tc>
                  <a:txBody>
                    <a:bodyPr/>
                    <a:lstStyle/>
                    <a:p>
                      <a:pPr algn="l"/>
                      <a:r>
                        <a:rPr lang="en-GB" sz="1400" dirty="0" smtClean="0"/>
                        <a:t>Remove Class</a:t>
                      </a:r>
                      <a:endParaRPr lang="en-GB" sz="1400" dirty="0"/>
                    </a:p>
                  </a:txBody>
                  <a:tcPr/>
                </a:tc>
              </a:tr>
              <a:tr h="343593">
                <a:tc>
                  <a:txBody>
                    <a:bodyPr/>
                    <a:lstStyle/>
                    <a:p>
                      <a:pPr algn="l"/>
                      <a:endParaRPr lang="en-GB" sz="1400" dirty="0"/>
                    </a:p>
                  </a:txBody>
                  <a:tcPr/>
                </a:tc>
                <a:tc>
                  <a:txBody>
                    <a:bodyPr/>
                    <a:lstStyle/>
                    <a:p>
                      <a:pPr algn="l"/>
                      <a:r>
                        <a:rPr lang="en-GB" sz="1400" dirty="0" smtClean="0"/>
                        <a:t>Instantiate Method</a:t>
                      </a:r>
                      <a:endParaRPr lang="en-GB" sz="1400" dirty="0"/>
                    </a:p>
                  </a:txBody>
                  <a:tcPr/>
                </a:tc>
                <a:tc>
                  <a:txBody>
                    <a:bodyPr/>
                    <a:lstStyle/>
                    <a:p>
                      <a:pPr algn="l"/>
                      <a:r>
                        <a:rPr lang="en-GB" sz="1400" dirty="0" smtClean="0"/>
                        <a:t>Remove Interface</a:t>
                      </a:r>
                    </a:p>
                  </a:txBody>
                  <a:tcPr/>
                </a:tc>
              </a:tr>
              <a:tr h="343593">
                <a:tc>
                  <a:txBody>
                    <a:bodyPr/>
                    <a:lstStyle/>
                    <a:p>
                      <a:pPr algn="l"/>
                      <a:endParaRPr lang="en-GB" sz="1400" dirty="0"/>
                    </a:p>
                  </a:txBody>
                  <a:tcPr/>
                </a:tc>
                <a:tc>
                  <a:txBody>
                    <a:bodyPr/>
                    <a:lstStyle/>
                    <a:p>
                      <a:pPr algn="l"/>
                      <a:r>
                        <a:rPr lang="en-GB" sz="1400" dirty="0" smtClean="0"/>
                        <a:t>Freeze Method</a:t>
                      </a:r>
                      <a:endParaRPr lang="en-GB" sz="1400" dirty="0"/>
                    </a:p>
                  </a:txBody>
                  <a:tcPr/>
                </a:tc>
                <a:tc>
                  <a:txBody>
                    <a:bodyPr/>
                    <a:lstStyle/>
                    <a:p>
                      <a:pPr algn="l"/>
                      <a:endParaRPr lang="en-GB" sz="1400" dirty="0"/>
                    </a:p>
                  </a:txBody>
                  <a:tcPr/>
                </a:tc>
              </a:tr>
              <a:tr h="343593">
                <a:tc>
                  <a:txBody>
                    <a:bodyPr/>
                    <a:lstStyle/>
                    <a:p>
                      <a:pPr algn="l"/>
                      <a:endParaRPr lang="en-GB" sz="1400"/>
                    </a:p>
                  </a:txBody>
                  <a:tcPr/>
                </a:tc>
                <a:tc>
                  <a:txBody>
                    <a:bodyPr/>
                    <a:lstStyle/>
                    <a:p>
                      <a:pPr algn="l"/>
                      <a:r>
                        <a:rPr lang="en-GB" sz="1400" dirty="0" smtClean="0"/>
                        <a:t>Remove Method</a:t>
                      </a:r>
                      <a:endParaRPr lang="en-GB" sz="1400" dirty="0"/>
                    </a:p>
                  </a:txBody>
                  <a:tcPr/>
                </a:tc>
                <a:tc>
                  <a:txBody>
                    <a:bodyPr/>
                    <a:lstStyle/>
                    <a:p>
                      <a:pPr algn="l"/>
                      <a:endParaRPr lang="en-GB" sz="1400" dirty="0"/>
                    </a:p>
                  </a:txBody>
                  <a:tcPr/>
                </a:tc>
              </a:tr>
              <a:tr h="343593">
                <a:tc>
                  <a:txBody>
                    <a:bodyPr/>
                    <a:lstStyle/>
                    <a:p>
                      <a:pPr algn="l"/>
                      <a:endParaRPr lang="en-GB" sz="1400" dirty="0"/>
                    </a:p>
                  </a:txBody>
                  <a:tcPr/>
                </a:tc>
                <a:tc>
                  <a:txBody>
                    <a:bodyPr/>
                    <a:lstStyle/>
                    <a:p>
                      <a:pPr algn="l"/>
                      <a:r>
                        <a:rPr lang="en-GB" sz="1400" dirty="0" smtClean="0"/>
                        <a:t>Inline Method</a:t>
                      </a:r>
                      <a:endParaRPr lang="en-GB" sz="1400" dirty="0"/>
                    </a:p>
                  </a:txBody>
                  <a:tcPr/>
                </a:tc>
                <a:tc>
                  <a:txBody>
                    <a:bodyPr/>
                    <a:lstStyle/>
                    <a:p>
                      <a:pPr algn="l"/>
                      <a:endParaRPr lang="en-GB" sz="14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Used</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1752600" y="2362200"/>
          <a:ext cx="5486400" cy="2061558"/>
        </p:xfrm>
        <a:graphic>
          <a:graphicData uri="http://schemas.openxmlformats.org/drawingml/2006/table">
            <a:tbl>
              <a:tblPr bandRow="1">
                <a:tableStyleId>{5C22544A-7EE6-4342-B048-85BDC9FD1C3A}</a:tableStyleId>
              </a:tblPr>
              <a:tblGrid>
                <a:gridCol w="1828800"/>
                <a:gridCol w="1828800"/>
                <a:gridCol w="1828800"/>
              </a:tblGrid>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numField</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avrgFieldVisibility</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eC_Attr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numOps</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iC_Par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numCls</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NOC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eC_Par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numInterf</a:t>
                      </a:r>
                      <a:endParaRPr lang="en-GB" sz="1400" dirty="0" smtClean="0"/>
                    </a:p>
                  </a:txBody>
                  <a:tcPr/>
                </a:tc>
                <a:tc>
                  <a:txBody>
                    <a:bodyPr/>
                    <a:lstStyle/>
                    <a:p>
                      <a:pPr algn="l"/>
                      <a:r>
                        <a:rPr lang="en-GB" sz="1400" dirty="0" err="1" smtClean="0"/>
                        <a:t>numDesc</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Dep_In</a:t>
                      </a:r>
                      <a:endParaRPr lang="en-GB" sz="1400" dirty="0" smtClean="0"/>
                    </a:p>
                  </a:txBody>
                  <a:tcPr/>
                </a:tc>
              </a:tr>
              <a:tr h="343593">
                <a:tc>
                  <a:txBody>
                    <a:bodyPr/>
                    <a:lstStyle/>
                    <a:p>
                      <a:pPr algn="l"/>
                      <a:r>
                        <a:rPr lang="en-GB" sz="1400" dirty="0" err="1" smtClean="0"/>
                        <a:t>iFImpl</a:t>
                      </a:r>
                      <a:endParaRPr lang="en-GB" sz="1400" dirty="0"/>
                    </a:p>
                  </a:txBody>
                  <a:tcPr/>
                </a:tc>
                <a:tc>
                  <a:txBody>
                    <a:bodyPr/>
                    <a:lstStyle/>
                    <a:p>
                      <a:pPr algn="l"/>
                      <a:r>
                        <a:rPr lang="en-GB" sz="1400" dirty="0" err="1" smtClean="0"/>
                        <a:t>numAnc</a:t>
                      </a:r>
                      <a:endParaRPr lang="en-GB" sz="1400" dirty="0"/>
                    </a:p>
                  </a:txBody>
                  <a:tcPr/>
                </a:tc>
                <a:tc>
                  <a:txBody>
                    <a:bodyPr/>
                    <a:lstStyle/>
                    <a:p>
                      <a:pPr algn="l"/>
                      <a:r>
                        <a:rPr lang="en-GB" sz="1400" dirty="0" err="1" smtClean="0"/>
                        <a:t>Dep_Out</a:t>
                      </a:r>
                      <a:endParaRPr lang="en-GB" sz="1400" dirty="0"/>
                    </a:p>
                  </a:txBody>
                  <a:tcPr/>
                </a:tc>
              </a:tr>
              <a:tr h="343593">
                <a:tc>
                  <a:txBody>
                    <a:bodyPr/>
                    <a:lstStyle/>
                    <a:p>
                      <a:pPr algn="l"/>
                      <a:r>
                        <a:rPr lang="en-GB" sz="1400" dirty="0" smtClean="0"/>
                        <a:t>abstractness</a:t>
                      </a:r>
                      <a:endParaRPr lang="en-GB" sz="1400" dirty="0"/>
                    </a:p>
                  </a:txBody>
                  <a:tcPr/>
                </a:tc>
                <a:tc>
                  <a:txBody>
                    <a:bodyPr/>
                    <a:lstStyle/>
                    <a:p>
                      <a:pPr algn="l"/>
                      <a:r>
                        <a:rPr lang="en-GB" sz="1400" dirty="0" err="1" smtClean="0"/>
                        <a:t>iC_attr</a:t>
                      </a:r>
                      <a:endParaRPr lang="en-GB" sz="1400" dirty="0"/>
                    </a:p>
                  </a:txBody>
                  <a:tcPr/>
                </a:tc>
                <a:tc>
                  <a:txBody>
                    <a:bodyPr/>
                    <a:lstStyle/>
                    <a:p>
                      <a:pPr algn="l"/>
                      <a:endParaRPr lang="en-GB" sz="140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Techniques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609600" y="2357120"/>
          <a:ext cx="7620000" cy="2291080"/>
        </p:xfrm>
        <a:graphic>
          <a:graphicData uri="http://schemas.openxmlformats.org/drawingml/2006/table">
            <a:tbl>
              <a:tblPr firstRow="1" bandRow="1">
                <a:tableStyleId>{5C22544A-7EE6-4342-B048-85BDC9FD1C3A}</a:tableStyleId>
              </a:tblPr>
              <a:tblGrid>
                <a:gridCol w="2109107"/>
                <a:gridCol w="2682852"/>
                <a:gridCol w="2828041"/>
              </a:tblGrid>
              <a:tr h="370840">
                <a:tc>
                  <a:txBody>
                    <a:bodyPr/>
                    <a:lstStyle/>
                    <a:p>
                      <a:r>
                        <a:rPr lang="en-GB" dirty="0" smtClean="0"/>
                        <a:t>Search Technique</a:t>
                      </a:r>
                      <a:endParaRPr lang="en-GB" dirty="0"/>
                    </a:p>
                  </a:txBody>
                  <a:tcPr/>
                </a:tc>
                <a:tc>
                  <a:txBody>
                    <a:bodyPr/>
                    <a:lstStyle/>
                    <a:p>
                      <a:r>
                        <a:rPr lang="en-GB" dirty="0" smtClean="0"/>
                        <a:t>Iterations/ </a:t>
                      </a:r>
                    </a:p>
                    <a:p>
                      <a:r>
                        <a:rPr lang="en-GB" baseline="0" dirty="0" smtClean="0"/>
                        <a:t>Amount Of Restarts</a:t>
                      </a:r>
                      <a:endParaRPr lang="en-GB" dirty="0"/>
                    </a:p>
                  </a:txBody>
                  <a:tcPr/>
                </a:tc>
                <a:tc>
                  <a:txBody>
                    <a:bodyPr/>
                    <a:lstStyle/>
                    <a:p>
                      <a:r>
                        <a:rPr lang="en-GB" dirty="0" smtClean="0"/>
                        <a:t>Temperature/Depth</a:t>
                      </a:r>
                      <a:endParaRPr lang="en-GB" dirty="0"/>
                    </a:p>
                  </a:txBody>
                  <a:tcPr/>
                </a:tc>
              </a:tr>
              <a:tr h="370840">
                <a:tc>
                  <a:txBody>
                    <a:bodyPr/>
                    <a:lstStyle/>
                    <a:p>
                      <a:r>
                        <a:rPr lang="en-GB" dirty="0" smtClean="0"/>
                        <a:t>Random Search</a:t>
                      </a:r>
                      <a:endParaRPr lang="en-GB" dirty="0"/>
                    </a:p>
                  </a:txBody>
                  <a:tcPr/>
                </a:tc>
                <a:tc>
                  <a:txBody>
                    <a:bodyPr/>
                    <a:lstStyle/>
                    <a:p>
                      <a:r>
                        <a:rPr lang="en-GB" dirty="0" smtClean="0"/>
                        <a:t>5,</a:t>
                      </a:r>
                      <a:r>
                        <a:rPr lang="en-GB" baseline="0" dirty="0" smtClean="0"/>
                        <a:t>000 Iterations</a:t>
                      </a:r>
                      <a:endParaRPr lang="en-GB" dirty="0"/>
                    </a:p>
                  </a:txBody>
                  <a:tcPr/>
                </a:tc>
                <a:tc>
                  <a:txBody>
                    <a:bodyPr/>
                    <a:lstStyle/>
                    <a:p>
                      <a:endParaRPr lang="en-GB" dirty="0"/>
                    </a:p>
                  </a:txBody>
                  <a:tcPr/>
                </a:tc>
              </a:tr>
              <a:tr h="370840">
                <a:tc>
                  <a:txBody>
                    <a:bodyPr/>
                    <a:lstStyle/>
                    <a:p>
                      <a:r>
                        <a:rPr lang="en-GB" dirty="0" smtClean="0"/>
                        <a:t>Steepest</a:t>
                      </a:r>
                      <a:r>
                        <a:rPr lang="en-GB" baseline="0" dirty="0" smtClean="0"/>
                        <a:t> Ascent </a:t>
                      </a:r>
                    </a:p>
                    <a:p>
                      <a:r>
                        <a:rPr lang="en-GB" baseline="0" dirty="0" smtClean="0"/>
                        <a:t>Hill Climbing</a:t>
                      </a:r>
                      <a:endParaRPr lang="en-GB" dirty="0"/>
                    </a:p>
                  </a:txBody>
                  <a:tcPr/>
                </a:tc>
                <a:tc>
                  <a:txBody>
                    <a:bodyPr/>
                    <a:lstStyle/>
                    <a:p>
                      <a:r>
                        <a:rPr lang="en-GB" dirty="0" smtClean="0"/>
                        <a:t>30 Restarts</a:t>
                      </a:r>
                      <a:endParaRPr lang="en-GB" dirty="0"/>
                    </a:p>
                  </a:txBody>
                  <a:tcPr/>
                </a:tc>
                <a:tc>
                  <a:txBody>
                    <a:bodyPr/>
                    <a:lstStyle/>
                    <a:p>
                      <a:r>
                        <a:rPr lang="en-GB" dirty="0" smtClean="0"/>
                        <a:t>Depth Of 5 Neighbours</a:t>
                      </a:r>
                      <a:endParaRPr lang="en-GB" dirty="0"/>
                    </a:p>
                  </a:txBody>
                  <a:tcPr/>
                </a:tc>
              </a:tr>
              <a:tr h="370840">
                <a:tc>
                  <a:txBody>
                    <a:bodyPr/>
                    <a:lstStyle/>
                    <a:p>
                      <a:r>
                        <a:rPr lang="en-GB" dirty="0" smtClean="0"/>
                        <a:t>Simulated Annealing</a:t>
                      </a:r>
                      <a:endParaRPr lang="en-GB" dirty="0"/>
                    </a:p>
                  </a:txBody>
                  <a:tcPr/>
                </a:tc>
                <a:tc>
                  <a:txBody>
                    <a:bodyPr/>
                    <a:lstStyle/>
                    <a:p>
                      <a:r>
                        <a:rPr lang="en-GB" dirty="0" smtClean="0"/>
                        <a:t>5,000 Iterations</a:t>
                      </a:r>
                      <a:endParaRPr lang="en-GB" dirty="0"/>
                    </a:p>
                  </a:txBody>
                  <a:tcPr/>
                </a:tc>
                <a:tc>
                  <a:txBody>
                    <a:bodyPr/>
                    <a:lstStyle/>
                    <a:p>
                      <a:r>
                        <a:rPr lang="en-GB" dirty="0" smtClean="0"/>
                        <a:t>Temperature</a:t>
                      </a:r>
                      <a:r>
                        <a:rPr lang="en-GB" baseline="0" dirty="0" smtClean="0"/>
                        <a:t> Value Of </a:t>
                      </a:r>
                      <a:r>
                        <a:rPr lang="en-GB" dirty="0" smtClean="0"/>
                        <a:t>1.5</a:t>
                      </a:r>
                      <a:endParaRPr lang="en-GB"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The original tool can be found at </a:t>
            </a:r>
            <a:r>
              <a:rPr lang="en-GB" u="sng" dirty="0" smtClean="0">
                <a:solidFill>
                  <a:schemeClr val="accent2"/>
                </a:solidFill>
              </a:rPr>
              <a:t>https://github.com/eknkc/a-cma </a:t>
            </a:r>
          </a:p>
          <a:p>
            <a:r>
              <a:rPr lang="en-GB" dirty="0" smtClean="0"/>
              <a:t>The tool was modified in order to give more configuration for the experimentation in this paper.</a:t>
            </a:r>
          </a:p>
          <a:p>
            <a:r>
              <a:rPr lang="en-GB" dirty="0" smtClean="0"/>
              <a:t>The modified version of the tool can be found at </a:t>
            </a:r>
            <a:r>
              <a:rPr lang="en-GB" u="sng" dirty="0" smtClean="0">
                <a:solidFill>
                  <a:schemeClr val="accent2"/>
                </a:solidFill>
              </a:rPr>
              <a:t>https://github.com/mmohan01/a-cma</a:t>
            </a:r>
          </a:p>
          <a:p>
            <a:r>
              <a:rPr lang="en-GB" dirty="0" smtClean="0"/>
              <a:t>This repository also contains the programs used for experimentation and the results generated.</a:t>
            </a:r>
          </a:p>
        </p:txBody>
      </p:sp>
      <p:sp>
        <p:nvSpPr>
          <p:cNvPr id="2" name="Title 1"/>
          <p:cNvSpPr>
            <a:spLocks noGrp="1"/>
          </p:cNvSpPr>
          <p:nvPr>
            <p:ph type="title"/>
          </p:nvPr>
        </p:nvSpPr>
        <p:spPr/>
        <p:txBody>
          <a:bodyPr/>
          <a:lstStyle/>
          <a:p>
            <a:r>
              <a:rPr lang="en-GB" dirty="0" smtClean="0"/>
              <a:t>Tool Location</a:t>
            </a:r>
            <a:endParaRPr lang="en-GB" dirty="0"/>
          </a:p>
        </p:txBody>
      </p:sp>
      <p:pic>
        <p:nvPicPr>
          <p:cNvPr id="6" name="Picture 5" descr="Ekin Koc A-CMA GitHub Page.jpg"/>
          <p:cNvPicPr>
            <a:picLocks noChangeAspect="1"/>
          </p:cNvPicPr>
          <p:nvPr/>
        </p:nvPicPr>
        <p:blipFill>
          <a:blip r:embed="rId3" cstate="print"/>
          <a:stretch>
            <a:fillRect/>
          </a:stretch>
        </p:blipFill>
        <p:spPr>
          <a:xfrm>
            <a:off x="0" y="1259179"/>
            <a:ext cx="9144000" cy="4339641"/>
          </a:xfrm>
          <a:prstGeom prst="rect">
            <a:avLst/>
          </a:prstGeom>
        </p:spPr>
      </p:pic>
      <p:pic>
        <p:nvPicPr>
          <p:cNvPr id="7" name="Picture 6" descr="Modified A-CMA GitHub page.jpg"/>
          <p:cNvPicPr>
            <a:picLocks noChangeAspect="1"/>
          </p:cNvPicPr>
          <p:nvPr/>
        </p:nvPicPr>
        <p:blipFill>
          <a:blip r:embed="rId4" cstate="print"/>
          <a:stretch>
            <a:fillRect/>
          </a:stretch>
        </p:blipFill>
        <p:spPr>
          <a:xfrm>
            <a:off x="0" y="1265647"/>
            <a:ext cx="9144000" cy="432670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lstStyle/>
          <a:p>
            <a:r>
              <a:rPr lang="en-GB" dirty="0" smtClean="0"/>
              <a:t>For each of the 4 software measures, a fitness function is constructed using weighted combinations of metrics.</a:t>
            </a:r>
          </a:p>
          <a:p>
            <a:r>
              <a:rPr lang="en-GB" dirty="0" smtClean="0"/>
              <a:t>The SOLID principles of object oriented design and the QMOOD metrics suite were used to aid in constructing the functions.</a:t>
            </a:r>
          </a:p>
          <a:p>
            <a:r>
              <a:rPr lang="en-GB" dirty="0" smtClean="0"/>
              <a:t>A search-based refactoring setup was run for each of the 4 fitness functions.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1045</TotalTime>
  <Words>1208</Words>
  <Application>Microsoft Macintosh PowerPoint</Application>
  <PresentationFormat>On-screen Show (4:3)</PresentationFormat>
  <Paragraphs>247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Courier New</vt:lpstr>
      <vt:lpstr>Georgia</vt:lpstr>
      <vt:lpstr>Times New Roman</vt:lpstr>
      <vt:lpstr>Trebuchet MS</vt:lpstr>
      <vt:lpstr>Wingdings 2</vt:lpstr>
      <vt:lpstr>Urban</vt:lpstr>
      <vt:lpstr>Technical Debt Reduction Using Search-Based Automated Refactoring</vt:lpstr>
      <vt:lpstr>Technical Debt</vt:lpstr>
      <vt:lpstr>Paper Outline</vt:lpstr>
      <vt:lpstr>Refactoring Tool Used</vt:lpstr>
      <vt:lpstr>Refactorings Used</vt:lpstr>
      <vt:lpstr>Metrics Used</vt:lpstr>
      <vt:lpstr>Search Techniques Used</vt:lpstr>
      <vt:lpstr>Tool Location</vt:lpstr>
      <vt:lpstr>Experimental Setup</vt:lpstr>
      <vt:lpstr>Experimental Setup</vt:lpstr>
      <vt:lpstr>Experimental Setup</vt:lpstr>
      <vt:lpstr>Experimental Setup</vt:lpstr>
      <vt:lpstr>Input Programs Used</vt:lpstr>
      <vt:lpstr>Execution Times</vt:lpstr>
      <vt:lpstr>Comparison Of Searches</vt:lpstr>
      <vt:lpstr>Comparison Of Functions</vt:lpstr>
      <vt:lpstr>Refactoring Actions Applied</vt:lpstr>
      <vt:lpstr>Conclusion</vt:lpstr>
      <vt:lpstr>Conclusion</vt:lpstr>
      <vt:lpstr>Opportunities For Future Work</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Debt Reduction Using Search-Based Software Refactoring</dc:title>
  <dc:creator>Michael Mohan</dc:creator>
  <cp:lastModifiedBy>Timothy Menzies</cp:lastModifiedBy>
  <cp:revision>51</cp:revision>
  <dcterms:created xsi:type="dcterms:W3CDTF">2006-08-16T00:00:00Z</dcterms:created>
  <dcterms:modified xsi:type="dcterms:W3CDTF">2017-09-11T10:04:33Z</dcterms:modified>
</cp:coreProperties>
</file>