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80" r:id="rId3"/>
    <p:sldId id="258" r:id="rId4"/>
    <p:sldId id="262" r:id="rId5"/>
    <p:sldId id="263" r:id="rId6"/>
    <p:sldId id="264" r:id="rId7"/>
    <p:sldId id="267" r:id="rId8"/>
    <p:sldId id="266" r:id="rId9"/>
    <p:sldId id="268" r:id="rId10"/>
    <p:sldId id="269" r:id="rId11"/>
    <p:sldId id="270" r:id="rId12"/>
    <p:sldId id="271" r:id="rId13"/>
    <p:sldId id="272" r:id="rId14"/>
    <p:sldId id="273" r:id="rId15"/>
    <p:sldId id="274" r:id="rId16"/>
    <p:sldId id="275" r:id="rId17"/>
    <p:sldId id="277" r:id="rId18"/>
    <p:sldId id="279" r:id="rId19"/>
    <p:sldId id="278" r:id="rId20"/>
    <p:sldId id="259" r:id="rId21"/>
  </p:sldIdLst>
  <p:sldSz cx="12192000" cy="6858000"/>
  <p:notesSz cx="6858000" cy="9144000"/>
  <p:embeddedFontLst>
    <p:embeddedFont>
      <p:font typeface="Georgia" panose="02040502050405020303" pitchFamily="18" charset="0"/>
      <p:regular r:id="rId23"/>
      <p:bold r:id="rId24"/>
      <p:italic r:id="rId25"/>
      <p:boldItalic r:id="rId26"/>
    </p:embeddedFont>
    <p:embeddedFont>
      <p:font typeface="Lato Black" panose="020F0502020204030203" pitchFamily="34" charset="0"/>
      <p:bold r:id="rId27"/>
      <p:boldItalic r:id="rId28"/>
    </p:embeddedFont>
    <p:embeddedFont>
      <p:font typeface="Libre Baskerville" panose="02000000000000000000" pitchFamily="2" charset="0"/>
      <p:regular r:id="rId29"/>
      <p:bold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5" autoAdjust="0"/>
    <p:restoredTop sz="94660"/>
  </p:normalViewPr>
  <p:slideViewPr>
    <p:cSldViewPr snapToGrid="0">
      <p:cViewPr varScale="1">
        <p:scale>
          <a:sx n="78" d="100"/>
          <a:sy n="78" d="100"/>
        </p:scale>
        <p:origin x="7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6338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0046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09722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8342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744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0966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3884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835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042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5128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01530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431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598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451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12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5631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0283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dk1"/>
                </a:solidFill>
                <a:latin typeface="Calibri"/>
                <a:ea typeface="Calibri"/>
                <a:cs typeface="Calibri"/>
                <a:sym typeface="Calibri"/>
              </a:rPr>
              <a:t>Web Scrapping and </a:t>
            </a:r>
            <a:r>
              <a:rPr lang="en-IN" sz="1800" dirty="0">
                <a:solidFill>
                  <a:schemeClr val="dk1"/>
                </a:solidFill>
                <a:latin typeface="Calibri"/>
                <a:ea typeface="Calibri"/>
                <a:cs typeface="Calibri"/>
                <a:sym typeface="Calibri"/>
              </a:rPr>
              <a:t>Data Analysis on Cars24 used cars </a:t>
            </a:r>
            <a:r>
              <a:rPr lang="en-IN" sz="1800" dirty="0" err="1">
                <a:solidFill>
                  <a:schemeClr val="dk1"/>
                </a:solidFill>
                <a:latin typeface="Calibri"/>
                <a:ea typeface="Calibri"/>
                <a:cs typeface="Calibri"/>
                <a:sym typeface="Calibri"/>
              </a:rPr>
              <a:t>DataBase</a:t>
            </a:r>
            <a:endParaRPr dirty="0"/>
          </a:p>
        </p:txBody>
      </p:sp>
      <p:pic>
        <p:nvPicPr>
          <p:cNvPr id="6146" name="Picture 2">
            <a:extLst>
              <a:ext uri="{FF2B5EF4-FFF2-40B4-BE49-F238E27FC236}">
                <a16:creationId xmlns:a16="http://schemas.microsoft.com/office/drawing/2014/main" id="{4957780A-6596-14E7-C516-AAFA6A318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253867" y="230729"/>
            <a:ext cx="3149692" cy="1862008"/>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Price distribution:</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r>
              <a:rPr lang="en-IN" sz="2000" b="1" u="sng" dirty="0">
                <a:solidFill>
                  <a:schemeClr val="tx1"/>
                </a:solidFill>
              </a:rPr>
              <a:t> </a:t>
            </a: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291433" y="5161332"/>
            <a:ext cx="4189127" cy="1512209"/>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Average price of cars is 7 lakhs and median price is about  6 lakhs</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Distribution is shows right skewness that means outliers are at higher price range that is very common in used cars </a:t>
            </a:r>
            <a:endParaRPr lang="en-US" dirty="0"/>
          </a:p>
        </p:txBody>
      </p:sp>
      <p:sp>
        <p:nvSpPr>
          <p:cNvPr id="6" name="Google Shape;104;p3">
            <a:extLst>
              <a:ext uri="{FF2B5EF4-FFF2-40B4-BE49-F238E27FC236}">
                <a16:creationId xmlns:a16="http://schemas.microsoft.com/office/drawing/2014/main" id="{2D6D3351-2865-483A-77C2-F6BFB0B01A4B}"/>
              </a:ext>
            </a:extLst>
          </p:cNvPr>
          <p:cNvSpPr txBox="1"/>
          <p:nvPr/>
        </p:nvSpPr>
        <p:spPr>
          <a:xfrm>
            <a:off x="7667012" y="144240"/>
            <a:ext cx="3149692" cy="2139007"/>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Which types of cars are most used Fuel-Type :</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pic>
        <p:nvPicPr>
          <p:cNvPr id="8" name="Picture 7">
            <a:extLst>
              <a:ext uri="{FF2B5EF4-FFF2-40B4-BE49-F238E27FC236}">
                <a16:creationId xmlns:a16="http://schemas.microsoft.com/office/drawing/2014/main" id="{2AAF0A41-BFB5-DE4C-43DB-3FE8A58CCA24}"/>
              </a:ext>
            </a:extLst>
          </p:cNvPr>
          <p:cNvPicPr>
            <a:picLocks noChangeAspect="1"/>
          </p:cNvPicPr>
          <p:nvPr/>
        </p:nvPicPr>
        <p:blipFill>
          <a:blip r:embed="rId3"/>
          <a:stretch>
            <a:fillRect/>
          </a:stretch>
        </p:blipFill>
        <p:spPr>
          <a:xfrm>
            <a:off x="6679933" y="997407"/>
            <a:ext cx="4926500" cy="3824627"/>
          </a:xfrm>
          <a:prstGeom prst="rect">
            <a:avLst/>
          </a:prstGeom>
        </p:spPr>
      </p:pic>
      <p:sp>
        <p:nvSpPr>
          <p:cNvPr id="9" name="TextBox 8">
            <a:extLst>
              <a:ext uri="{FF2B5EF4-FFF2-40B4-BE49-F238E27FC236}">
                <a16:creationId xmlns:a16="http://schemas.microsoft.com/office/drawing/2014/main" id="{8D8F0BB6-0996-D0E8-8D64-29619230F2A7}"/>
              </a:ext>
            </a:extLst>
          </p:cNvPr>
          <p:cNvSpPr txBox="1"/>
          <p:nvPr/>
        </p:nvSpPr>
        <p:spPr>
          <a:xfrm>
            <a:off x="7147294" y="4967502"/>
            <a:ext cx="4189127" cy="1318310"/>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most selling cars are of petrol which is about 77% of used cars</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least selling cars are of CNG is only 3%</a:t>
            </a:r>
            <a:endParaRPr lang="en-US" dirty="0"/>
          </a:p>
        </p:txBody>
      </p:sp>
      <p:pic>
        <p:nvPicPr>
          <p:cNvPr id="1026" name="Picture 2">
            <a:extLst>
              <a:ext uri="{FF2B5EF4-FFF2-40B4-BE49-F238E27FC236}">
                <a16:creationId xmlns:a16="http://schemas.microsoft.com/office/drawing/2014/main" id="{9142952F-EEE6-A2EA-0A5D-614572C46C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433" y="1284977"/>
            <a:ext cx="4789934" cy="3623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6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1" y="562939"/>
            <a:ext cx="3149692" cy="2544246"/>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Vehicle listing in each city:</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1834348"/>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Delhi, Bangalore and Gurgaon are the cars with most no of used cars </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total no of Used cars in this 3 cities are 35% among all the other major cities</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Among all the nine brands the market share of Maruti, Hyundai, Honda is 40%</a:t>
            </a:r>
            <a:endParaRPr lang="en-US" dirty="0"/>
          </a:p>
        </p:txBody>
      </p:sp>
      <p:pic>
        <p:nvPicPr>
          <p:cNvPr id="4" name="Picture 3">
            <a:extLst>
              <a:ext uri="{FF2B5EF4-FFF2-40B4-BE49-F238E27FC236}">
                <a16:creationId xmlns:a16="http://schemas.microsoft.com/office/drawing/2014/main" id="{F8496607-9E6F-EA39-DC3F-925FE02B6A24}"/>
              </a:ext>
            </a:extLst>
          </p:cNvPr>
          <p:cNvPicPr>
            <a:picLocks noChangeAspect="1"/>
          </p:cNvPicPr>
          <p:nvPr/>
        </p:nvPicPr>
        <p:blipFill>
          <a:blip r:embed="rId3"/>
          <a:stretch>
            <a:fillRect/>
          </a:stretch>
        </p:blipFill>
        <p:spPr>
          <a:xfrm>
            <a:off x="186108" y="1775861"/>
            <a:ext cx="6055109" cy="4193076"/>
          </a:xfrm>
          <a:prstGeom prst="rect">
            <a:avLst/>
          </a:prstGeom>
        </p:spPr>
      </p:pic>
    </p:spTree>
    <p:extLst>
      <p:ext uri="{BB962C8B-B14F-4D97-AF65-F5344CB8AC3E}">
        <p14:creationId xmlns:p14="http://schemas.microsoft.com/office/powerpoint/2010/main" val="3421763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334486" y="2986499"/>
            <a:ext cx="6099463" cy="486247"/>
          </a:xfrm>
          <a:prstGeom prst="rect">
            <a:avLst/>
          </a:prstGeom>
          <a:noFill/>
          <a:ln>
            <a:noFill/>
          </a:ln>
        </p:spPr>
        <p:txBody>
          <a:bodyPr spcFirstLastPara="1" wrap="square" lIns="91425" tIns="45700" rIns="91425" bIns="45700" anchor="t" anchorCtr="0">
            <a:spAutoFit/>
          </a:bodyPr>
          <a:lstStyle/>
          <a:p>
            <a:pPr marL="0" marR="0" lvl="0" indent="0"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BIVARIATE ANALYSIS</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34327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1" y="562939"/>
            <a:ext cx="3149692" cy="2949485"/>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Average car Price for each brand:</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1706108"/>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Out of all the 9 brands Kia, Mahindra, and Tata are the costlier segment cars </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The average price of Kia cars is about 12 lakhs which is the highest followed by Mahindra and Tata whose average is 9 lakhs and 8 lakhs respectively</a:t>
            </a:r>
            <a:endParaRPr lang="en-US" dirty="0"/>
          </a:p>
        </p:txBody>
      </p:sp>
      <p:pic>
        <p:nvPicPr>
          <p:cNvPr id="3" name="Picture 2">
            <a:extLst>
              <a:ext uri="{FF2B5EF4-FFF2-40B4-BE49-F238E27FC236}">
                <a16:creationId xmlns:a16="http://schemas.microsoft.com/office/drawing/2014/main" id="{19972EA1-148B-2EFF-9977-9CE8B58ADCBA}"/>
              </a:ext>
            </a:extLst>
          </p:cNvPr>
          <p:cNvPicPr>
            <a:picLocks noChangeAspect="1"/>
          </p:cNvPicPr>
          <p:nvPr/>
        </p:nvPicPr>
        <p:blipFill>
          <a:blip r:embed="rId3"/>
          <a:stretch>
            <a:fillRect/>
          </a:stretch>
        </p:blipFill>
        <p:spPr>
          <a:xfrm>
            <a:off x="286626" y="1872112"/>
            <a:ext cx="5706578" cy="4080429"/>
          </a:xfrm>
          <a:prstGeom prst="rect">
            <a:avLst/>
          </a:prstGeom>
        </p:spPr>
      </p:pic>
    </p:spTree>
    <p:extLst>
      <p:ext uri="{BB962C8B-B14F-4D97-AF65-F5344CB8AC3E}">
        <p14:creationId xmlns:p14="http://schemas.microsoft.com/office/powerpoint/2010/main" val="277907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2" y="562939"/>
            <a:ext cx="2952374" cy="3354724"/>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Average Distance Driven for each brand:</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1706108"/>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Volkswagen is the most driven or most used cars whose average distance driven is around 55000km</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The least Driven or least used cars are of Tata whose average distance driven is 35000km</a:t>
            </a:r>
            <a:endParaRPr lang="en-US" dirty="0"/>
          </a:p>
        </p:txBody>
      </p:sp>
      <p:pic>
        <p:nvPicPr>
          <p:cNvPr id="1028" name="Picture 4">
            <a:extLst>
              <a:ext uri="{FF2B5EF4-FFF2-40B4-BE49-F238E27FC236}">
                <a16:creationId xmlns:a16="http://schemas.microsoft.com/office/drawing/2014/main" id="{0CBCC4D6-EAAF-A120-36E3-1CD913EB40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96" y="1515979"/>
            <a:ext cx="59721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583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2" y="562939"/>
            <a:ext cx="2952374" cy="3354724"/>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Average price of cars City wise :</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1318310"/>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In Bangalore the used car prices are highest which is about 8 lakhs</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Used cars are available at cheaper prices in Delhi which is 6 lakhs</a:t>
            </a:r>
            <a:endParaRPr lang="en-US" dirty="0"/>
          </a:p>
        </p:txBody>
      </p:sp>
      <p:pic>
        <p:nvPicPr>
          <p:cNvPr id="2052" name="Picture 4">
            <a:extLst>
              <a:ext uri="{FF2B5EF4-FFF2-40B4-BE49-F238E27FC236}">
                <a16:creationId xmlns:a16="http://schemas.microsoft.com/office/drawing/2014/main" id="{79C28922-6FED-6883-8ED1-F6DF5F3E2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815" y="1742173"/>
            <a:ext cx="5991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20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2" y="562939"/>
            <a:ext cx="2952374" cy="3354724"/>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Does Fuel-Type impact Car Price:</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996170"/>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is clear that the average price of diesel cars is much more higher that petrol and CNG</a:t>
            </a:r>
            <a:endParaRPr lang="en-US" dirty="0"/>
          </a:p>
        </p:txBody>
      </p:sp>
      <p:pic>
        <p:nvPicPr>
          <p:cNvPr id="3076" name="Picture 4">
            <a:extLst>
              <a:ext uri="{FF2B5EF4-FFF2-40B4-BE49-F238E27FC236}">
                <a16:creationId xmlns:a16="http://schemas.microsoft.com/office/drawing/2014/main" id="{06195701-2009-3A50-1221-1F4F667DD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441" y="1896177"/>
            <a:ext cx="53625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835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2" y="562939"/>
            <a:ext cx="2952374" cy="3908722"/>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Which type of cars </a:t>
            </a:r>
            <a:r>
              <a:rPr lang="en-IN" sz="2000" b="1" u="sng" dirty="0" err="1">
                <a:solidFill>
                  <a:schemeClr val="tx1"/>
                </a:solidFill>
              </a:rPr>
              <a:t>Autmatic</a:t>
            </a:r>
            <a:r>
              <a:rPr lang="en-IN" sz="2000" b="1" u="sng" dirty="0">
                <a:solidFill>
                  <a:schemeClr val="tx1"/>
                </a:solidFill>
              </a:rPr>
              <a:t> or Manual have high price in each year :</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996170"/>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In all the years from 2010 to 2023 the automatic car types are costlier than the manual transmission</a:t>
            </a:r>
            <a:endParaRPr lang="en-US" dirty="0"/>
          </a:p>
        </p:txBody>
      </p:sp>
      <p:pic>
        <p:nvPicPr>
          <p:cNvPr id="4098" name="Picture 2">
            <a:extLst>
              <a:ext uri="{FF2B5EF4-FFF2-40B4-BE49-F238E27FC236}">
                <a16:creationId xmlns:a16="http://schemas.microsoft.com/office/drawing/2014/main" id="{54F64677-90D1-3FCD-1ED9-B0F1CC6F6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256" y="2002055"/>
            <a:ext cx="536257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56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2" y="562939"/>
            <a:ext cx="2952374" cy="3077725"/>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Heat map :</a:t>
            </a: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endParaRPr lang="en-IN" sz="2000" b="1" u="sng" dirty="0">
              <a:solidFill>
                <a:schemeClr val="tx1"/>
              </a:solidFill>
            </a:endParaRP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1768689"/>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There is a strong relationship between price and </a:t>
            </a:r>
            <a:r>
              <a:rPr lang="en-US" b="1" dirty="0" err="1"/>
              <a:t>emi</a:t>
            </a:r>
            <a:endParaRPr lang="en-US" b="1"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dirty="0"/>
              <a:t>Year and price had positive relation</a:t>
            </a:r>
          </a:p>
          <a:p>
            <a:pPr marL="514350" lvl="0" indent="-514350" algn="just" rtl="0">
              <a:lnSpc>
                <a:spcPct val="90000"/>
              </a:lnSpc>
              <a:spcBef>
                <a:spcPts val="1000"/>
              </a:spcBef>
              <a:spcAft>
                <a:spcPts val="0"/>
              </a:spcAft>
              <a:buClr>
                <a:schemeClr val="dk1"/>
              </a:buClr>
              <a:buSzPct val="100000"/>
              <a:buFont typeface="Calibri"/>
              <a:buAutoNum type="alphaLcPeriod"/>
            </a:pPr>
            <a:endParaRPr lang="en-US" b="1" dirty="0"/>
          </a:p>
          <a:p>
            <a:pPr marL="514350" lvl="0" indent="-514350" algn="just" rtl="0">
              <a:lnSpc>
                <a:spcPct val="90000"/>
              </a:lnSpc>
              <a:spcBef>
                <a:spcPts val="1000"/>
              </a:spcBef>
              <a:spcAft>
                <a:spcPts val="0"/>
              </a:spcAft>
              <a:buClr>
                <a:schemeClr val="dk1"/>
              </a:buClr>
              <a:buSzPct val="100000"/>
              <a:buFont typeface="Calibri"/>
              <a:buAutoNum type="alphaLcPeriod"/>
            </a:pPr>
            <a:endParaRPr lang="en-US" dirty="0"/>
          </a:p>
        </p:txBody>
      </p:sp>
      <p:pic>
        <p:nvPicPr>
          <p:cNvPr id="5122" name="Picture 2">
            <a:extLst>
              <a:ext uri="{FF2B5EF4-FFF2-40B4-BE49-F238E27FC236}">
                <a16:creationId xmlns:a16="http://schemas.microsoft.com/office/drawing/2014/main" id="{45723A77-E9ED-8E34-BA1E-2D77459A8E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34" y="1366059"/>
            <a:ext cx="6248400" cy="5210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7282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363529" y="1058639"/>
            <a:ext cx="11397038" cy="7530226"/>
          </a:xfrm>
          <a:prstGeom prst="rect">
            <a:avLst/>
          </a:prstGeom>
          <a:noFill/>
          <a:ln>
            <a:noFill/>
          </a:ln>
        </p:spPr>
        <p:txBody>
          <a:bodyPr spcFirstLastPara="1" wrap="square" lIns="91425" tIns="45700" rIns="91425" bIns="45700" anchor="t" anchorCtr="0">
            <a:spAutoFit/>
          </a:bodyPr>
          <a:lstStyle/>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Bangalore, Delhi, and Gurgaon are the top 3 used car markets.</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Out of all the car brands the most driven cars are Volkswagen and the least driven cars are tata</a:t>
            </a: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In most years the automatic type of cars is higher than the manual type.</a:t>
            </a: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Maruti, Honda, and Hyundai are the most-selling car brands across India with a market share of 40 %.</a:t>
            </a: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The price of the car is correlated with the distance driven</a:t>
            </a: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The price is also correlated with the year of manufacture, </a:t>
            </a:r>
            <a:r>
              <a:rPr lang="en-IN" sz="1800" spc="-5" dirty="0" err="1">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Fuel_type</a:t>
            </a: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a:t>
            </a: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The most important features that influence the use Distance Driven.</a:t>
            </a:r>
          </a:p>
          <a:p>
            <a:pPr marL="285750" indent="-285750">
              <a:lnSpc>
                <a:spcPts val="2400"/>
              </a:lnSpc>
              <a:spcBef>
                <a:spcPts val="2570"/>
              </a:spcBef>
              <a:spcAft>
                <a:spcPts val="800"/>
              </a:spcAft>
              <a:buFont typeface="Arial" panose="020B0604020202020204" pitchFamily="34" charset="0"/>
              <a:buChar char="•"/>
            </a:pPr>
            <a:endPar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endPar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conclusions</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514869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33037" y="1746846"/>
            <a:ext cx="11397038" cy="3554779"/>
          </a:xfrm>
          <a:prstGeom prst="rect">
            <a:avLst/>
          </a:prstGeom>
          <a:noFill/>
          <a:ln>
            <a:noFill/>
          </a:ln>
        </p:spPr>
        <p:txBody>
          <a:bodyPr spcFirstLastPara="1" wrap="square" lIns="91425" tIns="45700" rIns="91425" bIns="45700" anchor="t" anchorCtr="0">
            <a:spAutoFit/>
          </a:bodyPr>
          <a:lstStyle/>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Everybody views cars from a different angle. Some choose luxury. Some choose retro styles. Depending on their financial situation,</a:t>
            </a: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 The goal of this experiment was to investigate the factors that influence car prices in the  used car market all over </a:t>
            </a: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India</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In this project, I want to demonstrate to you how to create a database containing every listing that is obtained by scraping all of the search results from one of the most popular car-selling websites in India, where I currently reside. The website that was scraped is called Cars24.</a:t>
            </a:r>
            <a:endParaRPr lang="en-IN"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05" name="Google Shape;105;p3"/>
          <p:cNvSpPr txBox="1"/>
          <p:nvPr/>
        </p:nvSpPr>
        <p:spPr>
          <a:xfrm>
            <a:off x="427656" y="416554"/>
            <a:ext cx="6099463" cy="880201"/>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Business problem and objective of the project</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42558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b="1" dirty="0">
                <a:solidFill>
                  <a:srgbClr val="FF0000"/>
                </a:solidFill>
              </a:rPr>
              <a:t>Modules used </a:t>
            </a:r>
            <a:endParaRPr b="1" dirty="0">
              <a:solidFill>
                <a:srgbClr val="FF0000"/>
              </a:solidFill>
            </a:endParaRPr>
          </a:p>
        </p:txBody>
      </p:sp>
      <p:sp>
        <p:nvSpPr>
          <p:cNvPr id="111" name="Google Shape;111;p4"/>
          <p:cNvSpPr txBox="1">
            <a:spLocks noGrp="1"/>
          </p:cNvSpPr>
          <p:nvPr>
            <p:ph type="body" idx="1"/>
          </p:nvPr>
        </p:nvSpPr>
        <p:spPr>
          <a:xfrm>
            <a:off x="684880" y="1919030"/>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ct val="100000"/>
              <a:buChar char="•"/>
            </a:pPr>
            <a:r>
              <a:rPr lang="en-IN" b="1" dirty="0"/>
              <a:t>Requests</a:t>
            </a:r>
            <a:endParaRPr dirty="0"/>
          </a:p>
          <a:p>
            <a:pPr marL="228600" lvl="0" indent="-228600" algn="l" rtl="0">
              <a:lnSpc>
                <a:spcPct val="90000"/>
              </a:lnSpc>
              <a:spcBef>
                <a:spcPts val="1000"/>
              </a:spcBef>
              <a:spcAft>
                <a:spcPts val="0"/>
              </a:spcAft>
              <a:buClr>
                <a:schemeClr val="dk1"/>
              </a:buClr>
              <a:buSzPct val="100000"/>
              <a:buChar char="•"/>
            </a:pPr>
            <a:r>
              <a:rPr lang="en-US" b="1" dirty="0"/>
              <a:t>Beautiful soup</a:t>
            </a:r>
            <a:endParaRPr dirty="0"/>
          </a:p>
          <a:p>
            <a:pPr marL="228600" lvl="0" indent="-228600" algn="l" rtl="0">
              <a:lnSpc>
                <a:spcPct val="90000"/>
              </a:lnSpc>
              <a:spcBef>
                <a:spcPts val="1000"/>
              </a:spcBef>
              <a:spcAft>
                <a:spcPts val="0"/>
              </a:spcAft>
              <a:buClr>
                <a:schemeClr val="dk1"/>
              </a:buClr>
              <a:buSzPct val="100000"/>
              <a:buChar char="•"/>
            </a:pPr>
            <a:r>
              <a:rPr lang="en-US" b="1" dirty="0" err="1"/>
              <a:t>Numpy</a:t>
            </a:r>
            <a:endParaRPr lang="en-US" b="1" dirty="0"/>
          </a:p>
          <a:p>
            <a:pPr marL="228600" lvl="0" indent="-228600" algn="l" rtl="0">
              <a:lnSpc>
                <a:spcPct val="90000"/>
              </a:lnSpc>
              <a:spcBef>
                <a:spcPts val="1000"/>
              </a:spcBef>
              <a:spcAft>
                <a:spcPts val="0"/>
              </a:spcAft>
              <a:buClr>
                <a:schemeClr val="dk1"/>
              </a:buClr>
              <a:buSzPct val="100000"/>
              <a:buChar char="•"/>
            </a:pPr>
            <a:r>
              <a:rPr lang="en-US" b="1" dirty="0"/>
              <a:t>Pandas</a:t>
            </a:r>
            <a:endParaRPr b="1" dirty="0"/>
          </a:p>
          <a:p>
            <a:pPr marL="228600" lvl="0" indent="-228600" algn="l" rtl="0">
              <a:lnSpc>
                <a:spcPct val="90000"/>
              </a:lnSpc>
              <a:spcBef>
                <a:spcPts val="1000"/>
              </a:spcBef>
              <a:spcAft>
                <a:spcPts val="0"/>
              </a:spcAft>
              <a:buClr>
                <a:schemeClr val="dk1"/>
              </a:buClr>
              <a:buSzPct val="100000"/>
              <a:buChar char="•"/>
            </a:pPr>
            <a:r>
              <a:rPr lang="en-US" b="1" dirty="0" err="1"/>
              <a:t>Sklearn</a:t>
            </a:r>
            <a:endParaRPr lang="en-US" b="1" dirty="0"/>
          </a:p>
          <a:p>
            <a:pPr marL="228600" lvl="0" indent="-228600" algn="l" rtl="0">
              <a:lnSpc>
                <a:spcPct val="90000"/>
              </a:lnSpc>
              <a:spcBef>
                <a:spcPts val="1000"/>
              </a:spcBef>
              <a:spcAft>
                <a:spcPts val="0"/>
              </a:spcAft>
              <a:buClr>
                <a:schemeClr val="dk1"/>
              </a:buClr>
              <a:buSzPct val="100000"/>
              <a:buChar char="•"/>
            </a:pPr>
            <a:r>
              <a:rPr lang="en-US" b="1" dirty="0" err="1"/>
              <a:t>Matplotlit</a:t>
            </a:r>
            <a:endParaRPr lang="en-US" b="1" dirty="0"/>
          </a:p>
          <a:p>
            <a:pPr marL="228600" lvl="0" indent="-228600" algn="l" rtl="0">
              <a:lnSpc>
                <a:spcPct val="90000"/>
              </a:lnSpc>
              <a:spcBef>
                <a:spcPts val="1000"/>
              </a:spcBef>
              <a:spcAft>
                <a:spcPts val="0"/>
              </a:spcAft>
              <a:buClr>
                <a:schemeClr val="dk1"/>
              </a:buClr>
              <a:buSzPct val="100000"/>
              <a:buChar char="•"/>
            </a:pPr>
            <a:r>
              <a:rPr lang="en-US" b="1" dirty="0"/>
              <a:t>seaborn</a:t>
            </a:r>
            <a:endParaRPr b="1" dirty="0"/>
          </a:p>
          <a:p>
            <a:pPr marL="0" lvl="0" indent="0" algn="l" rtl="0">
              <a:lnSpc>
                <a:spcPct val="90000"/>
              </a:lnSpc>
              <a:spcBef>
                <a:spcPts val="1000"/>
              </a:spcBef>
              <a:spcAft>
                <a:spcPts val="0"/>
              </a:spcAft>
              <a:buClr>
                <a:schemeClr val="dk1"/>
              </a:buClr>
              <a:buSzPct val="100000"/>
              <a:buNone/>
            </a:pPr>
            <a:endParaRPr b="1" dirty="0"/>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33037" y="1746846"/>
            <a:ext cx="11397038" cy="3247002"/>
          </a:xfrm>
          <a:prstGeom prst="rect">
            <a:avLst/>
          </a:prstGeom>
          <a:noFill/>
          <a:ln>
            <a:noFill/>
          </a:ln>
        </p:spPr>
        <p:txBody>
          <a:bodyPr spcFirstLastPara="1" wrap="square" lIns="91425" tIns="45700" rIns="91425" bIns="45700" anchor="t" anchorCtr="0">
            <a:spAutoFit/>
          </a:bodyPr>
          <a:lstStyle/>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Modules Used – Request and Beautiful Soup</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In the cars24 portal after applying filters called brand and city it wa</a:t>
            </a: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s able to generate a unique URL for each brand and city selected. So we chose  10 cities and 9 brands in this way we were able to generate  9X10 = 90 URLs</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Calibri" panose="020F0502020204030204" pitchFamily="34" charset="0"/>
                <a:cs typeface="Times New Roman" panose="02020603050405020304" pitchFamily="18" charset="0"/>
              </a:rPr>
              <a:t>From each </a:t>
            </a:r>
            <a:r>
              <a:rPr lang="en-IN" sz="1800" spc="-5" dirty="0" err="1">
                <a:solidFill>
                  <a:srgbClr val="242424"/>
                </a:solidFill>
                <a:highlight>
                  <a:srgbClr val="FFFFFF"/>
                </a:highlight>
                <a:latin typeface="Georgia" panose="02040502050405020303" pitchFamily="18" charset="0"/>
                <a:ea typeface="Calibri" panose="020F0502020204030204" pitchFamily="34" charset="0"/>
                <a:cs typeface="Times New Roman" panose="02020603050405020304" pitchFamily="18" charset="0"/>
              </a:rPr>
              <a:t>url</a:t>
            </a:r>
            <a:r>
              <a:rPr lang="en-IN" sz="1800" spc="-5" dirty="0">
                <a:solidFill>
                  <a:srgbClr val="242424"/>
                </a:solidFill>
                <a:highlight>
                  <a:srgbClr val="FFFFFF"/>
                </a:highlight>
                <a:latin typeface="Georgia" panose="02040502050405020303" pitchFamily="18" charset="0"/>
                <a:ea typeface="Calibri" panose="020F0502020204030204" pitchFamily="34" charset="0"/>
                <a:cs typeface="Times New Roman" panose="02020603050405020304" pitchFamily="18" charset="0"/>
              </a:rPr>
              <a:t> we were able to scrape info about 100 -140 used cars. Thus we were able to make a dataset of size 1507 rows and 9 columns</a:t>
            </a:r>
            <a:endParaRPr lang="en-IN"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Web Scarping </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57887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33037" y="1746846"/>
            <a:ext cx="11397038" cy="4770496"/>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Vehicle Information Summary:</a:t>
            </a:r>
            <a:br>
              <a:rPr lang="en-IN" sz="2000" b="1" u="sng" dirty="0">
                <a:solidFill>
                  <a:schemeClr val="tx1"/>
                </a:solidFill>
              </a:rPr>
            </a:br>
            <a:br>
              <a:rPr lang="en-IN" sz="2000" b="1" u="sng" dirty="0">
                <a:solidFill>
                  <a:schemeClr val="tx1"/>
                </a:solidFill>
              </a:rPr>
            </a:br>
            <a:r>
              <a:rPr lang="en-IN" sz="2000" b="1" u="sng" dirty="0">
                <a:solidFill>
                  <a:schemeClr val="tx1"/>
                </a:solidFill>
              </a:rPr>
              <a:t>Column Type:</a:t>
            </a:r>
            <a:endParaRPr lang="en-IN" sz="2000" b="1" dirty="0">
              <a:solidFill>
                <a:schemeClr val="tx1"/>
              </a:solidFill>
            </a:endParaRP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Numerical – </a:t>
            </a:r>
            <a:r>
              <a:rPr lang="en-IN" sz="1800" kern="0" spc="-5" dirty="0" err="1">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kilometer</a:t>
            </a: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 driven, price, </a:t>
            </a:r>
            <a:r>
              <a:rPr lang="en-IN" sz="1800" kern="0" spc="-5" dirty="0" err="1">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emi</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Categorical  - year, brand, model, Fuel Type, Transmission and City</a:t>
            </a:r>
          </a:p>
          <a:p>
            <a:pPr marL="342900" indent="-342900">
              <a:lnSpc>
                <a:spcPts val="2400"/>
              </a:lnSpc>
              <a:spcBef>
                <a:spcPts val="2570"/>
              </a:spcBef>
              <a:spcAft>
                <a:spcPts val="800"/>
              </a:spcAft>
              <a:buFont typeface="+mj-lt"/>
              <a:buAutoNum type="arabicPeriod"/>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Model Year Between 2010 to 2023</a:t>
            </a:r>
          </a:p>
          <a:p>
            <a:pPr marL="342900" indent="-342900">
              <a:lnSpc>
                <a:spcPts val="2400"/>
              </a:lnSpc>
              <a:spcBef>
                <a:spcPts val="2570"/>
              </a:spcBef>
              <a:spcAft>
                <a:spcPts val="800"/>
              </a:spcAft>
              <a:buFont typeface="+mj-lt"/>
              <a:buAutoNum type="arabicPeriod"/>
            </a:pPr>
            <a:r>
              <a:rPr lang="en-IN" sz="1800" spc="-5" dirty="0" err="1">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Kilometer</a:t>
            </a: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 Ranging between 100 km to 100000 km</a:t>
            </a:r>
          </a:p>
          <a:p>
            <a:pPr marL="342900" indent="-342900">
              <a:lnSpc>
                <a:spcPts val="2400"/>
              </a:lnSpc>
              <a:spcBef>
                <a:spcPts val="2570"/>
              </a:spcBef>
              <a:spcAft>
                <a:spcPts val="800"/>
              </a:spcAft>
              <a:buFont typeface="+mj-lt"/>
              <a:buAutoNum type="arabicPeriod"/>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Price ranging between – 1.5 lakhs to 26 lakhs</a:t>
            </a: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Data Summary</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429379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33037" y="1746846"/>
            <a:ext cx="11397038" cy="2810986"/>
          </a:xfrm>
          <a:prstGeom prst="rect">
            <a:avLst/>
          </a:prstGeom>
          <a:noFill/>
          <a:ln>
            <a:noFill/>
          </a:ln>
        </p:spPr>
        <p:txBody>
          <a:bodyPr spcFirstLastPara="1" wrap="square" lIns="91425" tIns="45700" rIns="91425" bIns="45700" anchor="t" anchorCtr="0">
            <a:spAutoFit/>
          </a:bodyPr>
          <a:lstStyle/>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Most of the data cleaning was done during the scrapping of the data as we were able to use proper regular expression patterns to extract exactly the data that we wanted. Almost 80% of the data cleaning is done through regular expression.</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The remaining columns that were to clean was Distance Driven which was initially stored </a:t>
            </a: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as string type and had commas between the digits so we removed them using the replace method and converted them into float type. Similarly with Emi column also</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Data Cleaning Steps </a:t>
            </a:r>
            <a:endParaRPr sz="1800" b="0" i="0" u="none" strike="noStrike" cap="none" dirty="0">
              <a:solidFill>
                <a:srgbClr val="FF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3457DFB-31C3-163A-CA6F-5626C870207C}"/>
              </a:ext>
            </a:extLst>
          </p:cNvPr>
          <p:cNvPicPr>
            <a:picLocks noChangeAspect="1"/>
          </p:cNvPicPr>
          <p:nvPr/>
        </p:nvPicPr>
        <p:blipFill>
          <a:blip r:embed="rId3"/>
          <a:stretch>
            <a:fillRect/>
          </a:stretch>
        </p:blipFill>
        <p:spPr>
          <a:xfrm>
            <a:off x="1043708" y="4494038"/>
            <a:ext cx="8420162" cy="2105040"/>
          </a:xfrm>
          <a:prstGeom prst="rect">
            <a:avLst/>
          </a:prstGeom>
        </p:spPr>
      </p:pic>
    </p:spTree>
    <p:extLst>
      <p:ext uri="{BB962C8B-B14F-4D97-AF65-F5344CB8AC3E}">
        <p14:creationId xmlns:p14="http://schemas.microsoft.com/office/powerpoint/2010/main" val="354545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33037" y="1746846"/>
            <a:ext cx="11397038" cy="2195432"/>
          </a:xfrm>
          <a:prstGeom prst="rect">
            <a:avLst/>
          </a:prstGeom>
          <a:noFill/>
          <a:ln>
            <a:noFill/>
          </a:ln>
        </p:spPr>
        <p:txBody>
          <a:bodyPr spcFirstLastPara="1" wrap="square" lIns="91425" tIns="45700" rIns="91425" bIns="45700" anchor="t" anchorCtr="0">
            <a:spAutoFit/>
          </a:bodyPr>
          <a:lstStyle/>
          <a:p>
            <a:pPr marL="285750" indent="-285750">
              <a:lnSpc>
                <a:spcPts val="2400"/>
              </a:lnSpc>
              <a:spcBef>
                <a:spcPts val="2570"/>
              </a:spcBef>
              <a:spcAft>
                <a:spcPts val="800"/>
              </a:spcAft>
              <a:buFont typeface="Arial" panose="020B0604020202020204" pitchFamily="34" charset="0"/>
              <a:buChar char="•"/>
            </a:pPr>
            <a:r>
              <a:rPr lang="en-IN" sz="1800" spc="-5" dirty="0">
                <a:solidFill>
                  <a:srgbClr val="242424"/>
                </a:solidFill>
                <a:highlight>
                  <a:srgbClr val="FFFFFF"/>
                </a:highlight>
                <a:latin typeface="Georgia" panose="02040502050405020303" pitchFamily="18" charset="0"/>
                <a:ea typeface="Times New Roman" panose="02020603050405020304" pitchFamily="18" charset="0"/>
                <a:cs typeface="Times New Roman" panose="02020603050405020304" pitchFamily="18" charset="0"/>
              </a:rPr>
              <a:t>The missing values in the categorical columns  Transmission and  Fuel Type were imputed by using most frequent values of that column</a:t>
            </a:r>
            <a:endPar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endParaRPr>
          </a:p>
          <a:p>
            <a:pPr marL="285750" indent="-285750">
              <a:lnSpc>
                <a:spcPts val="2400"/>
              </a:lnSpc>
              <a:spcBef>
                <a:spcPts val="2570"/>
              </a:spcBef>
              <a:spcAft>
                <a:spcPts val="800"/>
              </a:spcAft>
              <a:buFont typeface="Arial" panose="020B0604020202020204" pitchFamily="34" charset="0"/>
              <a:buChar char="•"/>
            </a:pPr>
            <a:r>
              <a:rPr lang="en-IN" sz="1800" kern="0" spc="-5" dirty="0">
                <a:solidFill>
                  <a:srgbClr val="242424"/>
                </a:solidFill>
                <a:effectLst/>
                <a:highlight>
                  <a:srgbClr val="FFFFFF"/>
                </a:highlight>
                <a:latin typeface="Georgia" panose="02040502050405020303" pitchFamily="18" charset="0"/>
                <a:ea typeface="Times New Roman" panose="02020603050405020304" pitchFamily="18" charset="0"/>
                <a:cs typeface="Times New Roman" panose="02020603050405020304" pitchFamily="18" charset="0"/>
              </a:rPr>
              <a:t>The Mission values in the Numerical Column Distance Driven were filled using the mean value of that column</a:t>
            </a:r>
          </a:p>
        </p:txBody>
      </p:sp>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Data Manipulation steps </a:t>
            </a:r>
            <a:endParaRPr sz="1800" b="0" i="0" u="none" strike="noStrike" cap="none" dirty="0">
              <a:solidFill>
                <a:srgbClr val="FF0000"/>
              </a:solidFill>
              <a:latin typeface="Calibri"/>
              <a:ea typeface="Calibri"/>
              <a:cs typeface="Calibri"/>
              <a:sym typeface="Calibri"/>
            </a:endParaRPr>
          </a:p>
        </p:txBody>
      </p:sp>
      <p:pic>
        <p:nvPicPr>
          <p:cNvPr id="5" name="Picture 4">
            <a:extLst>
              <a:ext uri="{FF2B5EF4-FFF2-40B4-BE49-F238E27FC236}">
                <a16:creationId xmlns:a16="http://schemas.microsoft.com/office/drawing/2014/main" id="{74155F80-4885-FA07-644D-F52212B484A4}"/>
              </a:ext>
            </a:extLst>
          </p:cNvPr>
          <p:cNvPicPr>
            <a:picLocks noChangeAspect="1"/>
          </p:cNvPicPr>
          <p:nvPr/>
        </p:nvPicPr>
        <p:blipFill>
          <a:blip r:embed="rId3"/>
          <a:stretch>
            <a:fillRect/>
          </a:stretch>
        </p:blipFill>
        <p:spPr>
          <a:xfrm>
            <a:off x="884892" y="4056088"/>
            <a:ext cx="8420162" cy="2105040"/>
          </a:xfrm>
          <a:prstGeom prst="rect">
            <a:avLst/>
          </a:prstGeom>
        </p:spPr>
      </p:pic>
    </p:spTree>
    <p:extLst>
      <p:ext uri="{BB962C8B-B14F-4D97-AF65-F5344CB8AC3E}">
        <p14:creationId xmlns:p14="http://schemas.microsoft.com/office/powerpoint/2010/main" val="2331008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3334486" y="2986499"/>
            <a:ext cx="6099463" cy="486247"/>
          </a:xfrm>
          <a:prstGeom prst="rect">
            <a:avLst/>
          </a:prstGeom>
          <a:noFill/>
          <a:ln>
            <a:noFill/>
          </a:ln>
        </p:spPr>
        <p:txBody>
          <a:bodyPr spcFirstLastPara="1" wrap="square" lIns="91425" tIns="45700" rIns="91425" bIns="45700" anchor="t" anchorCtr="0">
            <a:spAutoFit/>
          </a:bodyPr>
          <a:lstStyle/>
          <a:p>
            <a:pPr marL="0" marR="0" lvl="0" indent="0" rtl="0">
              <a:lnSpc>
                <a:spcPct val="80000"/>
              </a:lnSpc>
              <a:spcBef>
                <a:spcPts val="0"/>
              </a:spcBef>
              <a:spcAft>
                <a:spcPts val="0"/>
              </a:spcAft>
              <a:buClr>
                <a:srgbClr val="FF0000"/>
              </a:buClr>
              <a:buSzPts val="3200"/>
              <a:buFont typeface="Lato Black"/>
              <a:buNone/>
            </a:pPr>
            <a:r>
              <a:rPr lang="en-US" sz="3200" dirty="0">
                <a:solidFill>
                  <a:srgbClr val="FF0000"/>
                </a:solidFill>
                <a:latin typeface="Lato Black"/>
                <a:ea typeface="Lato Black"/>
                <a:cs typeface="Lato Black"/>
                <a:sym typeface="Lato Black"/>
              </a:rPr>
              <a:t>UNIVARIATE ANALYSIS</a:t>
            </a:r>
            <a:endParaRPr sz="1800" b="0" i="0" u="none" strike="noStrike" cap="none"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511907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604161" y="562939"/>
            <a:ext cx="3149692" cy="1456769"/>
          </a:xfrm>
          <a:prstGeom prst="rect">
            <a:avLst/>
          </a:prstGeom>
          <a:noFill/>
          <a:ln>
            <a:noFill/>
          </a:ln>
        </p:spPr>
        <p:txBody>
          <a:bodyPr spcFirstLastPara="1" wrap="square" lIns="91425" tIns="45700" rIns="91425" bIns="45700" anchor="t" anchorCtr="0">
            <a:spAutoFit/>
          </a:bodyPr>
          <a:lstStyle/>
          <a:p>
            <a:pPr lvl="0" algn="l" rtl="0">
              <a:lnSpc>
                <a:spcPct val="90000"/>
              </a:lnSpc>
              <a:spcBef>
                <a:spcPts val="1000"/>
              </a:spcBef>
              <a:spcAft>
                <a:spcPts val="0"/>
              </a:spcAft>
              <a:buClr>
                <a:srgbClr val="FF0000"/>
              </a:buClr>
              <a:buSzPct val="100000"/>
            </a:pPr>
            <a:r>
              <a:rPr lang="en-IN" sz="2000" b="1" u="sng" dirty="0">
                <a:solidFill>
                  <a:schemeClr val="tx1"/>
                </a:solidFill>
              </a:rPr>
              <a:t>Most </a:t>
            </a:r>
            <a:r>
              <a:rPr lang="en-IN" sz="2000" b="1" u="sng" dirty="0" err="1">
                <a:solidFill>
                  <a:schemeClr val="tx1"/>
                </a:solidFill>
              </a:rPr>
              <a:t>sellng</a:t>
            </a:r>
            <a:r>
              <a:rPr lang="en-IN" sz="2000" b="1" u="sng" dirty="0">
                <a:solidFill>
                  <a:schemeClr val="tx1"/>
                </a:solidFill>
              </a:rPr>
              <a:t> brand:</a:t>
            </a:r>
          </a:p>
          <a:p>
            <a:pPr lvl="0" algn="l" rtl="0">
              <a:lnSpc>
                <a:spcPct val="90000"/>
              </a:lnSpc>
              <a:spcBef>
                <a:spcPts val="1000"/>
              </a:spcBef>
              <a:spcAft>
                <a:spcPts val="0"/>
              </a:spcAft>
              <a:buClr>
                <a:srgbClr val="FF0000"/>
              </a:buClr>
              <a:buSzPct val="100000"/>
            </a:pPr>
            <a:br>
              <a:rPr lang="en-IN" sz="2000" b="1" u="sng" dirty="0">
                <a:solidFill>
                  <a:schemeClr val="tx1"/>
                </a:solidFill>
              </a:rPr>
            </a:br>
            <a:br>
              <a:rPr lang="en-IN" sz="2000" b="1" u="sng" dirty="0">
                <a:solidFill>
                  <a:schemeClr val="tx1"/>
                </a:solidFill>
              </a:rPr>
            </a:br>
            <a:endParaRPr lang="en-IN" sz="2000" b="1" dirty="0">
              <a:solidFill>
                <a:schemeClr val="tx1"/>
              </a:solidFill>
            </a:endParaRPr>
          </a:p>
        </p:txBody>
      </p:sp>
      <p:pic>
        <p:nvPicPr>
          <p:cNvPr id="3" name="Picture 2">
            <a:extLst>
              <a:ext uri="{FF2B5EF4-FFF2-40B4-BE49-F238E27FC236}">
                <a16:creationId xmlns:a16="http://schemas.microsoft.com/office/drawing/2014/main" id="{5C064F93-C16F-FBFF-01AF-474CC239513D}"/>
              </a:ext>
            </a:extLst>
          </p:cNvPr>
          <p:cNvPicPr>
            <a:picLocks noChangeAspect="1"/>
          </p:cNvPicPr>
          <p:nvPr/>
        </p:nvPicPr>
        <p:blipFill>
          <a:blip r:embed="rId3"/>
          <a:stretch>
            <a:fillRect/>
          </a:stretch>
        </p:blipFill>
        <p:spPr>
          <a:xfrm>
            <a:off x="359145" y="1698858"/>
            <a:ext cx="6147533" cy="4525749"/>
          </a:xfrm>
          <a:prstGeom prst="rect">
            <a:avLst/>
          </a:prstGeom>
        </p:spPr>
      </p:pic>
      <p:sp>
        <p:nvSpPr>
          <p:cNvPr id="5" name="TextBox 4">
            <a:extLst>
              <a:ext uri="{FF2B5EF4-FFF2-40B4-BE49-F238E27FC236}">
                <a16:creationId xmlns:a16="http://schemas.microsoft.com/office/drawing/2014/main" id="{7CDAA678-1C5F-FC1E-06D3-7E4574E7BB1F}"/>
              </a:ext>
            </a:extLst>
          </p:cNvPr>
          <p:cNvSpPr txBox="1"/>
          <p:nvPr/>
        </p:nvSpPr>
        <p:spPr>
          <a:xfrm>
            <a:off x="6846237" y="1698858"/>
            <a:ext cx="4189127" cy="1446550"/>
          </a:xfrm>
          <a:prstGeom prst="rect">
            <a:avLst/>
          </a:prstGeom>
          <a:noFill/>
        </p:spPr>
        <p:txBody>
          <a:bodyPr wrap="square" rtlCol="0">
            <a:spAutoFit/>
          </a:bodyPr>
          <a:lstStyle/>
          <a:p>
            <a:pPr lvl="0" algn="just" rtl="0">
              <a:lnSpc>
                <a:spcPct val="90000"/>
              </a:lnSpc>
              <a:spcBef>
                <a:spcPts val="1000"/>
              </a:spcBef>
              <a:spcAft>
                <a:spcPts val="0"/>
              </a:spcAft>
              <a:buClr>
                <a:schemeClr val="dk1"/>
              </a:buClr>
              <a:buSzPct val="100000"/>
            </a:pPr>
            <a:r>
              <a:rPr lang="en-US" b="1" i="1" u="sng" dirty="0"/>
              <a:t>OBSERVATIONS</a:t>
            </a:r>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most selling brand is Maruti</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The least selling brand is Toyota</a:t>
            </a:r>
            <a:endParaRPr lang="en-US" dirty="0"/>
          </a:p>
          <a:p>
            <a:pPr marL="514350" lvl="0" indent="-514350" algn="just" rtl="0">
              <a:lnSpc>
                <a:spcPct val="90000"/>
              </a:lnSpc>
              <a:spcBef>
                <a:spcPts val="1000"/>
              </a:spcBef>
              <a:spcAft>
                <a:spcPts val="0"/>
              </a:spcAft>
              <a:buClr>
                <a:schemeClr val="dk1"/>
              </a:buClr>
              <a:buSzPct val="100000"/>
              <a:buFont typeface="Calibri"/>
              <a:buAutoNum type="alphaLcPeriod"/>
            </a:pPr>
            <a:r>
              <a:rPr lang="en-US" b="1" i="1" dirty="0"/>
              <a:t>Among all the nine brands the market share of Maruti, Hyundai, Honda is 40%</a:t>
            </a:r>
            <a:endParaRPr lang="en-US" dirty="0"/>
          </a:p>
        </p:txBody>
      </p:sp>
    </p:spTree>
    <p:extLst>
      <p:ext uri="{BB962C8B-B14F-4D97-AF65-F5344CB8AC3E}">
        <p14:creationId xmlns:p14="http://schemas.microsoft.com/office/powerpoint/2010/main" val="155835003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905</Words>
  <Application>Microsoft Office PowerPoint</Application>
  <PresentationFormat>Widescreen</PresentationFormat>
  <Paragraphs>119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 Black</vt:lpstr>
      <vt:lpstr>Libre Baskerville</vt:lpstr>
      <vt:lpstr>Calibri</vt:lpstr>
      <vt:lpstr>Arial</vt:lpstr>
      <vt:lpstr>Georgia</vt:lpstr>
      <vt:lpstr>Office Theme</vt:lpstr>
      <vt:lpstr>PowerPoint Presentation</vt:lpstr>
      <vt:lpstr>PowerPoint Presentation</vt:lpstr>
      <vt:lpstr>Modules used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satish potala</cp:lastModifiedBy>
  <cp:revision>8</cp:revision>
  <dcterms:created xsi:type="dcterms:W3CDTF">2021-02-16T05:19:01Z</dcterms:created>
  <dcterms:modified xsi:type="dcterms:W3CDTF">2025-09-23T09:34:14Z</dcterms:modified>
</cp:coreProperties>
</file>