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6"/>
  </p:sldMasterIdLst>
  <p:notesMasterIdLst>
    <p:notesMasterId r:id="rId13"/>
  </p:notesMasterIdLst>
  <p:sldIdLst>
    <p:sldId id="262" r:id="rId7"/>
    <p:sldId id="261" r:id="rId8"/>
    <p:sldId id="267" r:id="rId9"/>
    <p:sldId id="264" r:id="rId10"/>
    <p:sldId id="263" r:id="rId11"/>
    <p:sldId id="266" r:id="rId12"/>
  </p:sldIdLst>
  <p:sldSz cx="6858000" cy="9144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p:cViewPr>
        <p:scale>
          <a:sx n="167" d="100"/>
          <a:sy n="167" d="100"/>
        </p:scale>
        <p:origin x="1160" y="-440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slideMaster" Target="slideMasters/slide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3588D1A3-7020-4403-8308-F8BECC52946C}" type="datetimeFigureOut">
              <a:rPr lang="en-US" smtClean="0"/>
              <a:t>9/27/16</a:t>
            </a:fld>
            <a:endParaRPr lang="en-US"/>
          </a:p>
        </p:txBody>
      </p:sp>
      <p:sp>
        <p:nvSpPr>
          <p:cNvPr id="4" name="Slide Image Placeholder 3"/>
          <p:cNvSpPr>
            <a:spLocks noGrp="1" noRot="1" noChangeAspect="1"/>
          </p:cNvSpPr>
          <p:nvPr>
            <p:ph type="sldImg" idx="2"/>
          </p:nvPr>
        </p:nvSpPr>
        <p:spPr>
          <a:xfrm>
            <a:off x="2328863" y="1162050"/>
            <a:ext cx="23526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395A5E0B-1D76-45FD-85C6-D0468A29803C}" type="slidenum">
              <a:rPr lang="en-US" smtClean="0"/>
              <a:t>‹#›</a:t>
            </a:fld>
            <a:endParaRPr lang="en-US"/>
          </a:p>
        </p:txBody>
      </p:sp>
    </p:spTree>
    <p:extLst>
      <p:ext uri="{BB962C8B-B14F-4D97-AF65-F5344CB8AC3E}">
        <p14:creationId xmlns:p14="http://schemas.microsoft.com/office/powerpoint/2010/main" val="3023687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dirty="0" smtClean="0"/>
              <a:t>March 2015</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37630374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March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3221166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March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356178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March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2422099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March 2015</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168933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March 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827812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March 2015</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391002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March 2015</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234387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March 2015</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727489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March 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3625685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March 2015</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36509-F7CB-4B88-9C84-F0F9C9A94A25}" type="slidenum">
              <a:rPr lang="en-US" smtClean="0"/>
              <a:t>‹#›</a:t>
            </a:fld>
            <a:endParaRPr lang="en-US"/>
          </a:p>
        </p:txBody>
      </p:sp>
    </p:spTree>
    <p:extLst>
      <p:ext uri="{BB962C8B-B14F-4D97-AF65-F5344CB8AC3E}">
        <p14:creationId xmlns:p14="http://schemas.microsoft.com/office/powerpoint/2010/main" val="198965578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March 2015</a:t>
            </a:r>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93236509-F7CB-4B88-9C84-F0F9C9A94A25}" type="slidenum">
              <a:rPr lang="en-US" smtClean="0"/>
              <a:t>‹#›</a:t>
            </a:fld>
            <a:endParaRPr lang="en-US"/>
          </a:p>
        </p:txBody>
      </p:sp>
    </p:spTree>
    <p:extLst>
      <p:ext uri="{BB962C8B-B14F-4D97-AF65-F5344CB8AC3E}">
        <p14:creationId xmlns:p14="http://schemas.microsoft.com/office/powerpoint/2010/main" val="17730111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kentraub.net/tools/tagxlate/EPCEncoderDecoder.html" TargetMode="External"/><Relationship Id="rId4" Type="http://schemas.openxmlformats.org/officeDocument/2006/relationships/hyperlink" Target="http://wiki.target.com/tgtwiki/images/5/57/Bullseye.bmp" TargetMode="External"/><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www.gs1.org/sites/default/files/docs/epc/TDS_1_9_Standard.pdf"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iki.target.com/tgtwiki/images/5/57/Bullseye.bmp"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www.gs1.org/sites/default/files/docs/epc/TDS_1_9_Standard.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www.kentraub.net/tools/tagxlate/EPCEncoderDecoder.html" TargetMode="External"/><Relationship Id="rId4" Type="http://schemas.openxmlformats.org/officeDocument/2006/relationships/hyperlink" Target="http://wiki.target.com/tgtwiki/images/5/57/Bullseye.bmp" TargetMode="External"/><Relationship Id="rId5"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www.gs1.org/sites/default/files/docs/epc/TDS_1_9_Standard.pdf"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iki.target.com/tgtwiki/images/5/57/Bullseye.bmp"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www.gs1.org/sites/default/files/docs/epc/TDS_1_9_Standard.pd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iki.target.com/tgtwiki/images/5/57/Bullseye.bmp" TargetMode="External"/><Relationship Id="rId4" Type="http://schemas.openxmlformats.org/officeDocument/2006/relationships/image" Target="../media/image1.png"/><Relationship Id="rId1" Type="http://schemas.openxmlformats.org/officeDocument/2006/relationships/slideLayout" Target="../slideLayouts/slideLayout2.xml"/><Relationship Id="rId2" Type="http://schemas.openxmlformats.org/officeDocument/2006/relationships/hyperlink" Target="http://www.gs1.org/sites/default/files/docs/epc/TDS_1_9_Standard.pdf"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iki.target.com/tgtwiki/images/5/57/Bullseye.bmp" TargetMode="Externa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946560"/>
            <a:ext cx="5915025" cy="8197439"/>
          </a:xfrm>
        </p:spPr>
        <p:txBody>
          <a:bodyPr>
            <a:normAutofit/>
          </a:bodyPr>
          <a:lstStyle/>
          <a:p>
            <a:pPr marL="0" indent="0">
              <a:spcBef>
                <a:spcPts val="0"/>
              </a:spcBef>
              <a:buNone/>
            </a:pPr>
            <a:r>
              <a:rPr lang="en-US" sz="1200" b="1" dirty="0" smtClean="0"/>
              <a:t>Background Information</a:t>
            </a:r>
          </a:p>
          <a:p>
            <a:pPr marL="0" indent="0">
              <a:spcBef>
                <a:spcPts val="0"/>
              </a:spcBef>
              <a:buNone/>
            </a:pPr>
            <a:endParaRPr lang="en-US" sz="1200" dirty="0"/>
          </a:p>
          <a:p>
            <a:pPr marL="0" indent="0">
              <a:spcBef>
                <a:spcPts val="0"/>
              </a:spcBef>
              <a:buNone/>
            </a:pPr>
            <a:r>
              <a:rPr lang="en-US" sz="1200" dirty="0" smtClean="0"/>
              <a:t>Many vendors already ship items with EPC tags.  These UPCs conform to the GS1 standards for UPC creation and assign a Global Trade Item Number (GTIN), therefore, Target’s systems must be able to read these and map the encoded numbers back to an internal Target Corporation Item Number (TCIN) and to possibly many Department Class Item numbers (DPCI).  When a serial number is added to a GTIN to uniquely identify the item, it is known as a Serialized GTIN or SGTIN.  The GTIN includes:</a:t>
            </a:r>
          </a:p>
          <a:p>
            <a:pPr marL="0" indent="0">
              <a:spcBef>
                <a:spcPts val="0"/>
              </a:spcBef>
              <a:buNone/>
            </a:pPr>
            <a:endParaRPr lang="en-US" sz="1200" dirty="0" smtClean="0"/>
          </a:p>
          <a:p>
            <a:pPr lvl="1">
              <a:spcBef>
                <a:spcPts val="0"/>
              </a:spcBef>
            </a:pPr>
            <a:r>
              <a:rPr lang="en-US" sz="1050" dirty="0" smtClean="0"/>
              <a:t>Company Prefix: a variable 6 to 12 digit company prefix of the assigning company</a:t>
            </a:r>
          </a:p>
          <a:p>
            <a:pPr lvl="1">
              <a:spcBef>
                <a:spcPts val="0"/>
              </a:spcBef>
            </a:pPr>
            <a:r>
              <a:rPr lang="en-US" sz="1050" dirty="0" smtClean="0"/>
              <a:t>Item Reference: a 7 to 1 digit Item reference and indicator</a:t>
            </a:r>
          </a:p>
          <a:p>
            <a:pPr lvl="1">
              <a:spcBef>
                <a:spcPts val="0"/>
              </a:spcBef>
            </a:pPr>
            <a:r>
              <a:rPr lang="en-US" sz="1050" dirty="0" smtClean="0"/>
              <a:t>Check Digit: 1 digit for barcode check digit (this need not be encoded in EPC tags)</a:t>
            </a:r>
          </a:p>
          <a:p>
            <a:pPr lvl="1">
              <a:spcBef>
                <a:spcPts val="0"/>
              </a:spcBef>
            </a:pPr>
            <a:endParaRPr lang="en-US" sz="1050" dirty="0" smtClean="0"/>
          </a:p>
          <a:p>
            <a:pPr marL="0" indent="0">
              <a:spcBef>
                <a:spcPts val="0"/>
              </a:spcBef>
              <a:buNone/>
            </a:pPr>
            <a:r>
              <a:rPr lang="en-US" sz="1200" dirty="0" smtClean="0"/>
              <a:t>These can be encoded in a 14 digit GS1 barcode.  Any 12 digit GTIN used in the US and Canada can be converted to a 14 digit GTIN by prefixing it with two zeros.  </a:t>
            </a:r>
            <a:r>
              <a:rPr lang="en-US" sz="1200" dirty="0"/>
              <a:t>T</a:t>
            </a:r>
            <a:r>
              <a:rPr lang="en-US" sz="1200" dirty="0" smtClean="0"/>
              <a:t>he first zero is an indicator digit meaning an individual item for retail sale, and the second is the country/region code for the US</a:t>
            </a:r>
            <a:r>
              <a:rPr lang="en-US" sz="1200" dirty="0"/>
              <a:t> </a:t>
            </a:r>
            <a:r>
              <a:rPr lang="en-US" sz="1200" dirty="0" smtClean="0"/>
              <a:t>and Canada.  If an item is only meant for sale in this region, these digits can be omitted and the GTIN 12 used.</a:t>
            </a:r>
          </a:p>
          <a:p>
            <a:pPr marL="0" indent="0">
              <a:spcBef>
                <a:spcPts val="0"/>
              </a:spcBef>
              <a:buNone/>
            </a:pPr>
            <a:endParaRPr lang="en-US" sz="1200" dirty="0"/>
          </a:p>
          <a:p>
            <a:pPr marL="0" indent="0">
              <a:spcBef>
                <a:spcPts val="0"/>
              </a:spcBef>
              <a:buNone/>
            </a:pPr>
            <a:r>
              <a:rPr lang="en-US" sz="1200" dirty="0" smtClean="0"/>
              <a:t>Vendor Generated UPC Examples</a:t>
            </a:r>
            <a:r>
              <a:rPr lang="en-US" sz="1200" dirty="0"/>
              <a:t>: </a:t>
            </a:r>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r>
              <a:rPr lang="en-US" sz="1200" dirty="0" smtClean="0"/>
              <a:t> </a:t>
            </a:r>
          </a:p>
          <a:p>
            <a:pPr marL="0" indent="0">
              <a:spcBef>
                <a:spcPts val="0"/>
              </a:spcBef>
              <a:buNone/>
            </a:pPr>
            <a:r>
              <a:rPr lang="en-US" sz="1200" b="1" dirty="0" smtClean="0"/>
              <a:t>Vendor Generated EPC </a:t>
            </a:r>
            <a:r>
              <a:rPr lang="en-US" sz="1200" b="1" dirty="0"/>
              <a:t>Schema </a:t>
            </a:r>
          </a:p>
          <a:p>
            <a:pPr marL="0" indent="0">
              <a:spcBef>
                <a:spcPts val="0"/>
              </a:spcBef>
              <a:buNone/>
            </a:pPr>
            <a:endParaRPr lang="en-US" sz="1200" dirty="0" smtClean="0"/>
          </a:p>
          <a:p>
            <a:pPr marL="0" indent="0">
              <a:spcBef>
                <a:spcPts val="0"/>
              </a:spcBef>
              <a:buNone/>
            </a:pPr>
            <a:r>
              <a:rPr lang="en-US" sz="1200" dirty="0" smtClean="0"/>
              <a:t>Vendor </a:t>
            </a:r>
            <a:r>
              <a:rPr lang="en-US" sz="1200" dirty="0" err="1" smtClean="0"/>
              <a:t>geneated</a:t>
            </a:r>
            <a:r>
              <a:rPr lang="en-US" sz="1200" dirty="0" smtClean="0"/>
              <a:t> UPCs for </a:t>
            </a:r>
            <a:r>
              <a:rPr lang="en-US" sz="1200" dirty="0"/>
              <a:t>source tagged product </a:t>
            </a:r>
            <a:r>
              <a:rPr lang="en-US" sz="1200" dirty="0" smtClean="0"/>
              <a:t>will </a:t>
            </a:r>
            <a:r>
              <a:rPr lang="en-US" sz="1200" dirty="0"/>
              <a:t>follow </a:t>
            </a:r>
            <a:r>
              <a:rPr lang="en-US" sz="1200" dirty="0" smtClean="0"/>
              <a:t>the GS1 SGTIN </a:t>
            </a:r>
            <a:r>
              <a:rPr lang="en-US" sz="1200" dirty="0"/>
              <a:t>format </a:t>
            </a:r>
          </a:p>
          <a:p>
            <a:pPr marL="0" indent="0">
              <a:spcBef>
                <a:spcPts val="0"/>
              </a:spcBef>
              <a:buNone/>
            </a:pPr>
            <a:endParaRPr lang="en-US" sz="1200" b="1" dirty="0" smtClean="0"/>
          </a:p>
          <a:p>
            <a:pPr marL="0" indent="0">
              <a:spcBef>
                <a:spcPts val="0"/>
              </a:spcBef>
              <a:buNone/>
            </a:pPr>
            <a:r>
              <a:rPr lang="en-US" sz="1200" b="1" dirty="0">
                <a:hlinkClick r:id="rId2"/>
              </a:rPr>
              <a:t>http://www.gs1.org/sites/default/files/docs/epc/TDS_1_9_Standard.pdf</a:t>
            </a:r>
            <a:r>
              <a:rPr lang="en-US" sz="1200" dirty="0" smtClean="0">
                <a:hlinkClick r:id="rId2"/>
              </a:rPr>
              <a:t> </a:t>
            </a:r>
            <a:endParaRPr lang="en-US" sz="1200" dirty="0" smtClean="0"/>
          </a:p>
          <a:p>
            <a:pPr marL="0" indent="0">
              <a:spcBef>
                <a:spcPts val="0"/>
              </a:spcBef>
              <a:buNone/>
            </a:pPr>
            <a:r>
              <a:rPr lang="en-US" sz="1200" b="1" dirty="0" smtClean="0"/>
              <a:t>6.3.1. Serialized Global Trade Item Number (SGTIN)</a:t>
            </a:r>
            <a:r>
              <a:rPr lang="en-US" sz="1200" dirty="0" smtClean="0"/>
              <a:t>: Page 26</a:t>
            </a:r>
          </a:p>
          <a:p>
            <a:pPr marL="0" indent="0">
              <a:spcBef>
                <a:spcPts val="0"/>
              </a:spcBef>
              <a:buNone/>
            </a:pPr>
            <a:r>
              <a:rPr lang="en-US" sz="1200" dirty="0" smtClean="0"/>
              <a:t> </a:t>
            </a:r>
            <a:endParaRPr lang="en-US" sz="1200" dirty="0"/>
          </a:p>
          <a:p>
            <a:pPr marL="0" indent="0">
              <a:spcBef>
                <a:spcPts val="0"/>
              </a:spcBef>
              <a:buNone/>
            </a:pPr>
            <a:r>
              <a:rPr lang="en-US" sz="1200" dirty="0" smtClean="0"/>
              <a:t>Vendor Generated UPC Encoding Examples:</a:t>
            </a:r>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smtClean="0"/>
          </a:p>
          <a:p>
            <a:pPr marL="0" indent="0">
              <a:spcBef>
                <a:spcPts val="0"/>
              </a:spcBef>
              <a:buNone/>
            </a:pPr>
            <a:r>
              <a:rPr lang="en-US" sz="1200" dirty="0" smtClean="0"/>
              <a:t>Note</a:t>
            </a:r>
            <a:r>
              <a:rPr lang="en-US" sz="1200" dirty="0"/>
              <a:t>: see </a:t>
            </a:r>
            <a:r>
              <a:rPr lang="en-US" sz="1200" b="1" dirty="0">
                <a:hlinkClick r:id="rId3"/>
              </a:rPr>
              <a:t>http://www.kentraub.net/tools/tagxlate/</a:t>
            </a:r>
            <a:r>
              <a:rPr lang="en-US" sz="1200" b="1" dirty="0" smtClean="0">
                <a:hlinkClick r:id="rId3"/>
              </a:rPr>
              <a:t>EPCEncoderDecoder.html</a:t>
            </a:r>
            <a:r>
              <a:rPr lang="en-US" sz="1200" b="1" dirty="0" smtClean="0"/>
              <a:t> </a:t>
            </a:r>
            <a:r>
              <a:rPr lang="en-US" sz="1200" dirty="0" smtClean="0"/>
              <a:t>for a good tool to validate encodings (use GTIN14 with filter value of 1 – POS Item).</a:t>
            </a:r>
            <a:endParaRPr lang="en-US" sz="1200" dirty="0"/>
          </a:p>
        </p:txBody>
      </p:sp>
      <p:pic>
        <p:nvPicPr>
          <p:cNvPr id="6" name="Picture 5" descr="File:Bullseye.bmp">
            <a:hlinkClick r:id="rId4"/>
          </p:cNvPr>
          <p:cNvPicPr>
            <a:picLocks noChangeAspect="1" noChangeArrowheads="1"/>
          </p:cNvPicPr>
          <p:nvPr/>
        </p:nvPicPr>
        <p:blipFill>
          <a:blip r:embed="rId5"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269067" y="176524"/>
            <a:ext cx="4285911"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dirty="0" smtClean="0">
                <a:solidFill>
                  <a:sysClr val="window" lastClr="FFFFFF">
                    <a:lumMod val="50000"/>
                  </a:sysClr>
                </a:solidFill>
              </a:rPr>
              <a:t>Vendor Generated UPC in SGTIN </a:t>
            </a:r>
            <a:r>
              <a:rPr lang="en-US" sz="1800" b="1" dirty="0" smtClean="0">
                <a:solidFill>
                  <a:sysClr val="window" lastClr="FFFFFF">
                    <a:lumMod val="50000"/>
                  </a:sysClr>
                </a:solidFill>
                <a:latin typeface="Calibri"/>
              </a:rPr>
              <a:t>EPC </a:t>
            </a:r>
            <a:r>
              <a:rPr lang="en-US" sz="1800" b="1" dirty="0" smtClean="0">
                <a:solidFill>
                  <a:sysClr val="window" lastClr="FFFFFF">
                    <a:lumMod val="50000"/>
                  </a:sysClr>
                </a:solidFill>
                <a:latin typeface="Calibri"/>
              </a:rPr>
              <a:t>Schema</a:t>
            </a:r>
          </a:p>
          <a:p>
            <a:pPr lvl="0" algn="r">
              <a:defRPr/>
            </a:pPr>
            <a:r>
              <a:rPr lang="en-US" sz="1800" b="1" dirty="0" smtClean="0">
                <a:solidFill>
                  <a:sysClr val="window" lastClr="FFFFFF">
                    <a:lumMod val="50000"/>
                  </a:sysClr>
                </a:solidFill>
                <a:latin typeface="Calibri"/>
              </a:rPr>
              <a:t> </a:t>
            </a:r>
            <a:r>
              <a:rPr lang="en-US" sz="1800" b="1" dirty="0" smtClean="0">
                <a:solidFill>
                  <a:sysClr val="window" lastClr="FFFFFF">
                    <a:lumMod val="50000"/>
                  </a:sysClr>
                </a:solidFill>
                <a:latin typeface="Calibri"/>
              </a:rPr>
              <a:t>(Source Tagging)</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1</a:t>
            </a:fld>
            <a:endParaRPr lang="en-US"/>
          </a:p>
        </p:txBody>
      </p:sp>
      <p:sp>
        <p:nvSpPr>
          <p:cNvPr id="9" name="Date Placeholder 8"/>
          <p:cNvSpPr>
            <a:spLocks noGrp="1"/>
          </p:cNvSpPr>
          <p:nvPr>
            <p:ph type="dt" sz="half" idx="10"/>
          </p:nvPr>
        </p:nvSpPr>
        <p:spPr/>
        <p:txBody>
          <a:bodyPr/>
          <a:lstStyle/>
          <a:p>
            <a:r>
              <a:rPr lang="en-US" smtClean="0"/>
              <a:t>March 2015</a:t>
            </a: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632520528"/>
              </p:ext>
            </p:extLst>
          </p:nvPr>
        </p:nvGraphicFramePr>
        <p:xfrm>
          <a:off x="560385" y="4229468"/>
          <a:ext cx="4959883" cy="929640"/>
        </p:xfrm>
        <a:graphic>
          <a:graphicData uri="http://schemas.openxmlformats.org/drawingml/2006/table">
            <a:tbl>
              <a:tblPr firstRow="1" bandRow="1"/>
              <a:tblGrid>
                <a:gridCol w="2216682"/>
                <a:gridCol w="1498600"/>
                <a:gridCol w="1244601"/>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URI</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GTIN 12</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dirty="0" smtClean="0">
                          <a:solidFill>
                            <a:srgbClr val="FFFFFF"/>
                          </a:solidFill>
                        </a:rPr>
                        <a:t>GTIN 14</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da-DK" sz="900" dirty="0" smtClean="0"/>
                        <a:t>urn:epc:id:sgtin:0038000.035621.12345</a:t>
                      </a:r>
                      <a:endParaRPr lang="en-US" sz="900" dirty="0" smtClean="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038000356216</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ctr"/>
                      <a:r>
                        <a:rPr lang="en-US" sz="900" dirty="0" smtClean="0"/>
                        <a:t>00038000356216</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da-DK" sz="900" dirty="0" smtClean="0"/>
                        <a:t>urn:epc:id:sgtin:0030878.099916.67890</a:t>
                      </a:r>
                      <a:endParaRPr lang="en-US" sz="9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030878999168</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00030878999168</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r>
              <a:tr h="0">
                <a:tc>
                  <a:txBody>
                    <a:bodyPr/>
                    <a:lstStyle/>
                    <a:p>
                      <a:pPr algn="ctr"/>
                      <a:r>
                        <a:rPr lang="da-DK" sz="900" dirty="0" smtClean="0"/>
                        <a:t>urn:epc:id:sgtin:0085387.030438.12345</a:t>
                      </a:r>
                      <a:endParaRPr lang="en-US" sz="9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085387304385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00085387304385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551432125"/>
              </p:ext>
            </p:extLst>
          </p:nvPr>
        </p:nvGraphicFramePr>
        <p:xfrm>
          <a:off x="551920" y="6732244"/>
          <a:ext cx="5518680" cy="1082040"/>
        </p:xfrm>
        <a:graphic>
          <a:graphicData uri="http://schemas.openxmlformats.org/drawingml/2006/table">
            <a:tbl>
              <a:tblPr firstRow="1" bandRow="1"/>
              <a:tblGrid>
                <a:gridCol w="1015623"/>
                <a:gridCol w="752324"/>
                <a:gridCol w="1075266"/>
                <a:gridCol w="1007534"/>
                <a:gridCol w="1667933"/>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Barcode</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Company Prefix</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err="1" smtClean="0">
                          <a:solidFill>
                            <a:schemeClr val="lt1"/>
                          </a:solidFill>
                          <a:latin typeface="Calibri"/>
                          <a:ea typeface="+mn-ea"/>
                          <a:cs typeface="+mn-cs"/>
                        </a:rPr>
                        <a:t>ObjectClass</a:t>
                      </a:r>
                      <a:endParaRPr lang="en-US" sz="1000" b="1" kern="1200" dirty="0" smtClean="0">
                        <a:solidFill>
                          <a:schemeClr val="lt1"/>
                        </a:solidFill>
                        <a:latin typeface="Calibri"/>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Calibri"/>
                          <a:ea typeface="+mn-ea"/>
                          <a:cs typeface="+mn-cs"/>
                        </a:rPr>
                        <a:t>(No Check Digit) </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Serial Number </a:t>
                      </a:r>
                      <a:endParaRPr lang="en-US" sz="1000" b="1" kern="1200" dirty="0" smtClean="0">
                        <a:solidFill>
                          <a:schemeClr val="lt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SGTIN</a:t>
                      </a:r>
                      <a:r>
                        <a:rPr lang="en-US" sz="1000" b="1" kern="1200" baseline="0" dirty="0" smtClean="0">
                          <a:solidFill>
                            <a:schemeClr val="lt1"/>
                          </a:solidFill>
                          <a:latin typeface="+mn-lt"/>
                          <a:ea typeface="+mn-ea"/>
                          <a:cs typeface="+mn-cs"/>
                        </a:rPr>
                        <a:t> </a:t>
                      </a:r>
                      <a:r>
                        <a:rPr lang="en-US" sz="1000" b="1" kern="1200" dirty="0" smtClean="0">
                          <a:solidFill>
                            <a:schemeClr val="lt1"/>
                          </a:solidFill>
                          <a:latin typeface="+mn-lt"/>
                          <a:ea typeface="+mn-ea"/>
                          <a:cs typeface="+mn-cs"/>
                        </a:rPr>
                        <a:t>Hex</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00038000356216</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0038000</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035621</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12345</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30340251C022C94000003039</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030878999168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0030878</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099916</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67890</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303401E27861930000010932</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085387304385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0085387</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030438</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12345</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303405362C1DB98000003039</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spTree>
    <p:extLst>
      <p:ext uri="{BB962C8B-B14F-4D97-AF65-F5344CB8AC3E}">
        <p14:creationId xmlns:p14="http://schemas.microsoft.com/office/powerpoint/2010/main" val="716502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946560"/>
            <a:ext cx="5915025" cy="8197439"/>
          </a:xfrm>
        </p:spPr>
        <p:txBody>
          <a:bodyPr>
            <a:normAutofit/>
          </a:bodyPr>
          <a:lstStyle/>
          <a:p>
            <a:pPr marL="0" indent="0">
              <a:spcBef>
                <a:spcPts val="0"/>
              </a:spcBef>
              <a:buNone/>
            </a:pPr>
            <a:r>
              <a:rPr lang="en-US" sz="1200" b="1" dirty="0" smtClean="0"/>
              <a:t>Background Information</a:t>
            </a:r>
          </a:p>
          <a:p>
            <a:pPr marL="0" indent="0">
              <a:spcBef>
                <a:spcPts val="0"/>
              </a:spcBef>
              <a:buNone/>
            </a:pPr>
            <a:endParaRPr lang="en-US" sz="1200" dirty="0"/>
          </a:p>
          <a:p>
            <a:pPr marL="0" indent="0">
              <a:spcBef>
                <a:spcPts val="0"/>
              </a:spcBef>
              <a:buNone/>
            </a:pPr>
            <a:r>
              <a:rPr lang="en-US" sz="1200" dirty="0" smtClean="0"/>
              <a:t>Many of Target’s vendors generate a 49 UPC.  Since this is not a globally unique GTIN, an alternate encoding can be used for this 12 digit barcode:</a:t>
            </a:r>
          </a:p>
          <a:p>
            <a:pPr marL="0" indent="0">
              <a:spcBef>
                <a:spcPts val="0"/>
              </a:spcBef>
              <a:buNone/>
            </a:pPr>
            <a:r>
              <a:rPr lang="en-US" sz="1200" dirty="0"/>
              <a:t> </a:t>
            </a:r>
            <a:endParaRPr lang="en-US" sz="1200" dirty="0" smtClean="0"/>
          </a:p>
          <a:p>
            <a:pPr lvl="1">
              <a:spcBef>
                <a:spcPts val="0"/>
              </a:spcBef>
            </a:pPr>
            <a:r>
              <a:rPr lang="en-US" sz="1050" dirty="0" smtClean="0"/>
              <a:t>Positions 1 and 2: 49 </a:t>
            </a:r>
          </a:p>
          <a:p>
            <a:pPr lvl="1">
              <a:spcBef>
                <a:spcPts val="0"/>
              </a:spcBef>
            </a:pPr>
            <a:r>
              <a:rPr lang="en-US" sz="1050" dirty="0" smtClean="0"/>
              <a:t>Positions 3-11: Target’s internal financial/merchandising categorization and identification number (DPCI). DPCI is </a:t>
            </a:r>
          </a:p>
          <a:p>
            <a:pPr lvl="2">
              <a:spcBef>
                <a:spcPts val="0"/>
              </a:spcBef>
              <a:buFont typeface="Courier New" panose="02070309020205020404" pitchFamily="49" charset="0"/>
              <a:buChar char="o"/>
            </a:pPr>
            <a:r>
              <a:rPr lang="en-US" sz="1000" dirty="0" smtClean="0"/>
              <a:t>3 digit Department </a:t>
            </a:r>
          </a:p>
          <a:p>
            <a:pPr lvl="2">
              <a:spcBef>
                <a:spcPts val="0"/>
              </a:spcBef>
              <a:buFont typeface="Courier New" panose="02070309020205020404" pitchFamily="49" charset="0"/>
              <a:buChar char="o"/>
            </a:pPr>
            <a:r>
              <a:rPr lang="en-US" sz="1000" dirty="0" smtClean="0"/>
              <a:t>2 digit Class </a:t>
            </a:r>
          </a:p>
          <a:p>
            <a:pPr lvl="2">
              <a:spcBef>
                <a:spcPts val="0"/>
              </a:spcBef>
              <a:buFont typeface="Courier New" panose="02070309020205020404" pitchFamily="49" charset="0"/>
              <a:buChar char="o"/>
            </a:pPr>
            <a:r>
              <a:rPr lang="en-US" sz="1000" dirty="0" smtClean="0"/>
              <a:t>4 digit Item Number </a:t>
            </a:r>
          </a:p>
          <a:p>
            <a:pPr lvl="1">
              <a:spcBef>
                <a:spcPts val="0"/>
              </a:spcBef>
            </a:pPr>
            <a:r>
              <a:rPr lang="en-US" sz="1050" dirty="0" smtClean="0"/>
              <a:t>Position 12: system calculated Check Digit </a:t>
            </a:r>
          </a:p>
          <a:p>
            <a:pPr marL="0" indent="0">
              <a:spcBef>
                <a:spcPts val="0"/>
              </a:spcBef>
              <a:buNone/>
            </a:pPr>
            <a:r>
              <a:rPr lang="en-US" sz="1200" dirty="0" smtClean="0"/>
              <a:t> </a:t>
            </a:r>
            <a:endParaRPr lang="en-US" sz="1200" dirty="0"/>
          </a:p>
          <a:p>
            <a:pPr marL="0" indent="0">
              <a:spcBef>
                <a:spcPts val="0"/>
              </a:spcBef>
              <a:buNone/>
            </a:pPr>
            <a:r>
              <a:rPr lang="en-US" sz="1200" dirty="0" smtClean="0"/>
              <a:t>Target Generated 49 UPC Examples</a:t>
            </a:r>
            <a:r>
              <a:rPr lang="en-US" sz="1200" dirty="0"/>
              <a:t>: </a:t>
            </a:r>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200" b="1" dirty="0" smtClean="0"/>
              <a:t>Target Generated 49 </a:t>
            </a:r>
            <a:r>
              <a:rPr lang="en-US" sz="1200" b="1" dirty="0"/>
              <a:t>EPC Schema </a:t>
            </a:r>
          </a:p>
          <a:p>
            <a:pPr marL="0" indent="0">
              <a:spcBef>
                <a:spcPts val="0"/>
              </a:spcBef>
              <a:buNone/>
            </a:pPr>
            <a:endParaRPr lang="en-US" sz="1200" dirty="0" smtClean="0"/>
          </a:p>
          <a:p>
            <a:pPr marL="0" indent="0">
              <a:spcBef>
                <a:spcPts val="0"/>
              </a:spcBef>
              <a:buNone/>
            </a:pPr>
            <a:r>
              <a:rPr lang="en-US" sz="1200" dirty="0" smtClean="0"/>
              <a:t>Target’s 49 UPC source </a:t>
            </a:r>
            <a:r>
              <a:rPr lang="en-US" sz="1200" dirty="0"/>
              <a:t>tagged product </a:t>
            </a:r>
            <a:r>
              <a:rPr lang="en-US" sz="1200" dirty="0" smtClean="0"/>
              <a:t>will </a:t>
            </a:r>
            <a:r>
              <a:rPr lang="en-US" sz="1200" dirty="0"/>
              <a:t>follow a variation of the GS1 GID format </a:t>
            </a:r>
          </a:p>
          <a:p>
            <a:pPr marL="0" indent="0">
              <a:spcBef>
                <a:spcPts val="0"/>
              </a:spcBef>
              <a:buNone/>
            </a:pPr>
            <a:endParaRPr lang="en-US" sz="1200" b="1" dirty="0" smtClean="0"/>
          </a:p>
          <a:p>
            <a:pPr marL="0" indent="0">
              <a:spcBef>
                <a:spcPts val="0"/>
              </a:spcBef>
              <a:buNone/>
            </a:pPr>
            <a:r>
              <a:rPr lang="en-US" sz="1200" b="1" dirty="0">
                <a:hlinkClick r:id="rId2"/>
              </a:rPr>
              <a:t>http://www.gs1.org/sites/default/files/docs/epc/TDS_1_9_Standard.pdf</a:t>
            </a:r>
            <a:r>
              <a:rPr lang="en-US" sz="1200" dirty="0" smtClean="0">
                <a:hlinkClick r:id="rId2"/>
              </a:rPr>
              <a:t> </a:t>
            </a:r>
            <a:endParaRPr lang="en-US" sz="1200" dirty="0" smtClean="0"/>
          </a:p>
          <a:p>
            <a:pPr marL="0" indent="0">
              <a:spcBef>
                <a:spcPts val="0"/>
              </a:spcBef>
              <a:buNone/>
            </a:pPr>
            <a:r>
              <a:rPr lang="en-US" sz="1200" b="1" dirty="0"/>
              <a:t>6.3.11. General Identifier (GID</a:t>
            </a:r>
            <a:r>
              <a:rPr lang="en-US" sz="1200" b="1" dirty="0" smtClean="0"/>
              <a:t>)</a:t>
            </a:r>
            <a:r>
              <a:rPr lang="en-US" sz="1200" dirty="0" smtClean="0"/>
              <a:t>: Page 31</a:t>
            </a:r>
          </a:p>
          <a:p>
            <a:pPr marL="0" indent="0">
              <a:spcBef>
                <a:spcPts val="0"/>
              </a:spcBef>
              <a:buNone/>
            </a:pPr>
            <a:endParaRPr lang="en-US" sz="1200" dirty="0"/>
          </a:p>
          <a:p>
            <a:pPr marL="0" indent="0">
              <a:spcBef>
                <a:spcPts val="0"/>
              </a:spcBef>
              <a:buNone/>
            </a:pPr>
            <a:r>
              <a:rPr lang="en-US" sz="1200" dirty="0"/>
              <a:t>Target </a:t>
            </a:r>
            <a:r>
              <a:rPr lang="en-US" sz="1200" dirty="0" smtClean="0"/>
              <a:t>will follow </a:t>
            </a:r>
            <a:r>
              <a:rPr lang="en-US" sz="1200" dirty="0"/>
              <a:t>this construct</a:t>
            </a:r>
            <a:r>
              <a:rPr lang="en-US" sz="1200" dirty="0" smtClean="0"/>
              <a:t>:</a:t>
            </a:r>
          </a:p>
          <a:p>
            <a:pPr marL="0" indent="0">
              <a:spcBef>
                <a:spcPts val="0"/>
              </a:spcBef>
              <a:buNone/>
            </a:pPr>
            <a:endParaRPr lang="en-US" sz="1200" dirty="0"/>
          </a:p>
          <a:p>
            <a:pPr lvl="1">
              <a:spcBef>
                <a:spcPts val="0"/>
              </a:spcBef>
            </a:pPr>
            <a:r>
              <a:rPr lang="en-US" sz="1100" dirty="0" err="1"/>
              <a:t>ManagerNumber</a:t>
            </a:r>
            <a:r>
              <a:rPr lang="en-US" sz="1100" dirty="0"/>
              <a:t>: </a:t>
            </a:r>
            <a:r>
              <a:rPr lang="en-US" sz="1100" dirty="0" smtClean="0"/>
              <a:t>49 </a:t>
            </a:r>
            <a:r>
              <a:rPr lang="en-US" sz="1100" dirty="0"/>
              <a:t>+ 3 digit Department + 2 digit Class </a:t>
            </a:r>
            <a:r>
              <a:rPr lang="en-US" sz="1100" dirty="0" smtClean="0"/>
              <a:t>(always starts with ‘49’)</a:t>
            </a:r>
            <a:endParaRPr lang="en-US" sz="1100" dirty="0"/>
          </a:p>
          <a:p>
            <a:pPr lvl="1">
              <a:spcBef>
                <a:spcPts val="0"/>
              </a:spcBef>
            </a:pPr>
            <a:r>
              <a:rPr lang="en-US" sz="1100" dirty="0" err="1"/>
              <a:t>ObjectClass</a:t>
            </a:r>
            <a:r>
              <a:rPr lang="en-US" sz="1100" dirty="0"/>
              <a:t>: </a:t>
            </a:r>
            <a:r>
              <a:rPr lang="en-US" sz="1100" dirty="0" smtClean="0"/>
              <a:t>4 </a:t>
            </a:r>
            <a:r>
              <a:rPr lang="en-US" sz="1100" dirty="0"/>
              <a:t>digit Item Number + Check Digit </a:t>
            </a:r>
            <a:r>
              <a:rPr lang="en-US" sz="1100" dirty="0" smtClean="0"/>
              <a:t>(add leading 0’s till 5 digits)</a:t>
            </a:r>
            <a:endParaRPr lang="en-US" sz="1100" dirty="0"/>
          </a:p>
          <a:p>
            <a:pPr lvl="1">
              <a:spcBef>
                <a:spcPts val="0"/>
              </a:spcBef>
            </a:pPr>
            <a:r>
              <a:rPr lang="en-US" sz="1100" dirty="0" err="1"/>
              <a:t>SerialNumber</a:t>
            </a:r>
            <a:r>
              <a:rPr lang="en-US" sz="1100" dirty="0"/>
              <a:t>: </a:t>
            </a:r>
            <a:r>
              <a:rPr lang="en-US" sz="1100" dirty="0" smtClean="0"/>
              <a:t>11 digit, </a:t>
            </a:r>
            <a:r>
              <a:rPr lang="en-US" sz="1100" dirty="0"/>
              <a:t>serialized unique ID </a:t>
            </a:r>
            <a:r>
              <a:rPr lang="en-US" sz="1100" dirty="0" smtClean="0"/>
              <a:t>(add leading 0’s till 11 digits, max </a:t>
            </a:r>
            <a:r>
              <a:rPr lang="en-US" sz="1100" dirty="0"/>
              <a:t>68719476735)</a:t>
            </a:r>
          </a:p>
          <a:p>
            <a:pPr lvl="1">
              <a:spcBef>
                <a:spcPts val="0"/>
              </a:spcBef>
            </a:pPr>
            <a:endParaRPr lang="en-US" sz="1100" dirty="0"/>
          </a:p>
          <a:p>
            <a:pPr marL="0" indent="0">
              <a:spcBef>
                <a:spcPts val="0"/>
              </a:spcBef>
              <a:buNone/>
            </a:pPr>
            <a:r>
              <a:rPr lang="en-US" sz="1000" dirty="0"/>
              <a:t>Target </a:t>
            </a:r>
            <a:r>
              <a:rPr lang="en-US" sz="1000" dirty="0" smtClean="0"/>
              <a:t>uniquely assigns the </a:t>
            </a:r>
            <a:r>
              <a:rPr lang="en-US" sz="1000" dirty="0"/>
              <a:t>leading </a:t>
            </a:r>
            <a:r>
              <a:rPr lang="en-US" sz="1000" dirty="0" smtClean="0"/>
              <a:t>2 digits </a:t>
            </a:r>
            <a:r>
              <a:rPr lang="en-US" sz="1000" dirty="0"/>
              <a:t>of the Serial # </a:t>
            </a:r>
            <a:r>
              <a:rPr lang="en-US" sz="1000" dirty="0" smtClean="0"/>
              <a:t>to </a:t>
            </a:r>
            <a:r>
              <a:rPr lang="en-US" sz="1000" dirty="0"/>
              <a:t>each tag supplier </a:t>
            </a:r>
            <a:r>
              <a:rPr lang="en-US" sz="1000" dirty="0" smtClean="0"/>
              <a:t>(‘Commissioning Authority”). Please consult a Target representative for your Commissioning Authority </a:t>
            </a:r>
            <a:r>
              <a:rPr lang="en-US" sz="1000" dirty="0" smtClean="0"/>
              <a:t>ID.  Decode the serial number first and referenc</a:t>
            </a:r>
            <a:r>
              <a:rPr lang="en-US" sz="1000" dirty="0" smtClean="0"/>
              <a:t>e slide 4 if it begins with </a:t>
            </a:r>
            <a:r>
              <a:rPr lang="en-US" sz="1000" b="1" dirty="0" smtClean="0"/>
              <a:t>01, 03 or 04.</a:t>
            </a:r>
            <a:endParaRPr lang="en-US" sz="1000" b="1" dirty="0" smtClean="0"/>
          </a:p>
          <a:p>
            <a:pPr marL="0" indent="0">
              <a:spcBef>
                <a:spcPts val="0"/>
              </a:spcBef>
              <a:buNone/>
            </a:pPr>
            <a:endParaRPr lang="en-US" sz="1000" dirty="0"/>
          </a:p>
          <a:p>
            <a:pPr marL="0" indent="0">
              <a:spcBef>
                <a:spcPts val="0"/>
              </a:spcBef>
              <a:buNone/>
            </a:pPr>
            <a:r>
              <a:rPr lang="en-US" sz="1200" dirty="0" smtClean="0"/>
              <a:t>Target Generated 49 UPC Encoding Examples</a:t>
            </a:r>
            <a:r>
              <a:rPr lang="en-US" sz="1200" dirty="0"/>
              <a:t>:</a:t>
            </a:r>
          </a:p>
          <a:p>
            <a:pPr marL="0" indent="0">
              <a:spcBef>
                <a:spcPts val="0"/>
              </a:spcBef>
              <a:buNone/>
            </a:pPr>
            <a:endParaRPr lang="en-US" sz="1000" dirty="0"/>
          </a:p>
          <a:p>
            <a:pPr marL="0" indent="0">
              <a:spcBef>
                <a:spcPts val="0"/>
              </a:spcBef>
              <a:buNone/>
            </a:pPr>
            <a:r>
              <a:rPr lang="en-US" sz="1200" dirty="0"/>
              <a:t> </a:t>
            </a:r>
            <a:endParaRPr lang="en-US" sz="1200" dirty="0" smtClean="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200" b="1" dirty="0" smtClean="0"/>
              <a:t>Important note: </a:t>
            </a:r>
            <a:r>
              <a:rPr lang="en-US" sz="1200" dirty="0" smtClean="0"/>
              <a:t>Using the 49 code and department class for the </a:t>
            </a:r>
            <a:r>
              <a:rPr lang="en-US" sz="1200" dirty="0"/>
              <a:t>manager number, not </a:t>
            </a:r>
            <a:r>
              <a:rPr lang="en-US" sz="1200" dirty="0" smtClean="0"/>
              <a:t>a </a:t>
            </a:r>
            <a:r>
              <a:rPr lang="en-US" sz="1200" dirty="0"/>
              <a:t>GS1 assigned Company </a:t>
            </a:r>
            <a:r>
              <a:rPr lang="en-US" sz="1200" dirty="0" smtClean="0"/>
              <a:t>Prefix, means </a:t>
            </a:r>
            <a:r>
              <a:rPr lang="en-US" sz="1200" dirty="0"/>
              <a:t>this is not guaranteed to be globally unique.</a:t>
            </a:r>
          </a:p>
          <a:p>
            <a:pPr marL="0" indent="0">
              <a:spcBef>
                <a:spcPts val="0"/>
              </a:spcBef>
              <a:buNone/>
            </a:pPr>
            <a:endParaRPr lang="en-US" sz="1200" dirty="0"/>
          </a:p>
        </p:txBody>
      </p:sp>
      <p:pic>
        <p:nvPicPr>
          <p:cNvPr id="6" name="Picture 5" descr="File:Bullseye.bmp">
            <a:hlinkClick r:id="rId3"/>
          </p:cNvPr>
          <p:cNvPicPr>
            <a:picLocks noChangeAspect="1" noChangeArrowheads="1"/>
          </p:cNvPicPr>
          <p:nvPr/>
        </p:nvPicPr>
        <p:blipFill>
          <a:blip r:embed="rId4"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197511" y="176524"/>
            <a:ext cx="4357468" cy="77003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dirty="0" smtClean="0">
                <a:solidFill>
                  <a:sysClr val="window" lastClr="FFFFFF">
                    <a:lumMod val="50000"/>
                  </a:sysClr>
                </a:solidFill>
              </a:rPr>
              <a:t>Target Generated 49 UPC in GID </a:t>
            </a:r>
            <a:r>
              <a:rPr lang="en-US" sz="1800" b="1" dirty="0" smtClean="0">
                <a:solidFill>
                  <a:sysClr val="window" lastClr="FFFFFF">
                    <a:lumMod val="50000"/>
                  </a:sysClr>
                </a:solidFill>
                <a:latin typeface="Calibri"/>
              </a:rPr>
              <a:t>EPC Schema</a:t>
            </a:r>
          </a:p>
          <a:p>
            <a:pPr lvl="0" algn="r">
              <a:defRPr/>
            </a:pPr>
            <a:r>
              <a:rPr lang="en-US" sz="1800" b="1" dirty="0" smtClean="0">
                <a:solidFill>
                  <a:sysClr val="window" lastClr="FFFFFF">
                    <a:lumMod val="50000"/>
                  </a:sysClr>
                </a:solidFill>
                <a:latin typeface="Calibri"/>
              </a:rPr>
              <a:t>(Source Tagging)</a:t>
            </a:r>
          </a:p>
          <a:p>
            <a:pPr lvl="0" algn="r">
              <a:defRPr/>
            </a:pPr>
            <a:r>
              <a:rPr kumimoji="0" lang="en-US" sz="1800" b="1" i="0" u="none" strike="noStrike" kern="1200" cap="none" spc="-67" normalizeH="0" baseline="0" noProof="0" dirty="0" smtClean="0">
                <a:ln>
                  <a:noFill/>
                </a:ln>
                <a:solidFill>
                  <a:sysClr val="window" lastClr="FFFFFF">
                    <a:lumMod val="50000"/>
                  </a:sysClr>
                </a:solidFill>
                <a:effectLst/>
                <a:uLnTx/>
                <a:uFillTx/>
                <a:latin typeface="Calibri"/>
                <a:cs typeface="Helvetica"/>
              </a:rPr>
              <a:t>Preferred</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2</a:t>
            </a:fld>
            <a:endParaRPr lang="en-US"/>
          </a:p>
        </p:txBody>
      </p:sp>
      <p:sp>
        <p:nvSpPr>
          <p:cNvPr id="9" name="Date Placeholder 8"/>
          <p:cNvSpPr>
            <a:spLocks noGrp="1"/>
          </p:cNvSpPr>
          <p:nvPr>
            <p:ph type="dt" sz="half" idx="10"/>
          </p:nvPr>
        </p:nvSpPr>
        <p:spPr/>
        <p:txBody>
          <a:bodyPr/>
          <a:lstStyle/>
          <a:p>
            <a:r>
              <a:rPr lang="en-US" smtClean="0"/>
              <a:t>March 2015</a:t>
            </a: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4269955439"/>
              </p:ext>
            </p:extLst>
          </p:nvPr>
        </p:nvGraphicFramePr>
        <p:xfrm>
          <a:off x="560387" y="3171124"/>
          <a:ext cx="4934480" cy="929640"/>
        </p:xfrm>
        <a:graphic>
          <a:graphicData uri="http://schemas.openxmlformats.org/drawingml/2006/table">
            <a:tbl>
              <a:tblPr firstRow="1" bandRow="1"/>
              <a:tblGrid>
                <a:gridCol w="2536977"/>
                <a:gridCol w="1219491"/>
                <a:gridCol w="1178012"/>
              </a:tblGrid>
              <a:tr h="234599">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URI</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DPCI</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Barcode</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p>
                      <a:pPr algn="ctr"/>
                      <a:r>
                        <a:rPr lang="en-US" sz="900" dirty="0" smtClean="0"/>
                        <a:t>urn:epc:id:gid:4928300.16670.5000000001</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283-00-1667</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492830016670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r h="0">
                <a:tc>
                  <a:txBody>
                    <a:bodyPr/>
                    <a:lstStyle/>
                    <a:p>
                      <a:pPr algn="ctr"/>
                      <a:r>
                        <a:rPr lang="en-US" sz="900" dirty="0" smtClean="0"/>
                        <a:t>urn:epc:id:gid:4902908.8545.5000000002</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029-08-0854</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490290808545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r>
              <a:tr h="0">
                <a:tc>
                  <a:txBody>
                    <a:bodyPr/>
                    <a:lstStyle/>
                    <a:p>
                      <a:pPr marL="0" algn="ctr" defTabSz="685800" rtl="0" eaLnBrk="1" latinLnBrk="0" hangingPunct="1"/>
                      <a:r>
                        <a:rPr lang="en-US" sz="900" kern="1200" dirty="0" smtClean="0">
                          <a:solidFill>
                            <a:schemeClr val="dk1"/>
                          </a:solidFill>
                          <a:latin typeface="+mn-lt"/>
                          <a:ea typeface="+mn-ea"/>
                          <a:cs typeface="+mn-cs"/>
                        </a:rPr>
                        <a:t>urn:epc:id:gid:4902907.15317.5000000003</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algn="ctr" defTabSz="685800" rtl="0" eaLnBrk="1" latinLnBrk="0" hangingPunct="1"/>
                      <a:r>
                        <a:rPr lang="en-US" sz="900" kern="1200" dirty="0" smtClean="0">
                          <a:solidFill>
                            <a:schemeClr val="dk1"/>
                          </a:solidFill>
                          <a:latin typeface="+mn-lt"/>
                          <a:ea typeface="+mn-ea"/>
                          <a:cs typeface="+mn-cs"/>
                        </a:rPr>
                        <a:t>029-07-1531</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490290715317</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900420358"/>
              </p:ext>
            </p:extLst>
          </p:nvPr>
        </p:nvGraphicFramePr>
        <p:xfrm>
          <a:off x="560387" y="7251008"/>
          <a:ext cx="5806547" cy="1082040"/>
        </p:xfrm>
        <a:graphic>
          <a:graphicData uri="http://schemas.openxmlformats.org/drawingml/2006/table">
            <a:tbl>
              <a:tblPr firstRow="1" bandRow="1"/>
              <a:tblGrid>
                <a:gridCol w="952981"/>
                <a:gridCol w="785136"/>
                <a:gridCol w="1026470"/>
                <a:gridCol w="853128"/>
                <a:gridCol w="2188832"/>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Barcode</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Manager Number</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err="1" smtClean="0">
                          <a:solidFill>
                            <a:schemeClr val="lt1"/>
                          </a:solidFill>
                          <a:latin typeface="Calibri"/>
                          <a:ea typeface="+mn-ea"/>
                          <a:cs typeface="+mn-cs"/>
                        </a:rPr>
                        <a:t>ObjectClass</a:t>
                      </a:r>
                      <a:endParaRPr lang="en-US" sz="1000" b="1" kern="1200" dirty="0" smtClean="0">
                        <a:solidFill>
                          <a:schemeClr val="lt1"/>
                        </a:solidFill>
                        <a:latin typeface="Calibri"/>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Calibri"/>
                          <a:ea typeface="+mn-ea"/>
                          <a:cs typeface="+mn-cs"/>
                        </a:rPr>
                        <a:t>(w/Check Digit) </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Serial Number </a:t>
                      </a:r>
                      <a:endParaRPr lang="en-US" sz="1000" b="1" kern="1200" dirty="0" smtClean="0">
                        <a:solidFill>
                          <a:schemeClr val="lt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GID Hex </a:t>
                      </a: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(drop leading zeros</a:t>
                      </a:r>
                      <a:r>
                        <a:rPr lang="en-US" sz="1000" b="1" kern="1200" baseline="0" dirty="0" smtClean="0">
                          <a:solidFill>
                            <a:schemeClr val="lt1"/>
                          </a:solidFill>
                          <a:latin typeface="+mn-lt"/>
                          <a:ea typeface="+mn-ea"/>
                          <a:cs typeface="+mn-cs"/>
                        </a:rPr>
                        <a:t> before encoding)</a:t>
                      </a:r>
                      <a:endParaRPr lang="en-US" sz="1000" b="1" kern="1200" dirty="0" smtClean="0">
                        <a:solidFill>
                          <a:schemeClr val="lt1"/>
                        </a:solidFill>
                        <a:latin typeface="+mn-lt"/>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492830016670</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4928300</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16670</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b="1" dirty="0" smtClean="0">
                          <a:solidFill>
                            <a:srgbClr val="FF0000"/>
                          </a:solidFill>
                        </a:rPr>
                        <a:t>0</a:t>
                      </a:r>
                      <a:r>
                        <a:rPr lang="en-US" sz="900" dirty="0" smtClean="0"/>
                        <a:t>5000000001</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solidFill>
                            <a:srgbClr val="000000"/>
                          </a:solidFill>
                        </a:rPr>
                        <a:t>3504B332C00411E12A05F201</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490290808545</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4902908</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8545</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5000000002</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rPr>
                        <a:t>3504ACFFC00216112A05F202</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490290715317</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4902907</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15317</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5000000003</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rgbClr val="000000"/>
                          </a:solidFill>
                          <a:latin typeface="+mn-lt"/>
                          <a:ea typeface="+mn-ea"/>
                          <a:cs typeface="+mn-cs"/>
                        </a:rPr>
                        <a:t>3504ACFFB003BD512A05F203</a:t>
                      </a:r>
                      <a:endParaRPr lang="en-US" sz="900" kern="1200" dirty="0" smtClean="0">
                        <a:solidFill>
                          <a:srgbClr val="000000"/>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spTree>
    <p:extLst>
      <p:ext uri="{BB962C8B-B14F-4D97-AF65-F5344CB8AC3E}">
        <p14:creationId xmlns:p14="http://schemas.microsoft.com/office/powerpoint/2010/main" val="53640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946560"/>
            <a:ext cx="5915025" cy="8197439"/>
          </a:xfrm>
        </p:spPr>
        <p:txBody>
          <a:bodyPr>
            <a:normAutofit/>
          </a:bodyPr>
          <a:lstStyle/>
          <a:p>
            <a:pPr marL="0" indent="0">
              <a:spcBef>
                <a:spcPts val="0"/>
              </a:spcBef>
              <a:buNone/>
            </a:pPr>
            <a:r>
              <a:rPr lang="en-US" sz="1200" b="1" dirty="0" smtClean="0"/>
              <a:t>Background Information</a:t>
            </a:r>
          </a:p>
          <a:p>
            <a:pPr marL="0" indent="0">
              <a:spcBef>
                <a:spcPts val="0"/>
              </a:spcBef>
              <a:buNone/>
            </a:pPr>
            <a:endParaRPr lang="en-US" sz="1200" dirty="0"/>
          </a:p>
          <a:p>
            <a:pPr marL="0" indent="0">
              <a:spcBef>
                <a:spcPts val="0"/>
              </a:spcBef>
              <a:buNone/>
            </a:pPr>
            <a:r>
              <a:rPr lang="en-US" sz="1200" dirty="0" smtClean="0"/>
              <a:t>Some vendors ship items with EPC tags that encode our target 49 barcodes with the GS1 standard SGTIN format.  These SGTINs are not global GTINs, but it is acceptable GS1 practice to use barcodes that begin with 49 for internal use. These SGTINs can be unpacked to get the associated DPCI:</a:t>
            </a:r>
          </a:p>
          <a:p>
            <a:pPr marL="0" indent="0">
              <a:spcBef>
                <a:spcPts val="0"/>
              </a:spcBef>
              <a:buNone/>
            </a:pPr>
            <a:endParaRPr lang="en-US" sz="1200" dirty="0"/>
          </a:p>
          <a:p>
            <a:pPr lvl="1">
              <a:spcBef>
                <a:spcPts val="0"/>
              </a:spcBef>
            </a:pPr>
            <a:r>
              <a:rPr lang="en-US" sz="1050" dirty="0"/>
              <a:t>Positions 1 and 2: 49 </a:t>
            </a:r>
          </a:p>
          <a:p>
            <a:pPr lvl="1">
              <a:spcBef>
                <a:spcPts val="0"/>
              </a:spcBef>
            </a:pPr>
            <a:r>
              <a:rPr lang="en-US" sz="1050" dirty="0"/>
              <a:t>Positions 3-11: Target’s internal financial/merchandising categorization and identification number (DPCI). DPCI is </a:t>
            </a:r>
          </a:p>
          <a:p>
            <a:pPr lvl="2">
              <a:spcBef>
                <a:spcPts val="0"/>
              </a:spcBef>
              <a:buFont typeface="Courier New" panose="02070309020205020404" pitchFamily="49" charset="0"/>
              <a:buChar char="o"/>
            </a:pPr>
            <a:r>
              <a:rPr lang="en-US" sz="1000" dirty="0"/>
              <a:t>3 digit Department </a:t>
            </a:r>
          </a:p>
          <a:p>
            <a:pPr lvl="2">
              <a:spcBef>
                <a:spcPts val="0"/>
              </a:spcBef>
              <a:buFont typeface="Courier New" panose="02070309020205020404" pitchFamily="49" charset="0"/>
              <a:buChar char="o"/>
            </a:pPr>
            <a:r>
              <a:rPr lang="en-US" sz="1000" dirty="0"/>
              <a:t>2 digit Class </a:t>
            </a:r>
          </a:p>
          <a:p>
            <a:pPr lvl="2">
              <a:spcBef>
                <a:spcPts val="0"/>
              </a:spcBef>
              <a:buFont typeface="Courier New" panose="02070309020205020404" pitchFamily="49" charset="0"/>
              <a:buChar char="o"/>
            </a:pPr>
            <a:r>
              <a:rPr lang="en-US" sz="1000" dirty="0"/>
              <a:t>4 digit Item Number </a:t>
            </a:r>
          </a:p>
          <a:p>
            <a:pPr lvl="1">
              <a:spcBef>
                <a:spcPts val="0"/>
              </a:spcBef>
            </a:pPr>
            <a:r>
              <a:rPr lang="en-US" sz="1050" dirty="0"/>
              <a:t>Position 12: system calculated Check Digit </a:t>
            </a:r>
            <a:endParaRPr lang="en-US" sz="1050" dirty="0" smtClean="0"/>
          </a:p>
          <a:p>
            <a:pPr lvl="1">
              <a:spcBef>
                <a:spcPts val="0"/>
              </a:spcBef>
            </a:pPr>
            <a:endParaRPr lang="en-US" sz="1050" dirty="0" smtClean="0"/>
          </a:p>
          <a:p>
            <a:pPr marL="0" indent="0">
              <a:spcBef>
                <a:spcPts val="0"/>
              </a:spcBef>
              <a:buNone/>
            </a:pPr>
            <a:r>
              <a:rPr lang="en-US" sz="1200" dirty="0" smtClean="0"/>
              <a:t>These can be encoded in a 14 digit GS1 barcode.  Any 12 digit GTIN used in the US and Canada can be converted to a 14 digit GTIN by prefixing it with two zeros.  </a:t>
            </a:r>
            <a:r>
              <a:rPr lang="en-US" sz="1200" dirty="0"/>
              <a:t>T</a:t>
            </a:r>
            <a:r>
              <a:rPr lang="en-US" sz="1200" dirty="0" smtClean="0"/>
              <a:t>he first zero is an indicator digit meaning an individual item for retail sale, and the second is the country/region code for the US</a:t>
            </a:r>
            <a:r>
              <a:rPr lang="en-US" sz="1200" dirty="0"/>
              <a:t> </a:t>
            </a:r>
            <a:r>
              <a:rPr lang="en-US" sz="1200" dirty="0" smtClean="0"/>
              <a:t>and Canada.  If an item is only meant for sale in this region, these digits can be omitted and the GTIN 12 used.</a:t>
            </a:r>
          </a:p>
          <a:p>
            <a:pPr marL="0" indent="0">
              <a:spcBef>
                <a:spcPts val="0"/>
              </a:spcBef>
              <a:buNone/>
            </a:pPr>
            <a:endParaRPr lang="en-US" sz="1200" dirty="0"/>
          </a:p>
          <a:p>
            <a:pPr marL="0" indent="0">
              <a:spcBef>
                <a:spcPts val="0"/>
              </a:spcBef>
              <a:buNone/>
            </a:pPr>
            <a:r>
              <a:rPr lang="en-US" sz="1200" dirty="0" smtClean="0"/>
              <a:t>Target Generated 49 UPC Examples:</a:t>
            </a:r>
          </a:p>
          <a:p>
            <a:pPr marL="0" indent="0">
              <a:spcBef>
                <a:spcPts val="0"/>
              </a:spcBef>
              <a:buNone/>
            </a:pPr>
            <a:r>
              <a:rPr lang="en-US" sz="1200" dirty="0" smtClean="0"/>
              <a:t> </a:t>
            </a: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200" dirty="0" smtClean="0"/>
              <a:t> </a:t>
            </a:r>
          </a:p>
          <a:p>
            <a:pPr marL="0" indent="0">
              <a:spcBef>
                <a:spcPts val="0"/>
              </a:spcBef>
              <a:buNone/>
            </a:pPr>
            <a:r>
              <a:rPr lang="en-US" sz="1200" b="1" dirty="0" smtClean="0"/>
              <a:t>Target Generated 49 EPC </a:t>
            </a:r>
            <a:r>
              <a:rPr lang="en-US" sz="1200" b="1" dirty="0"/>
              <a:t>Schema </a:t>
            </a:r>
            <a:r>
              <a:rPr lang="en-US" sz="1200" b="1" dirty="0" smtClean="0"/>
              <a:t>(Alternate – NOT preferred)</a:t>
            </a:r>
            <a:endParaRPr lang="en-US" sz="1200" b="1" dirty="0"/>
          </a:p>
          <a:p>
            <a:pPr marL="0" indent="0">
              <a:spcBef>
                <a:spcPts val="0"/>
              </a:spcBef>
              <a:buNone/>
            </a:pPr>
            <a:endParaRPr lang="en-US" sz="1200" dirty="0" smtClean="0"/>
          </a:p>
          <a:p>
            <a:pPr marL="0" indent="0">
              <a:spcBef>
                <a:spcPts val="0"/>
              </a:spcBef>
              <a:buNone/>
            </a:pPr>
            <a:r>
              <a:rPr lang="en-US" sz="1200" dirty="0"/>
              <a:t>Target’s 49 UPC source tagged product </a:t>
            </a:r>
            <a:r>
              <a:rPr lang="en-US" sz="1200" dirty="0" smtClean="0"/>
              <a:t>may also follow the GS1 SGTIN </a:t>
            </a:r>
            <a:r>
              <a:rPr lang="en-US" sz="1200" dirty="0"/>
              <a:t>format </a:t>
            </a:r>
          </a:p>
          <a:p>
            <a:pPr marL="0" indent="0">
              <a:spcBef>
                <a:spcPts val="0"/>
              </a:spcBef>
              <a:buNone/>
            </a:pPr>
            <a:endParaRPr lang="en-US" sz="1200" b="1" dirty="0" smtClean="0"/>
          </a:p>
          <a:p>
            <a:pPr marL="0" indent="0">
              <a:spcBef>
                <a:spcPts val="0"/>
              </a:spcBef>
              <a:buNone/>
            </a:pPr>
            <a:r>
              <a:rPr lang="en-US" sz="1200" b="1" dirty="0">
                <a:hlinkClick r:id="rId2"/>
              </a:rPr>
              <a:t>http://www.gs1.org/sites/default/files/docs/epc/TDS_1_9_Standard.pdf</a:t>
            </a:r>
            <a:r>
              <a:rPr lang="en-US" sz="1200" dirty="0" smtClean="0">
                <a:hlinkClick r:id="rId2"/>
              </a:rPr>
              <a:t> </a:t>
            </a:r>
            <a:endParaRPr lang="en-US" sz="1200" dirty="0" smtClean="0"/>
          </a:p>
          <a:p>
            <a:pPr marL="0" indent="0">
              <a:spcBef>
                <a:spcPts val="0"/>
              </a:spcBef>
              <a:buNone/>
            </a:pPr>
            <a:r>
              <a:rPr lang="en-US" sz="1200" b="1" dirty="0" smtClean="0"/>
              <a:t>6.3.1. Serialized Global Trade Item Number (SGTIN)</a:t>
            </a:r>
            <a:r>
              <a:rPr lang="en-US" sz="1200" dirty="0" smtClean="0"/>
              <a:t>: Page 26</a:t>
            </a:r>
          </a:p>
          <a:p>
            <a:pPr marL="0" indent="0">
              <a:spcBef>
                <a:spcPts val="0"/>
              </a:spcBef>
              <a:buNone/>
            </a:pPr>
            <a:r>
              <a:rPr lang="en-US" sz="1200" dirty="0" smtClean="0"/>
              <a:t> </a:t>
            </a:r>
            <a:endParaRPr lang="en-US" sz="1200" dirty="0"/>
          </a:p>
          <a:p>
            <a:pPr marL="0" indent="0">
              <a:spcBef>
                <a:spcPts val="0"/>
              </a:spcBef>
              <a:buNone/>
            </a:pPr>
            <a:r>
              <a:rPr lang="en-US" sz="1200" dirty="0" smtClean="0"/>
              <a:t>Target Generated 49 UPC Encoding Examples (Alternate):</a:t>
            </a:r>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smtClean="0"/>
          </a:p>
          <a:p>
            <a:pPr marL="0" indent="0">
              <a:spcBef>
                <a:spcPts val="0"/>
              </a:spcBef>
              <a:buNone/>
            </a:pPr>
            <a:r>
              <a:rPr lang="en-US" sz="1200" dirty="0" smtClean="0"/>
              <a:t>Note</a:t>
            </a:r>
            <a:r>
              <a:rPr lang="en-US" sz="1200" dirty="0"/>
              <a:t>: see </a:t>
            </a:r>
            <a:r>
              <a:rPr lang="en-US" sz="1200" b="1" dirty="0">
                <a:hlinkClick r:id="rId3"/>
              </a:rPr>
              <a:t>http://www.kentraub.net/tools/tagxlate/</a:t>
            </a:r>
            <a:r>
              <a:rPr lang="en-US" sz="1200" b="1" dirty="0" smtClean="0">
                <a:hlinkClick r:id="rId3"/>
              </a:rPr>
              <a:t>EPCEncoderDecoder.html</a:t>
            </a:r>
            <a:r>
              <a:rPr lang="en-US" sz="1200" b="1" dirty="0" smtClean="0"/>
              <a:t> </a:t>
            </a:r>
            <a:r>
              <a:rPr lang="en-US" sz="1200" dirty="0" smtClean="0"/>
              <a:t>for a good tool to validate encodings (use GTIN14 with filter value of 1 – POS Item).</a:t>
            </a:r>
            <a:endParaRPr lang="en-US" sz="1200" dirty="0"/>
          </a:p>
        </p:txBody>
      </p:sp>
      <p:pic>
        <p:nvPicPr>
          <p:cNvPr id="6" name="Picture 5" descr="File:Bullseye.bmp">
            <a:hlinkClick r:id="rId4"/>
          </p:cNvPr>
          <p:cNvPicPr>
            <a:picLocks noChangeAspect="1" noChangeArrowheads="1"/>
          </p:cNvPicPr>
          <p:nvPr/>
        </p:nvPicPr>
        <p:blipFill>
          <a:blip r:embed="rId5"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241755" y="176524"/>
            <a:ext cx="4313224" cy="77003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dirty="0" smtClean="0">
                <a:solidFill>
                  <a:sysClr val="window" lastClr="FFFFFF">
                    <a:lumMod val="50000"/>
                  </a:sysClr>
                </a:solidFill>
              </a:rPr>
              <a:t>Target Generated 49 UPC in SGTIN </a:t>
            </a:r>
            <a:r>
              <a:rPr lang="en-US" sz="1800" b="1" dirty="0" smtClean="0">
                <a:solidFill>
                  <a:sysClr val="window" lastClr="FFFFFF">
                    <a:lumMod val="50000"/>
                  </a:sysClr>
                </a:solidFill>
                <a:latin typeface="Calibri"/>
              </a:rPr>
              <a:t>EPC Schema</a:t>
            </a:r>
          </a:p>
          <a:p>
            <a:pPr lvl="0" algn="r">
              <a:defRPr/>
            </a:pPr>
            <a:r>
              <a:rPr lang="en-US" sz="1800" b="1" dirty="0" smtClean="0">
                <a:solidFill>
                  <a:sysClr val="window" lastClr="FFFFFF">
                    <a:lumMod val="50000"/>
                  </a:sysClr>
                </a:solidFill>
                <a:latin typeface="Calibri"/>
              </a:rPr>
              <a:t>(Source Tagging)</a:t>
            </a:r>
          </a:p>
          <a:p>
            <a:pPr lvl="0" algn="r">
              <a:defRPr/>
            </a:pPr>
            <a:r>
              <a:rPr kumimoji="0" lang="en-US" sz="1800" b="1" i="0" u="none" strike="noStrike" kern="1200" cap="none" spc="-67" normalizeH="0" baseline="0" noProof="0" dirty="0" smtClean="0">
                <a:ln>
                  <a:noFill/>
                </a:ln>
                <a:solidFill>
                  <a:sysClr val="window" lastClr="FFFFFF">
                    <a:lumMod val="50000"/>
                  </a:sysClr>
                </a:solidFill>
                <a:effectLst/>
                <a:uLnTx/>
                <a:uFillTx/>
                <a:latin typeface="Calibri"/>
                <a:cs typeface="Helvetica"/>
              </a:rPr>
              <a:t>Deprecated</a:t>
            </a:r>
            <a:r>
              <a:rPr kumimoji="0" lang="en-US" sz="1800" b="1" i="0" u="none" strike="noStrike" kern="1200" cap="none" spc="-67" normalizeH="0" noProof="0" dirty="0" smtClean="0">
                <a:ln>
                  <a:noFill/>
                </a:ln>
                <a:solidFill>
                  <a:sysClr val="window" lastClr="FFFFFF">
                    <a:lumMod val="50000"/>
                  </a:sysClr>
                </a:solidFill>
                <a:effectLst/>
                <a:uLnTx/>
                <a:uFillTx/>
                <a:latin typeface="Calibri"/>
                <a:cs typeface="Helvetica"/>
              </a:rPr>
              <a:t> </a:t>
            </a:r>
            <a:r>
              <a:rPr kumimoji="0" lang="en-US" sz="1800" b="1" i="0" u="none" strike="noStrike" kern="1200" cap="none" spc="-67" normalizeH="0" baseline="0" noProof="0" dirty="0" smtClean="0">
                <a:ln>
                  <a:noFill/>
                </a:ln>
                <a:solidFill>
                  <a:sysClr val="window" lastClr="FFFFFF">
                    <a:lumMod val="50000"/>
                  </a:sysClr>
                </a:solidFill>
                <a:effectLst/>
                <a:uLnTx/>
                <a:uFillTx/>
                <a:latin typeface="Calibri"/>
                <a:cs typeface="Helvetica"/>
              </a:rPr>
              <a:t>–</a:t>
            </a:r>
            <a:r>
              <a:rPr kumimoji="0" lang="en-US" sz="1800" b="1" i="0" u="none" strike="noStrike" kern="1200" cap="none" spc="-67" normalizeH="0" noProof="0" dirty="0" smtClean="0">
                <a:ln>
                  <a:noFill/>
                </a:ln>
                <a:solidFill>
                  <a:sysClr val="window" lastClr="FFFFFF">
                    <a:lumMod val="50000"/>
                  </a:sysClr>
                </a:solidFill>
                <a:effectLst/>
                <a:uLnTx/>
                <a:uFillTx/>
                <a:latin typeface="Calibri"/>
                <a:cs typeface="Helvetica"/>
              </a:rPr>
              <a:t> Do NOT USE Going Forward</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3</a:t>
            </a:fld>
            <a:endParaRPr lang="en-US"/>
          </a:p>
        </p:txBody>
      </p:sp>
      <p:sp>
        <p:nvSpPr>
          <p:cNvPr id="9" name="Date Placeholder 8"/>
          <p:cNvSpPr>
            <a:spLocks noGrp="1"/>
          </p:cNvSpPr>
          <p:nvPr>
            <p:ph type="dt" sz="half" idx="10"/>
          </p:nvPr>
        </p:nvSpPr>
        <p:spPr/>
        <p:txBody>
          <a:bodyPr/>
          <a:lstStyle/>
          <a:p>
            <a:r>
              <a:rPr lang="en-US" smtClean="0"/>
              <a:t>March 2015</a:t>
            </a: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559346969"/>
              </p:ext>
            </p:extLst>
          </p:nvPr>
        </p:nvGraphicFramePr>
        <p:xfrm>
          <a:off x="560385" y="4464602"/>
          <a:ext cx="4959883" cy="929640"/>
        </p:xfrm>
        <a:graphic>
          <a:graphicData uri="http://schemas.openxmlformats.org/drawingml/2006/table">
            <a:tbl>
              <a:tblPr firstRow="1" bandRow="1"/>
              <a:tblGrid>
                <a:gridCol w="2216682"/>
                <a:gridCol w="1498600"/>
                <a:gridCol w="1244601"/>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URI</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GTIN 12</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dirty="0" smtClean="0">
                          <a:solidFill>
                            <a:srgbClr val="FFFFFF"/>
                          </a:solidFill>
                        </a:rPr>
                        <a:t>GTIN 14</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da-DK" sz="900" dirty="0" smtClean="0"/>
                        <a:t>urn:epc:id:sgtin:0498000.035621.12345</a:t>
                      </a:r>
                      <a:endParaRPr lang="en-US" sz="900" dirty="0" smtClean="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498000356216</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ctr"/>
                      <a:r>
                        <a:rPr lang="en-US" sz="900" dirty="0" smtClean="0"/>
                        <a:t>00498000356216</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da-DK" sz="900" dirty="0" smtClean="0"/>
                        <a:t>urn:epc:id:sgtin:0490878.099916.67890</a:t>
                      </a:r>
                      <a:endParaRPr lang="en-US" sz="9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490878999168</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00490878999168</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r>
              <a:tr h="0">
                <a:tc>
                  <a:txBody>
                    <a:bodyPr/>
                    <a:lstStyle/>
                    <a:p>
                      <a:pPr algn="ctr"/>
                      <a:r>
                        <a:rPr lang="da-DK" sz="900" dirty="0" smtClean="0"/>
                        <a:t>urn:epc:id:sgtin:0495387.030438.12345</a:t>
                      </a:r>
                      <a:endParaRPr lang="en-US" sz="900" dirty="0" smtClean="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495387304385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00495387304385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375409098"/>
              </p:ext>
            </p:extLst>
          </p:nvPr>
        </p:nvGraphicFramePr>
        <p:xfrm>
          <a:off x="551920" y="6954315"/>
          <a:ext cx="5518680" cy="1082040"/>
        </p:xfrm>
        <a:graphic>
          <a:graphicData uri="http://schemas.openxmlformats.org/drawingml/2006/table">
            <a:tbl>
              <a:tblPr firstRow="1" bandRow="1"/>
              <a:tblGrid>
                <a:gridCol w="1002560"/>
                <a:gridCol w="765387"/>
                <a:gridCol w="1075266"/>
                <a:gridCol w="1007534"/>
                <a:gridCol w="1667933"/>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Barcode</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Company Prefix</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err="1" smtClean="0">
                          <a:solidFill>
                            <a:schemeClr val="lt1"/>
                          </a:solidFill>
                          <a:latin typeface="Calibri"/>
                          <a:ea typeface="+mn-ea"/>
                          <a:cs typeface="+mn-cs"/>
                        </a:rPr>
                        <a:t>ObjectClass</a:t>
                      </a:r>
                      <a:endParaRPr lang="en-US" sz="1000" b="1" kern="1200" dirty="0" smtClean="0">
                        <a:solidFill>
                          <a:schemeClr val="lt1"/>
                        </a:solidFill>
                        <a:latin typeface="Calibri"/>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Calibri"/>
                          <a:ea typeface="+mn-ea"/>
                          <a:cs typeface="+mn-cs"/>
                        </a:rPr>
                        <a:t>(No Check Digit) </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Serial Number </a:t>
                      </a:r>
                      <a:endParaRPr lang="en-US" sz="1000" b="1" kern="1200" dirty="0" smtClean="0">
                        <a:solidFill>
                          <a:schemeClr val="lt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SGTIN</a:t>
                      </a:r>
                      <a:r>
                        <a:rPr lang="en-US" sz="1000" b="1" kern="1200" baseline="0" dirty="0" smtClean="0">
                          <a:solidFill>
                            <a:schemeClr val="lt1"/>
                          </a:solidFill>
                          <a:latin typeface="+mn-lt"/>
                          <a:ea typeface="+mn-ea"/>
                          <a:cs typeface="+mn-cs"/>
                        </a:rPr>
                        <a:t> </a:t>
                      </a:r>
                      <a:r>
                        <a:rPr lang="en-US" sz="1000" b="1" kern="1200" dirty="0" smtClean="0">
                          <a:solidFill>
                            <a:schemeClr val="lt1"/>
                          </a:solidFill>
                          <a:latin typeface="+mn-lt"/>
                          <a:ea typeface="+mn-ea"/>
                          <a:cs typeface="+mn-cs"/>
                        </a:rPr>
                        <a:t>Hex</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00498000356216</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0498000</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035621</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12345</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is-IS" sz="900" dirty="0" smtClean="0"/>
                        <a:t>30341E6540037A8000003039</a:t>
                      </a:r>
                      <a:endParaRPr lang="en-US" sz="900" dirty="0" smtClean="0"/>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490878999168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0490878</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099916</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67890</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sz="900" dirty="0" smtClean="0"/>
                        <a:t>30341DF5F861930000010932</a:t>
                      </a:r>
                      <a:endParaRPr lang="en-US" sz="900" dirty="0" smtClean="0"/>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495387304385</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0495387</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030438</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12345</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sz="900" kern="1200" smtClean="0">
                          <a:solidFill>
                            <a:schemeClr val="dk1"/>
                          </a:solidFill>
                          <a:latin typeface="+mn-lt"/>
                          <a:ea typeface="+mn-ea"/>
                          <a:cs typeface="+mn-cs"/>
                        </a:rPr>
                        <a:t>30341E3C6C1DB98000003039</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spTree>
    <p:extLst>
      <p:ext uri="{BB962C8B-B14F-4D97-AF65-F5344CB8AC3E}">
        <p14:creationId xmlns:p14="http://schemas.microsoft.com/office/powerpoint/2010/main" val="932664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946560"/>
            <a:ext cx="5915025" cy="8197439"/>
          </a:xfrm>
        </p:spPr>
        <p:txBody>
          <a:bodyPr>
            <a:normAutofit/>
          </a:bodyPr>
          <a:lstStyle/>
          <a:p>
            <a:pPr marL="0" indent="0">
              <a:spcBef>
                <a:spcPts val="0"/>
              </a:spcBef>
              <a:buNone/>
            </a:pPr>
            <a:r>
              <a:rPr lang="en-US" sz="1200" b="1" dirty="0" smtClean="0"/>
              <a:t>Background Information</a:t>
            </a:r>
          </a:p>
          <a:p>
            <a:pPr marL="0" indent="0">
              <a:spcBef>
                <a:spcPts val="0"/>
              </a:spcBef>
              <a:buNone/>
            </a:pPr>
            <a:endParaRPr lang="en-US" sz="1200" dirty="0"/>
          </a:p>
          <a:p>
            <a:pPr marL="0" indent="0">
              <a:spcBef>
                <a:spcPts val="0"/>
              </a:spcBef>
              <a:buNone/>
            </a:pPr>
            <a:r>
              <a:rPr lang="en-US" sz="1200" dirty="0" smtClean="0"/>
              <a:t>If a tag is lost (either for returned product, or missing from a sales floor item), the Store team will provision a replacement tag. For vendor generated UPCs, we won’t be able to assure a unique serial number to create a new SGTIN.  As we are the provisioning authority for our 49 UPCs, we can provision a replacement tag that will be unique.  Both vendor generated UPC and Target generated 49 UPC replacement tags will be based on the original UPC code to be replaced:</a:t>
            </a:r>
          </a:p>
          <a:p>
            <a:pPr marL="0" indent="0">
              <a:spcBef>
                <a:spcPts val="0"/>
              </a:spcBef>
              <a:buNone/>
            </a:pPr>
            <a:r>
              <a:rPr lang="en-US" sz="1200" dirty="0"/>
              <a:t> </a:t>
            </a:r>
            <a:endParaRPr lang="en-US" sz="1200" dirty="0" smtClean="0"/>
          </a:p>
          <a:p>
            <a:pPr lvl="1">
              <a:spcBef>
                <a:spcPts val="0"/>
              </a:spcBef>
            </a:pPr>
            <a:r>
              <a:rPr lang="en-US" sz="1050" dirty="0" smtClean="0"/>
              <a:t>UPC: 12 digit barcode (for Target generated UPCs, this starts with 49)</a:t>
            </a:r>
          </a:p>
          <a:p>
            <a:pPr lvl="1">
              <a:spcBef>
                <a:spcPts val="0"/>
              </a:spcBef>
            </a:pPr>
            <a:r>
              <a:rPr lang="en-US" sz="1050" dirty="0" smtClean="0"/>
              <a:t>GTIN: 00 + barcode</a:t>
            </a:r>
          </a:p>
          <a:p>
            <a:pPr marL="342900" lvl="1" indent="0">
              <a:spcBef>
                <a:spcPts val="0"/>
              </a:spcBef>
              <a:buNone/>
            </a:pPr>
            <a:endParaRPr lang="en-US" sz="1200" dirty="0"/>
          </a:p>
          <a:p>
            <a:pPr marL="0" indent="0">
              <a:spcBef>
                <a:spcPts val="0"/>
              </a:spcBef>
              <a:buNone/>
            </a:pPr>
            <a:r>
              <a:rPr lang="en-US" sz="1200" dirty="0" smtClean="0"/>
              <a:t>Examples (original, not replacement): </a:t>
            </a: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smtClean="0"/>
          </a:p>
          <a:p>
            <a:pPr marL="0" indent="0">
              <a:spcBef>
                <a:spcPts val="0"/>
              </a:spcBef>
              <a:buNone/>
            </a:pPr>
            <a:r>
              <a:rPr lang="en-US" sz="1200" dirty="0" smtClean="0"/>
              <a:t> </a:t>
            </a:r>
          </a:p>
          <a:p>
            <a:pPr marL="0" indent="0">
              <a:spcBef>
                <a:spcPts val="0"/>
              </a:spcBef>
              <a:buNone/>
            </a:pPr>
            <a:r>
              <a:rPr lang="en-US" sz="1200" b="1" dirty="0" smtClean="0"/>
              <a:t>In Store Retagging in GID EPC </a:t>
            </a:r>
            <a:r>
              <a:rPr lang="en-US" sz="1200" b="1" dirty="0"/>
              <a:t>Schema </a:t>
            </a:r>
          </a:p>
          <a:p>
            <a:pPr marL="0" indent="0">
              <a:spcBef>
                <a:spcPts val="0"/>
              </a:spcBef>
              <a:buNone/>
            </a:pPr>
            <a:endParaRPr lang="en-US" sz="1200" dirty="0" smtClean="0"/>
          </a:p>
          <a:p>
            <a:pPr marL="0" indent="0">
              <a:spcBef>
                <a:spcPts val="0"/>
              </a:spcBef>
              <a:buNone/>
            </a:pPr>
            <a:r>
              <a:rPr lang="en-US" sz="1200" dirty="0" smtClean="0"/>
              <a:t>In store replacement tags for both vendor generated UPCs and and Target generated 49 UPCs will </a:t>
            </a:r>
            <a:r>
              <a:rPr lang="en-US" sz="1200" dirty="0"/>
              <a:t>follow a variation of the GS1 GID </a:t>
            </a:r>
            <a:r>
              <a:rPr lang="en-US" sz="1200" dirty="0" smtClean="0"/>
              <a:t>format</a:t>
            </a:r>
            <a:endParaRPr lang="en-US" sz="1200" dirty="0"/>
          </a:p>
          <a:p>
            <a:pPr marL="0" indent="0">
              <a:spcBef>
                <a:spcPts val="0"/>
              </a:spcBef>
              <a:buNone/>
            </a:pPr>
            <a:endParaRPr lang="en-US" sz="1200" b="1" dirty="0" smtClean="0"/>
          </a:p>
          <a:p>
            <a:pPr marL="0" indent="0">
              <a:spcBef>
                <a:spcPts val="0"/>
              </a:spcBef>
              <a:buNone/>
            </a:pPr>
            <a:r>
              <a:rPr lang="en-US" sz="1200" b="1" dirty="0">
                <a:hlinkClick r:id="rId2"/>
              </a:rPr>
              <a:t>http://www.gs1.org/sites/default/files/docs/epc/TDS_1_9_Standard.pdf</a:t>
            </a:r>
            <a:r>
              <a:rPr lang="en-US" sz="1200" dirty="0" smtClean="0">
                <a:hlinkClick r:id="rId2"/>
              </a:rPr>
              <a:t> </a:t>
            </a:r>
            <a:endParaRPr lang="en-US" sz="1200" dirty="0" smtClean="0"/>
          </a:p>
          <a:p>
            <a:pPr marL="0" indent="0">
              <a:spcBef>
                <a:spcPts val="0"/>
              </a:spcBef>
              <a:buNone/>
            </a:pPr>
            <a:r>
              <a:rPr lang="en-US" sz="1200" b="1" dirty="0"/>
              <a:t>6.3.11. General Identifier (GID</a:t>
            </a:r>
            <a:r>
              <a:rPr lang="en-US" sz="1200" b="1" dirty="0" smtClean="0"/>
              <a:t>)</a:t>
            </a:r>
            <a:r>
              <a:rPr lang="en-US" sz="1200" dirty="0" smtClean="0"/>
              <a:t>: Page 31</a:t>
            </a:r>
          </a:p>
          <a:p>
            <a:pPr marL="0" indent="0">
              <a:spcBef>
                <a:spcPts val="0"/>
              </a:spcBef>
              <a:buNone/>
            </a:pPr>
            <a:endParaRPr lang="en-US" sz="1200" dirty="0"/>
          </a:p>
          <a:p>
            <a:pPr marL="0" indent="0">
              <a:spcBef>
                <a:spcPts val="0"/>
              </a:spcBef>
              <a:buNone/>
            </a:pPr>
            <a:r>
              <a:rPr lang="en-US" sz="1200" dirty="0"/>
              <a:t>Target </a:t>
            </a:r>
            <a:r>
              <a:rPr lang="en-US" sz="1200" dirty="0" smtClean="0"/>
              <a:t>will follow </a:t>
            </a:r>
            <a:r>
              <a:rPr lang="en-US" sz="1200" dirty="0"/>
              <a:t>this construct</a:t>
            </a:r>
            <a:r>
              <a:rPr lang="en-US" sz="1200" dirty="0" smtClean="0"/>
              <a:t>:</a:t>
            </a:r>
          </a:p>
          <a:p>
            <a:pPr marL="0" indent="0">
              <a:spcBef>
                <a:spcPts val="0"/>
              </a:spcBef>
              <a:buNone/>
            </a:pPr>
            <a:endParaRPr lang="en-US" sz="1200" dirty="0"/>
          </a:p>
          <a:p>
            <a:pPr lvl="1">
              <a:spcBef>
                <a:spcPts val="0"/>
              </a:spcBef>
            </a:pPr>
            <a:r>
              <a:rPr lang="en-US" sz="1100" dirty="0" err="1"/>
              <a:t>ManagerNumber</a:t>
            </a:r>
            <a:r>
              <a:rPr lang="en-US" sz="1100" dirty="0"/>
              <a:t>: </a:t>
            </a:r>
            <a:r>
              <a:rPr lang="en-US" sz="1100" dirty="0" smtClean="0"/>
              <a:t>Digits 1 through 8 of UPC (add </a:t>
            </a:r>
            <a:r>
              <a:rPr lang="en-US" sz="1100" dirty="0"/>
              <a:t>leading 0’s till </a:t>
            </a:r>
            <a:r>
              <a:rPr lang="en-US" sz="1100" dirty="0" smtClean="0"/>
              <a:t>8 </a:t>
            </a:r>
            <a:r>
              <a:rPr lang="en-US" sz="1100" dirty="0"/>
              <a:t>digits)</a:t>
            </a:r>
            <a:endParaRPr lang="en-US" sz="1100" dirty="0" smtClean="0"/>
          </a:p>
          <a:p>
            <a:pPr lvl="1">
              <a:spcBef>
                <a:spcPts val="0"/>
              </a:spcBef>
            </a:pPr>
            <a:r>
              <a:rPr lang="en-US" sz="1100" dirty="0" err="1" smtClean="0"/>
              <a:t>ObjectClass</a:t>
            </a:r>
            <a:r>
              <a:rPr lang="en-US" sz="1100" dirty="0"/>
              <a:t>: </a:t>
            </a:r>
            <a:r>
              <a:rPr lang="en-US" sz="1100" dirty="0" smtClean="0"/>
              <a:t>Digits 9 through 14 of UPC (add </a:t>
            </a:r>
            <a:r>
              <a:rPr lang="en-US" sz="1100" dirty="0"/>
              <a:t>leading 0’s till </a:t>
            </a:r>
            <a:r>
              <a:rPr lang="en-US" sz="1100" dirty="0" smtClean="0"/>
              <a:t>6 digits, includes check digit)</a:t>
            </a:r>
            <a:endParaRPr lang="en-US" sz="1100" dirty="0"/>
          </a:p>
          <a:p>
            <a:pPr lvl="1">
              <a:spcBef>
                <a:spcPts val="0"/>
              </a:spcBef>
            </a:pPr>
            <a:r>
              <a:rPr lang="en-US" sz="1100" dirty="0" err="1"/>
              <a:t>SerialNumber</a:t>
            </a:r>
            <a:r>
              <a:rPr lang="en-US" sz="1100" dirty="0"/>
              <a:t>: 11 digit, serialized unique ID (add leading 0’s till 11 digits, max 68719476735)</a:t>
            </a:r>
          </a:p>
          <a:p>
            <a:pPr lvl="1">
              <a:spcBef>
                <a:spcPts val="0"/>
              </a:spcBef>
            </a:pPr>
            <a:endParaRPr lang="en-US" sz="1100" dirty="0"/>
          </a:p>
          <a:p>
            <a:pPr marL="0" indent="0">
              <a:spcBef>
                <a:spcPts val="0"/>
              </a:spcBef>
              <a:buNone/>
            </a:pPr>
            <a:r>
              <a:rPr lang="en-US" sz="1000" dirty="0"/>
              <a:t>Target </a:t>
            </a:r>
            <a:r>
              <a:rPr lang="en-US" sz="1000" dirty="0" smtClean="0"/>
              <a:t>uses one </a:t>
            </a:r>
            <a:r>
              <a:rPr lang="en-US" sz="1000" dirty="0" smtClean="0"/>
              <a:t>of the reserved Commissioning Authority numbers (first two digits of serial number) for these </a:t>
            </a:r>
            <a:r>
              <a:rPr lang="en-US" sz="1000" dirty="0" smtClean="0"/>
              <a:t>tags: </a:t>
            </a:r>
            <a:r>
              <a:rPr lang="en-US" sz="1000" b="1" dirty="0" smtClean="0"/>
              <a:t>01, </a:t>
            </a:r>
            <a:r>
              <a:rPr lang="en-US" sz="1000" b="1" dirty="0" smtClean="0"/>
              <a:t>03 or </a:t>
            </a:r>
            <a:r>
              <a:rPr lang="en-US" sz="1000" b="1" dirty="0" smtClean="0"/>
              <a:t>04</a:t>
            </a:r>
            <a:r>
              <a:rPr lang="en-US" sz="1000" dirty="0"/>
              <a:t>. Decode the serial number first and reference slide </a:t>
            </a:r>
            <a:r>
              <a:rPr lang="en-US" sz="1000" dirty="0" smtClean="0"/>
              <a:t>2 </a:t>
            </a:r>
            <a:r>
              <a:rPr lang="en-US" sz="1000" dirty="0"/>
              <a:t>if </a:t>
            </a:r>
            <a:r>
              <a:rPr lang="en-US" sz="1000" dirty="0" smtClean="0"/>
              <a:t>it </a:t>
            </a:r>
            <a:r>
              <a:rPr lang="en-US" sz="1000" b="1" dirty="0" smtClean="0"/>
              <a:t>DOESN’T</a:t>
            </a:r>
            <a:r>
              <a:rPr lang="en-US" sz="1000" dirty="0" smtClean="0"/>
              <a:t> begin </a:t>
            </a:r>
            <a:r>
              <a:rPr lang="en-US" sz="1000" dirty="0"/>
              <a:t>with </a:t>
            </a:r>
            <a:r>
              <a:rPr lang="en-US" sz="1000" b="1" dirty="0"/>
              <a:t>01, 03 or 04.</a:t>
            </a:r>
          </a:p>
          <a:p>
            <a:pPr marL="0" indent="0">
              <a:spcBef>
                <a:spcPts val="0"/>
              </a:spcBef>
              <a:buNone/>
            </a:pPr>
            <a:endParaRPr lang="en-US" sz="1000" dirty="0"/>
          </a:p>
          <a:p>
            <a:pPr marL="0" indent="0">
              <a:spcBef>
                <a:spcPts val="0"/>
              </a:spcBef>
              <a:buNone/>
            </a:pPr>
            <a:r>
              <a:rPr lang="en-US" sz="1200" dirty="0" smtClean="0"/>
              <a:t>Encoded Replacement Tag Examples</a:t>
            </a:r>
            <a:r>
              <a:rPr lang="en-US" sz="1200" dirty="0" smtClean="0"/>
              <a:t>:</a:t>
            </a:r>
          </a:p>
          <a:p>
            <a:pPr marL="0" indent="0">
              <a:spcBef>
                <a:spcPts val="0"/>
              </a:spcBef>
              <a:buNone/>
            </a:pPr>
            <a:endParaRPr lang="en-US" sz="1200" dirty="0"/>
          </a:p>
          <a:p>
            <a:pPr marL="0" indent="0">
              <a:spcBef>
                <a:spcPts val="0"/>
              </a:spcBef>
              <a:buNone/>
            </a:pPr>
            <a:endParaRPr lang="en-US" sz="1000" dirty="0"/>
          </a:p>
          <a:p>
            <a:pPr marL="0" indent="0">
              <a:spcBef>
                <a:spcPts val="0"/>
              </a:spcBef>
              <a:buNone/>
            </a:pPr>
            <a:r>
              <a:rPr lang="en-US" sz="1200" dirty="0"/>
              <a:t> </a:t>
            </a:r>
            <a:endParaRPr lang="en-US" sz="1200" dirty="0" smtClean="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r>
              <a:rPr lang="en-US" sz="1200" b="1" dirty="0" smtClean="0"/>
              <a:t>Important </a:t>
            </a:r>
            <a:r>
              <a:rPr lang="en-US" sz="1200" b="1" dirty="0" smtClean="0"/>
              <a:t>note: </a:t>
            </a:r>
            <a:r>
              <a:rPr lang="en-US" sz="1200" dirty="0" smtClean="0"/>
              <a:t>Using the shifted UPC (GTIN) for the manager number, not a GS1 </a:t>
            </a:r>
            <a:r>
              <a:rPr lang="en-US" sz="1200" dirty="0"/>
              <a:t>assigned Company </a:t>
            </a:r>
            <a:r>
              <a:rPr lang="en-US" sz="1200" dirty="0" smtClean="0"/>
              <a:t>Prefix, means </a:t>
            </a:r>
            <a:r>
              <a:rPr lang="en-US" sz="1200" dirty="0"/>
              <a:t>this is not guaranteed to be globally unique.</a:t>
            </a:r>
          </a:p>
          <a:p>
            <a:pPr marL="0" indent="0">
              <a:spcBef>
                <a:spcPts val="0"/>
              </a:spcBef>
              <a:buNone/>
            </a:pPr>
            <a:endParaRPr lang="en-US" sz="1200" dirty="0"/>
          </a:p>
        </p:txBody>
      </p:sp>
      <p:pic>
        <p:nvPicPr>
          <p:cNvPr id="6" name="Picture 5" descr="File:Bullseye.bmp">
            <a:hlinkClick r:id="rId3"/>
          </p:cNvPr>
          <p:cNvPicPr>
            <a:picLocks noChangeAspect="1" noChangeArrowheads="1"/>
          </p:cNvPicPr>
          <p:nvPr/>
        </p:nvPicPr>
        <p:blipFill>
          <a:blip r:embed="rId4"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201333" y="176524"/>
            <a:ext cx="4353645" cy="77003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noProof="0" dirty="0" smtClean="0">
                <a:solidFill>
                  <a:sysClr val="window" lastClr="FFFFFF">
                    <a:lumMod val="50000"/>
                  </a:sysClr>
                </a:solidFill>
                <a:latin typeface="Calibri"/>
              </a:rPr>
              <a:t>In Store Retagging in GID EPC </a:t>
            </a:r>
            <a:r>
              <a:rPr lang="en-US" sz="1800" b="1" noProof="0" dirty="0" smtClean="0">
                <a:solidFill>
                  <a:sysClr val="window" lastClr="FFFFFF">
                    <a:lumMod val="50000"/>
                  </a:sysClr>
                </a:solidFill>
                <a:latin typeface="Calibri"/>
              </a:rPr>
              <a:t>Schema</a:t>
            </a:r>
          </a:p>
          <a:p>
            <a:pPr lvl="0" algn="r">
              <a:defRPr/>
            </a:pPr>
            <a:r>
              <a:rPr lang="en-US" sz="1800" b="1" dirty="0" smtClean="0">
                <a:solidFill>
                  <a:sysClr val="window" lastClr="FFFFFF">
                    <a:lumMod val="50000"/>
                  </a:sysClr>
                </a:solidFill>
                <a:latin typeface="Calibri"/>
              </a:rPr>
              <a:t>(Retagging)</a:t>
            </a:r>
            <a:endParaRPr lang="en-US" sz="1800" b="1" noProof="0" dirty="0" smtClean="0">
              <a:solidFill>
                <a:sysClr val="window" lastClr="FFFFFF">
                  <a:lumMod val="50000"/>
                </a:sysClr>
              </a:solidFill>
              <a:latin typeface="Calibri"/>
            </a:endParaRPr>
          </a:p>
          <a:p>
            <a:pPr lvl="0" algn="r">
              <a:defRPr/>
            </a:pPr>
            <a:r>
              <a:rPr kumimoji="0" lang="en-US" sz="1800" b="1" i="0" u="none" strike="noStrike" kern="1200" cap="none" spc="-67" normalizeH="0" baseline="0" dirty="0" smtClean="0">
                <a:ln>
                  <a:noFill/>
                </a:ln>
                <a:solidFill>
                  <a:sysClr val="window" lastClr="FFFFFF">
                    <a:lumMod val="50000"/>
                  </a:sysClr>
                </a:solidFill>
                <a:effectLst/>
                <a:uLnTx/>
                <a:uFillTx/>
                <a:latin typeface="Calibri"/>
                <a:cs typeface="Helvetica"/>
              </a:rPr>
              <a:t>Target Internal</a:t>
            </a:r>
            <a:r>
              <a:rPr kumimoji="0" lang="en-US" sz="1800" b="1" i="0" u="none" strike="noStrike" kern="1200" cap="none" spc="-67" normalizeH="0" dirty="0" smtClean="0">
                <a:ln>
                  <a:noFill/>
                </a:ln>
                <a:solidFill>
                  <a:sysClr val="window" lastClr="FFFFFF">
                    <a:lumMod val="50000"/>
                  </a:sysClr>
                </a:solidFill>
                <a:effectLst/>
                <a:uLnTx/>
                <a:uFillTx/>
                <a:latin typeface="Calibri"/>
                <a:cs typeface="Helvetica"/>
              </a:rPr>
              <a:t> Use Only</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4</a:t>
            </a:fld>
            <a:endParaRPr lang="en-US"/>
          </a:p>
        </p:txBody>
      </p:sp>
      <p:sp>
        <p:nvSpPr>
          <p:cNvPr id="9" name="Date Placeholder 8"/>
          <p:cNvSpPr>
            <a:spLocks noGrp="1"/>
          </p:cNvSpPr>
          <p:nvPr>
            <p:ph type="dt" sz="half" idx="10"/>
          </p:nvPr>
        </p:nvSpPr>
        <p:spPr/>
        <p:txBody>
          <a:bodyPr/>
          <a:lstStyle/>
          <a:p>
            <a:r>
              <a:rPr lang="en-US" smtClean="0"/>
              <a:t>March 2015</a:t>
            </a: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1662734857"/>
              </p:ext>
            </p:extLst>
          </p:nvPr>
        </p:nvGraphicFramePr>
        <p:xfrm>
          <a:off x="541868" y="3141941"/>
          <a:ext cx="3714989" cy="929640"/>
        </p:xfrm>
        <a:graphic>
          <a:graphicData uri="http://schemas.openxmlformats.org/drawingml/2006/table">
            <a:tbl>
              <a:tblPr firstRow="1" bandRow="1"/>
              <a:tblGrid>
                <a:gridCol w="2536977"/>
                <a:gridCol w="1178012"/>
              </a:tblGrid>
              <a:tr h="234599">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URI</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UPC/GID</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da-DK" sz="900" dirty="0" smtClean="0"/>
                        <a:t>urn:epc:id:sgtin:0038000.035621.12345</a:t>
                      </a:r>
                      <a:endParaRPr lang="en-US" sz="900" dirty="0" smtClean="0"/>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ctr"/>
                      <a:r>
                        <a:rPr lang="en-US" sz="900" dirty="0" smtClean="0"/>
                        <a:t>00038000356216</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160513">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da-DK" sz="900" dirty="0" smtClean="0"/>
                        <a:t>urn:epc:id:sgtin:0030878.099916.67890</a:t>
                      </a:r>
                      <a:endParaRPr lang="en-US" sz="900"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ctr"/>
                      <a:r>
                        <a:rPr lang="en-US" sz="900" dirty="0" smtClean="0"/>
                        <a:t>00030878999168</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0">
                <a:tc>
                  <a:txBody>
                    <a:bodyPr/>
                    <a:lstStyle/>
                    <a:p>
                      <a:pPr algn="ctr"/>
                      <a:r>
                        <a:rPr lang="en-US" sz="900" dirty="0" smtClean="0"/>
                        <a:t>urn:epc:id:gid:4928300.16670.1000000001</a:t>
                      </a: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00492830016670</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196709475"/>
              </p:ext>
            </p:extLst>
          </p:nvPr>
        </p:nvGraphicFramePr>
        <p:xfrm>
          <a:off x="541868" y="7209514"/>
          <a:ext cx="5799665" cy="1082040"/>
        </p:xfrm>
        <a:graphic>
          <a:graphicData uri="http://schemas.openxmlformats.org/drawingml/2006/table">
            <a:tbl>
              <a:tblPr firstRow="1" bandRow="1"/>
              <a:tblGrid>
                <a:gridCol w="1054735"/>
                <a:gridCol w="663997"/>
                <a:gridCol w="1117600"/>
                <a:gridCol w="829733"/>
                <a:gridCol w="2133600"/>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chemeClr val="bg1"/>
                          </a:solidFill>
                        </a:rPr>
                        <a:t>Barcode</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chemeClr val="bg1"/>
                          </a:solidFill>
                        </a:rPr>
                        <a:t>Manager Number</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err="1" smtClean="0">
                          <a:solidFill>
                            <a:schemeClr val="lt1"/>
                          </a:solidFill>
                          <a:latin typeface="Calibri"/>
                          <a:ea typeface="+mn-ea"/>
                          <a:cs typeface="+mn-cs"/>
                        </a:rPr>
                        <a:t>ObjectClass</a:t>
                      </a:r>
                      <a:endParaRPr lang="en-US" sz="1000" b="1" kern="1200" dirty="0" smtClean="0">
                        <a:solidFill>
                          <a:schemeClr val="lt1"/>
                        </a:solidFill>
                        <a:latin typeface="Calibri"/>
                        <a:ea typeface="+mn-ea"/>
                        <a:cs typeface="+mn-cs"/>
                      </a:endParaRP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Calibri"/>
                          <a:ea typeface="+mn-ea"/>
                          <a:cs typeface="+mn-cs"/>
                        </a:rPr>
                        <a:t>(w</a:t>
                      </a:r>
                      <a:r>
                        <a:rPr lang="en-US" sz="1000" b="1" kern="1200" baseline="0" dirty="0" smtClean="0">
                          <a:solidFill>
                            <a:schemeClr val="lt1"/>
                          </a:solidFill>
                          <a:latin typeface="Calibri"/>
                          <a:ea typeface="+mn-ea"/>
                          <a:cs typeface="+mn-cs"/>
                        </a:rPr>
                        <a:t>/Check Digit)</a:t>
                      </a:r>
                      <a:r>
                        <a:rPr lang="en-US" sz="1000" b="1" kern="1200" dirty="0" smtClean="0">
                          <a:solidFill>
                            <a:schemeClr val="lt1"/>
                          </a:solidFill>
                          <a:latin typeface="Calibri"/>
                          <a:ea typeface="+mn-ea"/>
                          <a:cs typeface="+mn-cs"/>
                        </a:rPr>
                        <a:t> </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Serial Number </a:t>
                      </a:r>
                      <a:endParaRPr lang="en-US" sz="1000" b="1" kern="1200" dirty="0" smtClean="0">
                        <a:solidFill>
                          <a:schemeClr val="lt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GID Hex </a:t>
                      </a: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(drop leading zeros</a:t>
                      </a:r>
                      <a:r>
                        <a:rPr lang="en-US" sz="1000" b="1" kern="1200" baseline="0" dirty="0" smtClean="0">
                          <a:solidFill>
                            <a:schemeClr val="lt1"/>
                          </a:solidFill>
                          <a:latin typeface="+mn-lt"/>
                          <a:ea typeface="+mn-ea"/>
                          <a:cs typeface="+mn-cs"/>
                        </a:rPr>
                        <a:t> before encoding)</a:t>
                      </a:r>
                      <a:endParaRPr lang="en-US" sz="1000" b="1" kern="1200" dirty="0" smtClean="0">
                        <a:solidFill>
                          <a:schemeClr val="lt1"/>
                        </a:solidFill>
                        <a:latin typeface="+mn-lt"/>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00038000356216</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b="1" dirty="0" smtClean="0">
                          <a:solidFill>
                            <a:srgbClr val="FF0000"/>
                          </a:solidFill>
                        </a:rPr>
                        <a:t>000</a:t>
                      </a:r>
                      <a:r>
                        <a:rPr lang="en-US" sz="900" dirty="0" smtClean="0"/>
                        <a:t>38000</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l"/>
                      <a:r>
                        <a:rPr lang="en-US" sz="900" dirty="0" smtClean="0"/>
                        <a:t>356216</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en-US" sz="900" b="1" dirty="0" smtClean="0">
                          <a:solidFill>
                            <a:srgbClr val="FF0000"/>
                          </a:solidFill>
                        </a:rPr>
                        <a:t>0</a:t>
                      </a:r>
                      <a:r>
                        <a:rPr lang="en-US" sz="900" dirty="0" smtClean="0"/>
                        <a:t>4000000001</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is-IS" sz="900" dirty="0" smtClean="0">
                          <a:solidFill>
                            <a:schemeClr val="tx1"/>
                          </a:solidFill>
                        </a:rPr>
                        <a:t>350009470056F780EE6B2801</a:t>
                      </a:r>
                      <a:endParaRPr lang="en-US" sz="900" dirty="0" smtClean="0">
                        <a:solidFill>
                          <a:schemeClr val="tx1"/>
                        </a:solidFill>
                      </a:endParaRP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030878999168</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000</a:t>
                      </a:r>
                      <a:r>
                        <a:rPr lang="en-US" sz="900" dirty="0" smtClean="0"/>
                        <a:t>30878</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999168</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4000000002</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sz="900" dirty="0" smtClean="0">
                          <a:solidFill>
                            <a:srgbClr val="000000"/>
                          </a:solidFill>
                        </a:rPr>
                        <a:t>35000789E0F3F000EE6B2802</a:t>
                      </a:r>
                      <a:endParaRPr lang="en-US" sz="900" dirty="0" smtClean="0">
                        <a:solidFill>
                          <a:srgbClr val="000000"/>
                        </a:solidFill>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492830016670</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00</a:t>
                      </a:r>
                      <a:r>
                        <a:rPr lang="en-US" sz="900" dirty="0" smtClean="0"/>
                        <a:t>492830</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16670</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b="1" dirty="0" smtClean="0">
                          <a:solidFill>
                            <a:srgbClr val="FF0000"/>
                          </a:solidFill>
                        </a:rPr>
                        <a:t>0</a:t>
                      </a:r>
                      <a:r>
                        <a:rPr lang="en-US" sz="900" dirty="0" smtClean="0"/>
                        <a:t>4000000003</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sz="900" kern="1200" dirty="0" smtClean="0">
                          <a:solidFill>
                            <a:srgbClr val="000000"/>
                          </a:solidFill>
                          <a:latin typeface="+mn-lt"/>
                          <a:ea typeface="+mn-ea"/>
                          <a:cs typeface="+mn-cs"/>
                        </a:rPr>
                        <a:t>35007851E00411E0EE6B2803</a:t>
                      </a:r>
                      <a:endParaRPr lang="en-US" sz="900" kern="1200" dirty="0" smtClean="0">
                        <a:solidFill>
                          <a:srgbClr val="000000"/>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spTree>
    <p:extLst>
      <p:ext uri="{BB962C8B-B14F-4D97-AF65-F5344CB8AC3E}">
        <p14:creationId xmlns:p14="http://schemas.microsoft.com/office/powerpoint/2010/main" val="3000532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1487" y="946560"/>
            <a:ext cx="5915025" cy="8197439"/>
          </a:xfrm>
        </p:spPr>
        <p:txBody>
          <a:bodyPr>
            <a:normAutofit/>
          </a:bodyPr>
          <a:lstStyle/>
          <a:p>
            <a:pPr marL="0" indent="0">
              <a:spcBef>
                <a:spcPts val="0"/>
              </a:spcBef>
              <a:buNone/>
            </a:pPr>
            <a:r>
              <a:rPr lang="en-US" sz="1200" b="1" dirty="0" smtClean="0"/>
              <a:t>Background Information</a:t>
            </a:r>
          </a:p>
          <a:p>
            <a:pPr marL="0" indent="0">
              <a:spcBef>
                <a:spcPts val="0"/>
              </a:spcBef>
              <a:buNone/>
            </a:pPr>
            <a:endParaRPr lang="en-US" sz="1200" dirty="0"/>
          </a:p>
          <a:p>
            <a:pPr marL="0" indent="0">
              <a:spcBef>
                <a:spcPts val="0"/>
              </a:spcBef>
              <a:buNone/>
            </a:pPr>
            <a:r>
              <a:rPr lang="en-US" sz="1200" dirty="0" smtClean="0"/>
              <a:t>As Target continues to refactor our internal systems to enable an </a:t>
            </a:r>
            <a:r>
              <a:rPr lang="en-US" sz="1200" dirty="0" err="1" smtClean="0"/>
              <a:t>omnichannel</a:t>
            </a:r>
            <a:r>
              <a:rPr lang="en-US" sz="1200" dirty="0" smtClean="0"/>
              <a:t> supply chain, we will begin to leverage the Target Corporation Item Number (TCIN).  This is a random 10 digit number assigned by our new Product Information Management system (PIM) and is currently used by our online properties.  The TCIN identifies an item at a more granular level than the DPCI, and allows for correct identification of the exact product that the guest desires (e.g. Batman vs. Superman costume, which may be the same DPCI).</a:t>
            </a:r>
          </a:p>
          <a:p>
            <a:pPr marL="0" indent="0">
              <a:spcBef>
                <a:spcPts val="0"/>
              </a:spcBef>
              <a:buNone/>
            </a:pPr>
            <a:endParaRPr lang="en-US" sz="1200" dirty="0"/>
          </a:p>
          <a:p>
            <a:pPr marL="0" indent="0">
              <a:spcBef>
                <a:spcPts val="0"/>
              </a:spcBef>
              <a:buNone/>
            </a:pPr>
            <a:r>
              <a:rPr lang="en-US" sz="1200" dirty="0" smtClean="0"/>
              <a:t>As this is a random 10 digit number, there is no logic built into the TCIN, and the number itself cannot identify the item without referring to the product catalog.  The TCIN is not represented in barcode format. </a:t>
            </a:r>
          </a:p>
          <a:p>
            <a:pPr marL="0" indent="0">
              <a:spcBef>
                <a:spcPts val="0"/>
              </a:spcBef>
              <a:buNone/>
            </a:pPr>
            <a:endParaRPr lang="en-US" sz="1200" dirty="0"/>
          </a:p>
          <a:p>
            <a:pPr marL="0" indent="0">
              <a:spcBef>
                <a:spcPts val="0"/>
              </a:spcBef>
              <a:buNone/>
            </a:pPr>
            <a:r>
              <a:rPr lang="en-US" sz="1200" dirty="0" smtClean="0"/>
              <a:t>Example TCINs:</a:t>
            </a:r>
          </a:p>
          <a:p>
            <a:pPr marL="0" indent="0">
              <a:spcBef>
                <a:spcPts val="0"/>
              </a:spcBef>
              <a:buNone/>
            </a:pPr>
            <a:endParaRPr lang="en-US" sz="1200" dirty="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200" dirty="0" smtClean="0"/>
              <a:t> </a:t>
            </a:r>
          </a:p>
          <a:p>
            <a:pPr marL="0" indent="0">
              <a:spcBef>
                <a:spcPts val="0"/>
              </a:spcBef>
              <a:buNone/>
            </a:pPr>
            <a:r>
              <a:rPr lang="en-US" sz="1200" b="1" dirty="0" smtClean="0"/>
              <a:t>Target Common Item Number EPC </a:t>
            </a:r>
            <a:r>
              <a:rPr lang="en-US" sz="1200" b="1" dirty="0"/>
              <a:t>Schema </a:t>
            </a:r>
          </a:p>
          <a:p>
            <a:pPr marL="0" indent="0">
              <a:spcBef>
                <a:spcPts val="0"/>
              </a:spcBef>
              <a:buNone/>
            </a:pPr>
            <a:endParaRPr lang="en-US" sz="1200" dirty="0" smtClean="0"/>
          </a:p>
          <a:p>
            <a:pPr marL="0" indent="0">
              <a:spcBef>
                <a:spcPts val="0"/>
              </a:spcBef>
              <a:buNone/>
            </a:pPr>
            <a:r>
              <a:rPr lang="en-US" sz="1200" dirty="0" smtClean="0"/>
              <a:t>Target will use the modified GS1 Global Individual Asset Identifier GIAI format for TCINs</a:t>
            </a:r>
            <a:endParaRPr lang="en-US" sz="1200" dirty="0"/>
          </a:p>
          <a:p>
            <a:pPr marL="0" indent="0">
              <a:spcBef>
                <a:spcPts val="0"/>
              </a:spcBef>
              <a:buNone/>
            </a:pPr>
            <a:endParaRPr lang="en-US" sz="1200" b="1" dirty="0" smtClean="0"/>
          </a:p>
          <a:p>
            <a:pPr marL="0" indent="0">
              <a:spcBef>
                <a:spcPts val="0"/>
              </a:spcBef>
              <a:buNone/>
            </a:pPr>
            <a:r>
              <a:rPr lang="en-US" sz="1200" b="1" dirty="0">
                <a:hlinkClick r:id="rId2"/>
              </a:rPr>
              <a:t>http://www.gs1.org/sites/default/files/docs/epc/TDS_1_9_Standard.pdf</a:t>
            </a:r>
            <a:r>
              <a:rPr lang="en-US" sz="1200" dirty="0" smtClean="0">
                <a:hlinkClick r:id="rId2"/>
              </a:rPr>
              <a:t> </a:t>
            </a:r>
            <a:endParaRPr lang="en-US" sz="1200" dirty="0" smtClean="0"/>
          </a:p>
          <a:p>
            <a:pPr marL="0" indent="0">
              <a:spcBef>
                <a:spcPts val="0"/>
              </a:spcBef>
              <a:buNone/>
            </a:pPr>
            <a:r>
              <a:rPr lang="en-US" sz="1200" b="1" dirty="0" smtClean="0"/>
              <a:t>6.3.5. Global Individual Asset Identifier </a:t>
            </a:r>
            <a:r>
              <a:rPr lang="en-US" sz="1200" b="1" dirty="0"/>
              <a:t>(</a:t>
            </a:r>
            <a:r>
              <a:rPr lang="en-US" sz="1200" b="1" dirty="0" smtClean="0"/>
              <a:t>GIAI)</a:t>
            </a:r>
            <a:r>
              <a:rPr lang="en-US" sz="1200" dirty="0" smtClean="0"/>
              <a:t>: Page 28</a:t>
            </a:r>
          </a:p>
          <a:p>
            <a:pPr marL="0" indent="0">
              <a:spcBef>
                <a:spcPts val="0"/>
              </a:spcBef>
              <a:buNone/>
            </a:pPr>
            <a:endParaRPr lang="en-US" sz="1200" dirty="0"/>
          </a:p>
          <a:p>
            <a:pPr marL="0" indent="0">
              <a:spcBef>
                <a:spcPts val="0"/>
              </a:spcBef>
              <a:buNone/>
            </a:pPr>
            <a:r>
              <a:rPr lang="en-US" sz="1200" dirty="0"/>
              <a:t>Target </a:t>
            </a:r>
            <a:r>
              <a:rPr lang="en-US" sz="1200" dirty="0" smtClean="0"/>
              <a:t>will follow </a:t>
            </a:r>
            <a:r>
              <a:rPr lang="en-US" sz="1200" dirty="0"/>
              <a:t>this construct</a:t>
            </a:r>
            <a:r>
              <a:rPr lang="en-US" sz="1200" dirty="0" smtClean="0"/>
              <a:t>:</a:t>
            </a:r>
          </a:p>
          <a:p>
            <a:pPr marL="0" indent="0">
              <a:spcBef>
                <a:spcPts val="0"/>
              </a:spcBef>
              <a:buNone/>
            </a:pPr>
            <a:endParaRPr lang="en-US" sz="1200" dirty="0"/>
          </a:p>
          <a:p>
            <a:pPr lvl="1">
              <a:spcBef>
                <a:spcPts val="0"/>
              </a:spcBef>
            </a:pPr>
            <a:r>
              <a:rPr lang="en-US" sz="1100" dirty="0" err="1" smtClean="0"/>
              <a:t>ManagerNumber</a:t>
            </a:r>
            <a:r>
              <a:rPr lang="en-US" sz="1100" dirty="0" smtClean="0"/>
              <a:t>: </a:t>
            </a:r>
            <a:r>
              <a:rPr lang="en-US" sz="1100" dirty="0" smtClean="0"/>
              <a:t>10 </a:t>
            </a:r>
            <a:r>
              <a:rPr lang="en-US" sz="1100" dirty="0" smtClean="0"/>
              <a:t>digit </a:t>
            </a:r>
            <a:r>
              <a:rPr lang="en-US" sz="1100" dirty="0"/>
              <a:t>TCIN (add leading 0’s till </a:t>
            </a:r>
            <a:r>
              <a:rPr lang="en-US" sz="1100" dirty="0" smtClean="0"/>
              <a:t>10 </a:t>
            </a:r>
            <a:r>
              <a:rPr lang="en-US" sz="1100" dirty="0"/>
              <a:t>digits</a:t>
            </a:r>
            <a:r>
              <a:rPr lang="en-US" sz="1100" dirty="0" smtClean="0"/>
              <a:t>)</a:t>
            </a:r>
            <a:endParaRPr lang="en-US" sz="1100" dirty="0"/>
          </a:p>
          <a:p>
            <a:pPr lvl="1">
              <a:spcBef>
                <a:spcPts val="0"/>
              </a:spcBef>
            </a:pPr>
            <a:r>
              <a:rPr lang="en-US" sz="1100" dirty="0" err="1" smtClean="0"/>
              <a:t>SerialNumber</a:t>
            </a:r>
            <a:r>
              <a:rPr lang="en-US" sz="1100" dirty="0"/>
              <a:t>: </a:t>
            </a:r>
            <a:r>
              <a:rPr lang="en-US" sz="1100" dirty="0" smtClean="0"/>
              <a:t>15 </a:t>
            </a:r>
            <a:r>
              <a:rPr lang="en-US" sz="1100" dirty="0" smtClean="0"/>
              <a:t>digit, </a:t>
            </a:r>
            <a:r>
              <a:rPr lang="en-US" sz="1100" dirty="0"/>
              <a:t>serialized unique ID (add leading 0’s till </a:t>
            </a:r>
            <a:r>
              <a:rPr lang="en-US" sz="1100" dirty="0" smtClean="0"/>
              <a:t>15 </a:t>
            </a:r>
            <a:r>
              <a:rPr lang="en-US" sz="1100" dirty="0" smtClean="0"/>
              <a:t>digits)</a:t>
            </a:r>
            <a:endParaRPr lang="en-US" sz="1100" dirty="0"/>
          </a:p>
          <a:p>
            <a:pPr lvl="1">
              <a:spcBef>
                <a:spcPts val="0"/>
              </a:spcBef>
            </a:pPr>
            <a:endParaRPr lang="en-US" sz="1100" dirty="0"/>
          </a:p>
          <a:p>
            <a:pPr marL="0" indent="0">
              <a:spcBef>
                <a:spcPts val="0"/>
              </a:spcBef>
              <a:buNone/>
            </a:pPr>
            <a:r>
              <a:rPr lang="en-US" sz="1000" dirty="0"/>
              <a:t>Target will </a:t>
            </a:r>
            <a:r>
              <a:rPr lang="en-US" sz="1000" dirty="0" smtClean="0"/>
              <a:t>have the </a:t>
            </a:r>
            <a:r>
              <a:rPr lang="en-US" sz="1000" dirty="0"/>
              <a:t>leading </a:t>
            </a:r>
            <a:r>
              <a:rPr lang="en-US" sz="1000" dirty="0" smtClean="0"/>
              <a:t>2 </a:t>
            </a:r>
            <a:r>
              <a:rPr lang="en-US" sz="1000" dirty="0" smtClean="0"/>
              <a:t>digits </a:t>
            </a:r>
            <a:r>
              <a:rPr lang="en-US" sz="1000" dirty="0"/>
              <a:t>of the Serial # be unique to each tag supplier </a:t>
            </a:r>
            <a:r>
              <a:rPr lang="en-US" sz="1000" dirty="0" smtClean="0"/>
              <a:t>(‘Commissioning Authority”). Please consult a Target representative for your Commissioning Authority ID.  Per GS1 standards, the Serial number must start with a non zero digit, so pad with leading zeroes </a:t>
            </a:r>
            <a:r>
              <a:rPr lang="en-US" sz="1000" dirty="0" smtClean="0"/>
              <a:t>AFTER decoding</a:t>
            </a:r>
            <a:r>
              <a:rPr lang="en-US" sz="1000" dirty="0" smtClean="0"/>
              <a:t>.</a:t>
            </a:r>
            <a:endParaRPr lang="en-US" sz="1000" dirty="0"/>
          </a:p>
          <a:p>
            <a:pPr marL="0" indent="0">
              <a:spcBef>
                <a:spcPts val="0"/>
              </a:spcBef>
              <a:buNone/>
            </a:pPr>
            <a:r>
              <a:rPr lang="en-US" sz="1200" dirty="0"/>
              <a:t> </a:t>
            </a:r>
          </a:p>
          <a:p>
            <a:pPr marL="0" indent="0">
              <a:spcBef>
                <a:spcPts val="0"/>
              </a:spcBef>
              <a:buNone/>
            </a:pPr>
            <a:r>
              <a:rPr lang="en-US" sz="1200" dirty="0" smtClean="0"/>
              <a:t>Target Examples:</a:t>
            </a:r>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endParaRPr lang="en-US" sz="1200" dirty="0"/>
          </a:p>
          <a:p>
            <a:pPr marL="0" indent="0">
              <a:spcBef>
                <a:spcPts val="0"/>
              </a:spcBef>
              <a:buNone/>
            </a:pPr>
            <a:endParaRPr lang="en-US" sz="1200" dirty="0" smtClean="0"/>
          </a:p>
          <a:p>
            <a:pPr marL="0" indent="0">
              <a:spcBef>
                <a:spcPts val="0"/>
              </a:spcBef>
              <a:buNone/>
            </a:pPr>
            <a:r>
              <a:rPr lang="en-US" sz="1200" b="1" dirty="0"/>
              <a:t>Important note: </a:t>
            </a:r>
            <a:r>
              <a:rPr lang="en-US" sz="1200" dirty="0"/>
              <a:t>Using the </a:t>
            </a:r>
            <a:r>
              <a:rPr lang="en-US" sz="1200" dirty="0" smtClean="0"/>
              <a:t>TCIN </a:t>
            </a:r>
            <a:r>
              <a:rPr lang="en-US" sz="1200" dirty="0"/>
              <a:t>for the manager number, not a GS1 assigned Company Prefix</a:t>
            </a:r>
            <a:r>
              <a:rPr lang="en-US" sz="1200" dirty="0" smtClean="0"/>
              <a:t>, </a:t>
            </a:r>
            <a:r>
              <a:rPr lang="en-US" sz="1200" dirty="0"/>
              <a:t>means this is not guaranteed to be globally unique.</a:t>
            </a:r>
          </a:p>
        </p:txBody>
      </p:sp>
      <p:pic>
        <p:nvPicPr>
          <p:cNvPr id="6" name="Picture 5" descr="File:Bullseye.bmp">
            <a:hlinkClick r:id="rId3"/>
          </p:cNvPr>
          <p:cNvPicPr>
            <a:picLocks noChangeAspect="1" noChangeArrowheads="1"/>
          </p:cNvPicPr>
          <p:nvPr/>
        </p:nvPicPr>
        <p:blipFill>
          <a:blip r:embed="rId4"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464269" y="176524"/>
            <a:ext cx="4090709"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dirty="0" smtClean="0">
                <a:solidFill>
                  <a:sysClr val="window" lastClr="FFFFFF">
                    <a:lumMod val="50000"/>
                  </a:sysClr>
                </a:solidFill>
              </a:rPr>
              <a:t>Target Common Item Number </a:t>
            </a:r>
            <a:r>
              <a:rPr lang="en-US" sz="1800" b="1" dirty="0" smtClean="0">
                <a:solidFill>
                  <a:sysClr val="window" lastClr="FFFFFF">
                    <a:lumMod val="50000"/>
                  </a:sysClr>
                </a:solidFill>
                <a:latin typeface="Calibri"/>
              </a:rPr>
              <a:t>EPC Schema</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5</a:t>
            </a:fld>
            <a:endParaRPr lang="en-US" dirty="0"/>
          </a:p>
        </p:txBody>
      </p:sp>
      <p:sp>
        <p:nvSpPr>
          <p:cNvPr id="9" name="Date Placeholder 8"/>
          <p:cNvSpPr>
            <a:spLocks noGrp="1"/>
          </p:cNvSpPr>
          <p:nvPr>
            <p:ph type="dt" sz="half" idx="10"/>
          </p:nvPr>
        </p:nvSpPr>
        <p:spPr/>
        <p:txBody>
          <a:bodyPr/>
          <a:lstStyle/>
          <a:p>
            <a:r>
              <a:rPr lang="en-US" dirty="0" smtClean="0"/>
              <a:t>March 2015</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708327829"/>
              </p:ext>
            </p:extLst>
          </p:nvPr>
        </p:nvGraphicFramePr>
        <p:xfrm>
          <a:off x="558801" y="3332000"/>
          <a:ext cx="5613399" cy="929640"/>
        </p:xfrm>
        <a:graphic>
          <a:graphicData uri="http://schemas.openxmlformats.org/drawingml/2006/table">
            <a:tbl>
              <a:tblPr firstRow="1" bandRow="1"/>
              <a:tblGrid>
                <a:gridCol w="2455332"/>
                <a:gridCol w="1944359"/>
                <a:gridCol w="1213708"/>
              </a:tblGrid>
              <a:tr h="234599">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URI</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Description</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TCIN</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p>
                      <a:pPr algn="ctr"/>
                      <a:r>
                        <a:rPr lang="pt-BR" sz="900" dirty="0" smtClean="0"/>
                        <a:t>urn:epc:id:giai:0013951442.10000000000001</a:t>
                      </a:r>
                      <a:endParaRPr lang="en-US" sz="900" dirty="0" smtClean="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err="1" smtClean="0"/>
                        <a:t>Waterpik</a:t>
                      </a:r>
                      <a:r>
                        <a:rPr lang="en-US" sz="900" dirty="0" smtClean="0"/>
                        <a:t> DSL-653</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13951442</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r h="0">
                <a:tc>
                  <a:txBody>
                    <a:bodyPr/>
                    <a:lstStyle/>
                    <a:p>
                      <a:pPr algn="ctr"/>
                      <a:r>
                        <a:rPr lang="fi-FI" sz="900" dirty="0" smtClean="0"/>
                        <a:t>urn:epc:id:giai:0014448.79610000000000002</a:t>
                      </a:r>
                      <a:endParaRPr lang="en-US" sz="900" dirty="0" smtClean="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ctr"/>
                      <a:r>
                        <a:rPr lang="en-US" sz="900" dirty="0" smtClean="0"/>
                        <a:t>Oster </a:t>
                      </a:r>
                      <a:r>
                        <a:rPr lang="en-US" sz="900" dirty="0" err="1" smtClean="0"/>
                        <a:t>DuraCeremanic</a:t>
                      </a:r>
                      <a:r>
                        <a:rPr lang="en-US" sz="900" dirty="0" smtClean="0"/>
                        <a:t> Waffle</a:t>
                      </a:r>
                      <a:r>
                        <a:rPr lang="en-US" sz="900" baseline="0" dirty="0" smtClean="0"/>
                        <a:t> Iron</a:t>
                      </a:r>
                      <a:endParaRPr lang="en-US" sz="900" dirty="0" smtClean="0"/>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dirty="0" smtClean="0"/>
                        <a:t>14448796</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r>
              <a:tr h="0">
                <a:tc>
                  <a:txBody>
                    <a:bodyPr/>
                    <a:lstStyle/>
                    <a:p>
                      <a:pPr marL="0" algn="ctr" defTabSz="685800" rtl="0" eaLnBrk="1" latinLnBrk="0" hangingPunct="1"/>
                      <a:r>
                        <a:rPr lang="pt-BR" sz="900" kern="1200" dirty="0" smtClean="0">
                          <a:solidFill>
                            <a:schemeClr val="dk1"/>
                          </a:solidFill>
                          <a:latin typeface="+mn-lt"/>
                          <a:ea typeface="+mn-ea"/>
                          <a:cs typeface="+mn-cs"/>
                        </a:rPr>
                        <a:t>urn:epc:id:giai:0016399080.10000000000003</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algn="ctr" defTabSz="685800" rtl="0" eaLnBrk="1" latinLnBrk="0" hangingPunct="1"/>
                      <a:r>
                        <a:rPr lang="en-US" sz="900" kern="1200" dirty="0" err="1" smtClean="0">
                          <a:solidFill>
                            <a:schemeClr val="dk1"/>
                          </a:solidFill>
                          <a:latin typeface="+mn-lt"/>
                          <a:ea typeface="+mn-ea"/>
                          <a:cs typeface="+mn-cs"/>
                        </a:rPr>
                        <a:t>GoPro</a:t>
                      </a:r>
                      <a:r>
                        <a:rPr lang="en-US" sz="900" kern="1200" dirty="0" smtClean="0">
                          <a:solidFill>
                            <a:schemeClr val="dk1"/>
                          </a:solidFill>
                          <a:latin typeface="+mn-lt"/>
                          <a:ea typeface="+mn-ea"/>
                          <a:cs typeface="+mn-cs"/>
                        </a:rPr>
                        <a:t> Hero4 Silver Edition</a:t>
                      </a:r>
                      <a:endParaRPr lang="en-US" sz="900" kern="1200" dirty="0" smtClean="0">
                        <a:solidFill>
                          <a:schemeClr val="dk1"/>
                        </a:solidFill>
                        <a:latin typeface="Calibri"/>
                        <a:ea typeface="+mn-ea"/>
                        <a:cs typeface="+mn-cs"/>
                      </a:endParaRP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16399080</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07539813"/>
              </p:ext>
            </p:extLst>
          </p:nvPr>
        </p:nvGraphicFramePr>
        <p:xfrm>
          <a:off x="558797" y="7155335"/>
          <a:ext cx="5723469" cy="1082040"/>
        </p:xfrm>
        <a:graphic>
          <a:graphicData uri="http://schemas.openxmlformats.org/drawingml/2006/table">
            <a:tbl>
              <a:tblPr firstRow="1" bandRow="1"/>
              <a:tblGrid>
                <a:gridCol w="677336"/>
                <a:gridCol w="846667"/>
                <a:gridCol w="1066800"/>
                <a:gridCol w="3132666"/>
              </a:tblGrid>
              <a:tr h="234599">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TCIN</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lvl1pPr marL="0" algn="l" defTabSz="685800" rtl="0" eaLnBrk="1" latinLnBrk="0" hangingPunct="1">
                        <a:defRPr sz="1350" b="1" kern="1200">
                          <a:solidFill>
                            <a:schemeClr val="lt1"/>
                          </a:solidFill>
                          <a:latin typeface="Calibri"/>
                        </a:defRPr>
                      </a:lvl1pPr>
                      <a:lvl2pPr marL="342900" algn="l" defTabSz="685800" rtl="0" eaLnBrk="1" latinLnBrk="0" hangingPunct="1">
                        <a:defRPr sz="1350" b="1" kern="1200">
                          <a:solidFill>
                            <a:schemeClr val="lt1"/>
                          </a:solidFill>
                          <a:latin typeface="Calibri"/>
                        </a:defRPr>
                      </a:lvl2pPr>
                      <a:lvl3pPr marL="685800" algn="l" defTabSz="685800" rtl="0" eaLnBrk="1" latinLnBrk="0" hangingPunct="1">
                        <a:defRPr sz="1350" b="1" kern="1200">
                          <a:solidFill>
                            <a:schemeClr val="lt1"/>
                          </a:solidFill>
                          <a:latin typeface="Calibri"/>
                        </a:defRPr>
                      </a:lvl3pPr>
                      <a:lvl4pPr marL="1028700" algn="l" defTabSz="685800" rtl="0" eaLnBrk="1" latinLnBrk="0" hangingPunct="1">
                        <a:defRPr sz="1350" b="1" kern="1200">
                          <a:solidFill>
                            <a:schemeClr val="lt1"/>
                          </a:solidFill>
                          <a:latin typeface="Calibri"/>
                        </a:defRPr>
                      </a:lvl4pPr>
                      <a:lvl5pPr marL="1371600" algn="l" defTabSz="685800" rtl="0" eaLnBrk="1" latinLnBrk="0" hangingPunct="1">
                        <a:defRPr sz="1350" b="1" kern="1200">
                          <a:solidFill>
                            <a:schemeClr val="lt1"/>
                          </a:solidFill>
                          <a:latin typeface="Calibri"/>
                        </a:defRPr>
                      </a:lvl5pPr>
                      <a:lvl6pPr marL="1714500" algn="l" defTabSz="685800" rtl="0" eaLnBrk="1" latinLnBrk="0" hangingPunct="1">
                        <a:defRPr sz="1350" b="1" kern="1200">
                          <a:solidFill>
                            <a:schemeClr val="lt1"/>
                          </a:solidFill>
                          <a:latin typeface="Calibri"/>
                        </a:defRPr>
                      </a:lvl6pPr>
                      <a:lvl7pPr marL="2057400" algn="l" defTabSz="685800" rtl="0" eaLnBrk="1" latinLnBrk="0" hangingPunct="1">
                        <a:defRPr sz="1350" b="1" kern="1200">
                          <a:solidFill>
                            <a:schemeClr val="lt1"/>
                          </a:solidFill>
                          <a:latin typeface="Calibri"/>
                        </a:defRPr>
                      </a:lvl7pPr>
                      <a:lvl8pPr marL="2400300" algn="l" defTabSz="685800" rtl="0" eaLnBrk="1" latinLnBrk="0" hangingPunct="1">
                        <a:defRPr sz="1350" b="1" kern="1200">
                          <a:solidFill>
                            <a:schemeClr val="lt1"/>
                          </a:solidFill>
                          <a:latin typeface="Calibri"/>
                        </a:defRPr>
                      </a:lvl8pPr>
                      <a:lvl9pPr marL="2743200" algn="l" defTabSz="685800" rtl="0" eaLnBrk="1" latinLnBrk="0" hangingPunct="1">
                        <a:defRPr sz="1350" b="1" kern="1200">
                          <a:solidFill>
                            <a:schemeClr val="lt1"/>
                          </a:solidFill>
                          <a:latin typeface="Calibri"/>
                        </a:defRPr>
                      </a:lvl9p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smtClean="0">
                          <a:solidFill>
                            <a:srgbClr val="FFFFFF"/>
                          </a:solidFill>
                        </a:rPr>
                        <a:t>Manager Number</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Serial Number </a:t>
                      </a:r>
                      <a:endParaRPr lang="en-US" sz="1000" b="1" kern="1200" dirty="0" smtClean="0">
                        <a:solidFill>
                          <a:schemeClr val="lt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GID Hex </a:t>
                      </a:r>
                    </a:p>
                    <a:p>
                      <a:pPr marL="0" marR="0" indent="0" algn="ctr" defTabSz="685800" rtl="0" eaLnBrk="1" fontAlgn="auto" latinLnBrk="0" hangingPunct="1">
                        <a:lnSpc>
                          <a:spcPct val="100000"/>
                        </a:lnSpc>
                        <a:spcBef>
                          <a:spcPts val="0"/>
                        </a:spcBef>
                        <a:spcAft>
                          <a:spcPts val="0"/>
                        </a:spcAft>
                        <a:buClrTx/>
                        <a:buSzTx/>
                        <a:buFontTx/>
                        <a:buNone/>
                        <a:tabLst/>
                        <a:defRPr/>
                      </a:pPr>
                      <a:r>
                        <a:rPr lang="en-US" sz="1000" b="1" kern="1200" dirty="0" smtClean="0">
                          <a:solidFill>
                            <a:schemeClr val="lt1"/>
                          </a:solidFill>
                          <a:latin typeface="+mn-lt"/>
                          <a:ea typeface="+mn-ea"/>
                          <a:cs typeface="+mn-cs"/>
                        </a:rPr>
                        <a:t>(drop leading zeros of</a:t>
                      </a:r>
                      <a:r>
                        <a:rPr lang="en-US" sz="1000" b="1" kern="1200" baseline="0" dirty="0" smtClean="0">
                          <a:solidFill>
                            <a:schemeClr val="lt1"/>
                          </a:solidFill>
                          <a:latin typeface="+mn-lt"/>
                          <a:ea typeface="+mn-ea"/>
                          <a:cs typeface="+mn-cs"/>
                        </a:rPr>
                        <a:t> SN before encoding)</a:t>
                      </a:r>
                      <a:endParaRPr lang="en-US" sz="1000" b="1" kern="1200" dirty="0" smtClean="0">
                        <a:solidFill>
                          <a:schemeClr val="lt1"/>
                        </a:solidFill>
                        <a:latin typeface="+mn-lt"/>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solidFill>
                  </a:tcPr>
                </a:tc>
              </a:tr>
              <a:tr h="160513">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13951442</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algn="l"/>
                      <a:r>
                        <a:rPr lang="en-US" sz="900" dirty="0" smtClean="0"/>
                        <a:t>0013951442</a:t>
                      </a:r>
                      <a:endParaRPr lang="en-US" sz="900" dirty="0" smtClean="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algn="ctr"/>
                      <a:r>
                        <a:rPr lang="en-US" sz="900" b="1" dirty="0" smtClean="0">
                          <a:solidFill>
                            <a:srgbClr val="FF0000"/>
                          </a:solidFill>
                        </a:rPr>
                        <a:t>0</a:t>
                      </a:r>
                      <a:r>
                        <a:rPr lang="is-IS" sz="900" dirty="0" smtClean="0"/>
                        <a:t>10000000000001</a:t>
                      </a:r>
                      <a:endParaRPr lang="en-US" sz="900" dirty="0" smtClean="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c>
                  <a:txBody>
                    <a:bodyPr/>
                    <a:lstStyle/>
                    <a:p>
                      <a:pPr algn="l"/>
                      <a:r>
                        <a:rPr lang="is-IS" sz="900" dirty="0" smtClean="0"/>
                        <a:t>340800D4E1D209184E72A001</a:t>
                      </a:r>
                      <a:endParaRPr lang="en-US" sz="900" dirty="0" smtClean="0"/>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40000"/>
                      </a:srgbClr>
                    </a:solidFill>
                  </a:tcPr>
                </a:tc>
              </a:tr>
              <a:tr h="0">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14448796</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lvl1pPr marL="0" algn="l" defTabSz="685800" rtl="0" eaLnBrk="1" latinLnBrk="0" hangingPunct="1">
                        <a:defRPr sz="1350" kern="1200">
                          <a:solidFill>
                            <a:schemeClr val="dk1"/>
                          </a:solidFill>
                          <a:latin typeface="Calibri"/>
                        </a:defRPr>
                      </a:lvl1pPr>
                      <a:lvl2pPr marL="342900" algn="l" defTabSz="685800" rtl="0" eaLnBrk="1" latinLnBrk="0" hangingPunct="1">
                        <a:defRPr sz="1350" kern="1200">
                          <a:solidFill>
                            <a:schemeClr val="dk1"/>
                          </a:solidFill>
                          <a:latin typeface="Calibri"/>
                        </a:defRPr>
                      </a:lvl2pPr>
                      <a:lvl3pPr marL="685800" algn="l" defTabSz="685800" rtl="0" eaLnBrk="1" latinLnBrk="0" hangingPunct="1">
                        <a:defRPr sz="1350" kern="1200">
                          <a:solidFill>
                            <a:schemeClr val="dk1"/>
                          </a:solidFill>
                          <a:latin typeface="Calibri"/>
                        </a:defRPr>
                      </a:lvl3pPr>
                      <a:lvl4pPr marL="1028700" algn="l" defTabSz="685800" rtl="0" eaLnBrk="1" latinLnBrk="0" hangingPunct="1">
                        <a:defRPr sz="1350" kern="1200">
                          <a:solidFill>
                            <a:schemeClr val="dk1"/>
                          </a:solidFill>
                          <a:latin typeface="Calibri"/>
                        </a:defRPr>
                      </a:lvl4pPr>
                      <a:lvl5pPr marL="1371600" algn="l" defTabSz="685800" rtl="0" eaLnBrk="1" latinLnBrk="0" hangingPunct="1">
                        <a:defRPr sz="1350" kern="1200">
                          <a:solidFill>
                            <a:schemeClr val="dk1"/>
                          </a:solidFill>
                          <a:latin typeface="Calibri"/>
                        </a:defRPr>
                      </a:lvl5pPr>
                      <a:lvl6pPr marL="1714500" algn="l" defTabSz="685800" rtl="0" eaLnBrk="1" latinLnBrk="0" hangingPunct="1">
                        <a:defRPr sz="1350" kern="1200">
                          <a:solidFill>
                            <a:schemeClr val="dk1"/>
                          </a:solidFill>
                          <a:latin typeface="Calibri"/>
                        </a:defRPr>
                      </a:lvl6pPr>
                      <a:lvl7pPr marL="2057400" algn="l" defTabSz="685800" rtl="0" eaLnBrk="1" latinLnBrk="0" hangingPunct="1">
                        <a:defRPr sz="1350" kern="1200">
                          <a:solidFill>
                            <a:schemeClr val="dk1"/>
                          </a:solidFill>
                          <a:latin typeface="Calibri"/>
                        </a:defRPr>
                      </a:lvl7pPr>
                      <a:lvl8pPr marL="2400300" algn="l" defTabSz="685800" rtl="0" eaLnBrk="1" latinLnBrk="0" hangingPunct="1">
                        <a:defRPr sz="1350" kern="1200">
                          <a:solidFill>
                            <a:schemeClr val="dk1"/>
                          </a:solidFill>
                          <a:latin typeface="Calibri"/>
                        </a:defRPr>
                      </a:lvl8pPr>
                      <a:lvl9pPr marL="2743200" algn="l" defTabSz="685800" rtl="0" eaLnBrk="1" latinLnBrk="0" hangingPunct="1">
                        <a:defRPr sz="1350" kern="1200">
                          <a:solidFill>
                            <a:schemeClr val="dk1"/>
                          </a:solidFill>
                          <a:latin typeface="Calibri"/>
                        </a:defRPr>
                      </a:lvl9p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smtClean="0"/>
                        <a:t>0014448796</a:t>
                      </a:r>
                      <a:endParaRPr lang="en-US" sz="900" dirty="0" smtClean="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20000"/>
                      </a:srgbClr>
                    </a:solidFill>
                  </a:tcPr>
                </a:tc>
                <a:tc>
                  <a:txBody>
                    <a:bodyPr/>
                    <a:lstStyle/>
                    <a:p>
                      <a:pPr algn="ctr"/>
                      <a:r>
                        <a:rPr lang="en-US" sz="900" b="1" dirty="0" smtClean="0">
                          <a:solidFill>
                            <a:srgbClr val="FF0000"/>
                          </a:solidFill>
                        </a:rPr>
                        <a:t>0</a:t>
                      </a:r>
                      <a:r>
                        <a:rPr lang="hu-HU" sz="900" dirty="0" smtClean="0"/>
                        <a:t>10000000000002</a:t>
                      </a:r>
                      <a:endParaRPr lang="en-US" sz="900" dirty="0" smtClean="0"/>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de-DE" sz="900" dirty="0" smtClean="0"/>
                        <a:t>341400E1C11AD4DF8A91A002</a:t>
                      </a:r>
                      <a:endParaRPr lang="en-US" sz="900" dirty="0" smtClean="0"/>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CE1126">
                        <a:tint val="20000"/>
                      </a:srgbClr>
                    </a:solidFill>
                  </a:tcPr>
                </a:tc>
              </a:tr>
              <a:tr h="0">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16399080</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kern="1200" dirty="0" smtClean="0">
                          <a:solidFill>
                            <a:schemeClr val="dk1"/>
                          </a:solidFill>
                          <a:latin typeface="+mn-lt"/>
                          <a:ea typeface="+mn-ea"/>
                          <a:cs typeface="+mn-cs"/>
                        </a:rPr>
                        <a:t>0016399080</a:t>
                      </a:r>
                      <a:endParaRPr lang="en-US" sz="900" kern="1200" dirty="0" smtClean="0">
                        <a:solidFill>
                          <a:schemeClr val="dk1"/>
                        </a:solidFill>
                        <a:latin typeface="Calibri"/>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algn="ctr" defTabSz="685800" rtl="0" eaLnBrk="1" latinLnBrk="0" hangingPunct="1"/>
                      <a:r>
                        <a:rPr lang="en-US" sz="900" b="1" dirty="0" smtClean="0">
                          <a:solidFill>
                            <a:srgbClr val="FF0000"/>
                          </a:solidFill>
                        </a:rPr>
                        <a:t>0</a:t>
                      </a:r>
                      <a:r>
                        <a:rPr lang="hu-HU" sz="900" kern="1200" dirty="0" smtClean="0">
                          <a:solidFill>
                            <a:schemeClr val="dk1"/>
                          </a:solidFill>
                          <a:latin typeface="+mn-lt"/>
                          <a:ea typeface="+mn-ea"/>
                          <a:cs typeface="+mn-cs"/>
                        </a:rPr>
                        <a:t>10000000000003</a:t>
                      </a:r>
                      <a:endParaRPr lang="en-US" sz="900" kern="1200" dirty="0" smtClean="0">
                        <a:solidFill>
                          <a:schemeClr val="dk1"/>
                        </a:solidFill>
                        <a:latin typeface="+mn-lt"/>
                        <a:ea typeface="+mn-ea"/>
                        <a:cs typeface="+mn-cs"/>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is-IS" sz="900" kern="1200" dirty="0" smtClean="0">
                          <a:solidFill>
                            <a:schemeClr val="dk1"/>
                          </a:solidFill>
                          <a:latin typeface="+mn-lt"/>
                          <a:ea typeface="+mn-ea"/>
                          <a:cs typeface="+mn-cs"/>
                        </a:rPr>
                        <a:t>340800FA3AE809184E72A003</a:t>
                      </a:r>
                      <a:endParaRPr lang="en-US" sz="900" kern="1200" dirty="0" smtClean="0">
                        <a:solidFill>
                          <a:schemeClr val="dk1"/>
                        </a:solidFill>
                        <a:latin typeface="Calibri"/>
                        <a:ea typeface="+mn-ea"/>
                        <a:cs typeface="+mn-cs"/>
                      </a:endParaRPr>
                    </a:p>
                  </a:txBody>
                  <a:tcPr>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CE1126">
                        <a:tint val="40000"/>
                      </a:srgbClr>
                    </a:solidFill>
                  </a:tcPr>
                </a:tc>
              </a:tr>
            </a:tbl>
          </a:graphicData>
        </a:graphic>
      </p:graphicFrame>
    </p:spTree>
    <p:extLst>
      <p:ext uri="{BB962C8B-B14F-4D97-AF65-F5344CB8AC3E}">
        <p14:creationId xmlns:p14="http://schemas.microsoft.com/office/powerpoint/2010/main" val="716502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File:Bullseye.bmp">
            <a:hlinkClick r:id="rId2"/>
          </p:cNvPr>
          <p:cNvPicPr>
            <a:picLocks noChangeAspect="1" noChangeArrowheads="1"/>
          </p:cNvPicPr>
          <p:nvPr/>
        </p:nvPicPr>
        <p:blipFill>
          <a:blip r:embed="rId3" cstate="print"/>
          <a:srcRect l="19022" t="19022" r="18864" b="18864"/>
          <a:stretch>
            <a:fillRect/>
          </a:stretch>
        </p:blipFill>
        <p:spPr bwMode="auto">
          <a:xfrm>
            <a:off x="259546" y="160938"/>
            <a:ext cx="423883" cy="436728"/>
          </a:xfrm>
          <a:prstGeom prst="rect">
            <a:avLst/>
          </a:prstGeom>
          <a:noFill/>
          <a:ln w="9525">
            <a:noFill/>
            <a:miter lim="800000"/>
            <a:headEnd/>
            <a:tailEnd/>
          </a:ln>
        </p:spPr>
      </p:pic>
      <p:sp>
        <p:nvSpPr>
          <p:cNvPr id="7" name="Text Placeholder 14"/>
          <p:cNvSpPr txBox="1">
            <a:spLocks/>
          </p:cNvSpPr>
          <p:nvPr/>
        </p:nvSpPr>
        <p:spPr>
          <a:xfrm>
            <a:off x="671670" y="176524"/>
            <a:ext cx="4229654"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400" b="1" i="0" u="none" strike="noStrike" kern="1200" cap="none" spc="-67" normalizeH="0" baseline="0" noProof="0" dirty="0" smtClean="0">
                <a:ln>
                  <a:noFill/>
                </a:ln>
                <a:solidFill>
                  <a:sysClr val="window" lastClr="FFFFFF">
                    <a:lumMod val="50000"/>
                  </a:sysClr>
                </a:solidFill>
                <a:effectLst/>
                <a:uLnTx/>
                <a:uFillTx/>
                <a:latin typeface="Calibri"/>
                <a:cs typeface="Helvetica"/>
              </a:rPr>
              <a:t>RFID Start-Up Guide</a:t>
            </a:r>
            <a:endParaRPr kumimoji="0" lang="en-US" sz="14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8" name="Line 10"/>
          <p:cNvSpPr>
            <a:spLocks noChangeShapeType="1"/>
          </p:cNvSpPr>
          <p:nvPr/>
        </p:nvSpPr>
        <p:spPr bwMode="auto">
          <a:xfrm>
            <a:off x="704845" y="257346"/>
            <a:ext cx="0" cy="243913"/>
          </a:xfrm>
          <a:prstGeom prst="line">
            <a:avLst/>
          </a:prstGeom>
          <a:noFill/>
          <a:ln w="19050">
            <a:solidFill>
              <a:srgbClr val="CF001C"/>
            </a:solidFill>
            <a:round/>
            <a:headEnd/>
            <a:tailEnd/>
          </a:ln>
          <a:effectLst/>
        </p:spPr>
        <p:txBody>
          <a:bodyPr wrap="none" lIns="101882" tIns="50941" rIns="101882" bIns="50941" anchor="ctr"/>
          <a:lstStyle/>
          <a:p>
            <a:pPr>
              <a:defRPr/>
            </a:pPr>
            <a:endParaRPr lang="en-US" dirty="0"/>
          </a:p>
        </p:txBody>
      </p:sp>
      <p:sp>
        <p:nvSpPr>
          <p:cNvPr id="10" name="Text Placeholder 14"/>
          <p:cNvSpPr txBox="1">
            <a:spLocks/>
          </p:cNvSpPr>
          <p:nvPr/>
        </p:nvSpPr>
        <p:spPr>
          <a:xfrm>
            <a:off x="2201333" y="176524"/>
            <a:ext cx="4353645" cy="405556"/>
          </a:xfrm>
          <a:prstGeom prst="rect">
            <a:avLst/>
          </a:prstGeom>
        </p:spPr>
        <p:txBody>
          <a:bodyPr anchor="ctr" anchorCtr="0"/>
          <a:lstStyle>
            <a:lvl1pPr marL="0" indent="0" algn="l" defTabSz="685800" rtl="0" eaLnBrk="1" latinLnBrk="0" hangingPunct="1">
              <a:lnSpc>
                <a:spcPct val="90000"/>
              </a:lnSpc>
              <a:spcBef>
                <a:spcPts val="750"/>
              </a:spcBef>
              <a:buFont typeface="Arial" panose="020B0604020202020204" pitchFamily="34" charset="0"/>
              <a:buNone/>
              <a:defRPr lang="en-US" sz="2100" b="0" kern="1200" spc="-67" dirty="0">
                <a:solidFill>
                  <a:schemeClr val="bg1">
                    <a:lumMod val="50000"/>
                  </a:schemeClr>
                </a:solidFill>
                <a:latin typeface="+mn-lt"/>
                <a:ea typeface="Helvetica" pitchFamily="34" charset="0"/>
                <a:cs typeface="Helvetica"/>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0" algn="r">
              <a:defRPr/>
            </a:pPr>
            <a:r>
              <a:rPr lang="en-US" sz="1800" b="1" noProof="0" dirty="0" smtClean="0">
                <a:solidFill>
                  <a:sysClr val="window" lastClr="FFFFFF">
                    <a:lumMod val="50000"/>
                  </a:sysClr>
                </a:solidFill>
                <a:latin typeface="Calibri"/>
              </a:rPr>
              <a:t>Commissioning Authority IDs</a:t>
            </a:r>
            <a:endParaRPr kumimoji="0" lang="en-US" sz="1800" b="1" i="0" u="none" strike="noStrike" kern="1200" cap="none" spc="-67" normalizeH="0" baseline="0" noProof="0" dirty="0">
              <a:ln>
                <a:noFill/>
              </a:ln>
              <a:solidFill>
                <a:sysClr val="window" lastClr="FFFFFF">
                  <a:lumMod val="50000"/>
                </a:sysClr>
              </a:solidFill>
              <a:effectLst/>
              <a:uLnTx/>
              <a:uFillTx/>
              <a:latin typeface="Calibri"/>
              <a:cs typeface="Helvetica"/>
            </a:endParaRPr>
          </a:p>
        </p:txBody>
      </p:sp>
      <p:sp>
        <p:nvSpPr>
          <p:cNvPr id="2" name="Slide Number Placeholder 1"/>
          <p:cNvSpPr>
            <a:spLocks noGrp="1"/>
          </p:cNvSpPr>
          <p:nvPr>
            <p:ph type="sldNum" sz="quarter" idx="12"/>
          </p:nvPr>
        </p:nvSpPr>
        <p:spPr/>
        <p:txBody>
          <a:bodyPr/>
          <a:lstStyle/>
          <a:p>
            <a:fld id="{93236509-F7CB-4B88-9C84-F0F9C9A94A25}" type="slidenum">
              <a:rPr lang="en-US" smtClean="0"/>
              <a:t>6</a:t>
            </a:fld>
            <a:endParaRPr lang="en-US"/>
          </a:p>
        </p:txBody>
      </p:sp>
      <p:sp>
        <p:nvSpPr>
          <p:cNvPr id="9" name="Date Placeholder 8"/>
          <p:cNvSpPr>
            <a:spLocks noGrp="1"/>
          </p:cNvSpPr>
          <p:nvPr>
            <p:ph type="dt" sz="half" idx="10"/>
          </p:nvPr>
        </p:nvSpPr>
        <p:spPr/>
        <p:txBody>
          <a:bodyPr/>
          <a:lstStyle/>
          <a:p>
            <a:r>
              <a:rPr lang="en-US" smtClean="0"/>
              <a:t>March 2015</a:t>
            </a:r>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193608244"/>
              </p:ext>
            </p:extLst>
          </p:nvPr>
        </p:nvGraphicFramePr>
        <p:xfrm>
          <a:off x="329324" y="977900"/>
          <a:ext cx="6225656" cy="6675120"/>
        </p:xfrm>
        <a:graphic>
          <a:graphicData uri="http://schemas.openxmlformats.org/drawingml/2006/table">
            <a:tbl>
              <a:tblPr firstRow="1" bandRow="1">
                <a:tableStyleId>{F5AB1C69-6EDB-4FF4-983F-18BD219EF322}</a:tableStyleId>
              </a:tblPr>
              <a:tblGrid>
                <a:gridCol w="501256"/>
                <a:gridCol w="1699260"/>
                <a:gridCol w="1325880"/>
                <a:gridCol w="2699260"/>
              </a:tblGrid>
              <a:tr h="370840">
                <a:tc>
                  <a:txBody>
                    <a:bodyPr/>
                    <a:lstStyle/>
                    <a:p>
                      <a:r>
                        <a:rPr lang="en-US" dirty="0" smtClean="0"/>
                        <a:t>ID</a:t>
                      </a:r>
                      <a:endParaRPr lang="en-US" dirty="0"/>
                    </a:p>
                  </a:txBody>
                  <a:tcPr/>
                </a:tc>
                <a:tc>
                  <a:txBody>
                    <a:bodyPr/>
                    <a:lstStyle/>
                    <a:p>
                      <a:r>
                        <a:rPr lang="en-US" dirty="0" smtClean="0"/>
                        <a:t>Authority</a:t>
                      </a:r>
                      <a:endParaRPr lang="en-US" dirty="0"/>
                    </a:p>
                  </a:txBody>
                  <a:tcPr/>
                </a:tc>
                <a:tc>
                  <a:txBody>
                    <a:bodyPr/>
                    <a:lstStyle/>
                    <a:p>
                      <a:r>
                        <a:rPr lang="en-US" dirty="0" smtClean="0"/>
                        <a:t>Encode/Decode</a:t>
                      </a:r>
                      <a:endParaRPr lang="en-US" dirty="0"/>
                    </a:p>
                  </a:txBody>
                  <a:tcPr/>
                </a:tc>
                <a:tc>
                  <a:txBody>
                    <a:bodyPr/>
                    <a:lstStyle/>
                    <a:p>
                      <a:r>
                        <a:rPr lang="en-US" dirty="0" smtClean="0"/>
                        <a:t>Notes</a:t>
                      </a:r>
                      <a:endParaRPr lang="en-US" dirty="0"/>
                    </a:p>
                  </a:txBody>
                  <a:tcPr/>
                </a:tc>
              </a:tr>
              <a:tr h="370840">
                <a:tc>
                  <a:txBody>
                    <a:bodyPr/>
                    <a:lstStyle/>
                    <a:p>
                      <a:r>
                        <a:rPr lang="en-US" sz="1200" dirty="0" smtClean="0"/>
                        <a:t>00</a:t>
                      </a:r>
                      <a:endParaRPr lang="en-US" sz="1200" dirty="0"/>
                    </a:p>
                  </a:txBody>
                  <a:tcPr/>
                </a:tc>
                <a:tc>
                  <a:txBody>
                    <a:bodyPr/>
                    <a:lstStyle/>
                    <a:p>
                      <a:r>
                        <a:rPr lang="en-US" sz="1200" dirty="0" smtClean="0"/>
                        <a:t>Reserved TGT Internal</a:t>
                      </a:r>
                      <a:endParaRPr lang="en-US" sz="1200" dirty="0"/>
                    </a:p>
                  </a:txBody>
                  <a:tcPr/>
                </a:tc>
                <a:tc>
                  <a:txBody>
                    <a:bodyPr/>
                    <a:lstStyle/>
                    <a:p>
                      <a:r>
                        <a:rPr lang="en-US" sz="1200" b="0" dirty="0" smtClean="0"/>
                        <a:t>Slide</a:t>
                      </a:r>
                      <a:r>
                        <a:rPr lang="en-US" sz="1200" b="0" baseline="0" dirty="0" smtClean="0"/>
                        <a:t> 2</a:t>
                      </a:r>
                      <a:endParaRPr lang="en-US" sz="1200" b="0" dirty="0"/>
                    </a:p>
                  </a:txBody>
                  <a:tcPr/>
                </a:tc>
                <a:tc>
                  <a:txBody>
                    <a:bodyPr/>
                    <a:lstStyle/>
                    <a:p>
                      <a:r>
                        <a:rPr lang="en-US" sz="1200" dirty="0" smtClean="0"/>
                        <a:t>No Use Yet</a:t>
                      </a:r>
                      <a:endParaRPr lang="en-US" sz="1200" dirty="0"/>
                    </a:p>
                  </a:txBody>
                  <a:tcPr/>
                </a:tc>
              </a:tr>
              <a:tr h="370840">
                <a:tc>
                  <a:txBody>
                    <a:bodyPr/>
                    <a:lstStyle/>
                    <a:p>
                      <a:r>
                        <a:rPr lang="en-US" sz="1200" b="1" dirty="0" smtClean="0">
                          <a:solidFill>
                            <a:srgbClr val="FF0000"/>
                          </a:solidFill>
                        </a:rPr>
                        <a:t>01</a:t>
                      </a:r>
                      <a:endParaRPr lang="en-US" sz="1200" b="1" dirty="0">
                        <a:solidFill>
                          <a:srgbClr val="FF0000"/>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endParaRPr lang="en-US" sz="12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Slide 4</a:t>
                      </a:r>
                      <a:endParaRPr lang="en-US" sz="1200" b="1" dirty="0" smtClean="0">
                        <a:solidFill>
                          <a:srgbClr val="FF0000"/>
                        </a:solidFill>
                      </a:endParaRPr>
                    </a:p>
                  </a:txBody>
                  <a:tcPr/>
                </a:tc>
                <a:tc>
                  <a:txBody>
                    <a:bodyPr/>
                    <a:lstStyle/>
                    <a:p>
                      <a:r>
                        <a:rPr lang="en-US" sz="1200" dirty="0" smtClean="0"/>
                        <a:t>Retagging - </a:t>
                      </a:r>
                      <a:r>
                        <a:rPr lang="en-US" sz="1200" b="1" dirty="0" smtClean="0">
                          <a:solidFill>
                            <a:srgbClr val="FF0000"/>
                          </a:solidFill>
                        </a:rPr>
                        <a:t>No Use Yet</a:t>
                      </a:r>
                    </a:p>
                  </a:txBody>
                  <a:tcPr/>
                </a:tc>
              </a:tr>
              <a:tr h="370840">
                <a:tc>
                  <a:txBody>
                    <a:bodyPr/>
                    <a:lstStyle/>
                    <a:p>
                      <a:r>
                        <a:rPr lang="en-US" sz="1200" dirty="0" smtClean="0"/>
                        <a:t>02</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b="1" dirty="0" smtClean="0"/>
                        <a:t>Checkpoint</a:t>
                      </a:r>
                      <a:endParaRPr lang="en-US" sz="12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b="0" dirty="0" smtClean="0"/>
                        <a:t>Slide 2</a:t>
                      </a:r>
                      <a:endParaRPr lang="en-US" sz="1200" b="0" dirty="0" smtClean="0"/>
                    </a:p>
                  </a:txBody>
                  <a:tcPr/>
                </a:tc>
                <a:tc>
                  <a:txBody>
                    <a:bodyPr/>
                    <a:lstStyle/>
                    <a:p>
                      <a:r>
                        <a:rPr lang="en-US" sz="1200" dirty="0" smtClean="0"/>
                        <a:t>Source</a:t>
                      </a:r>
                      <a:r>
                        <a:rPr lang="en-US" sz="1200" baseline="0" dirty="0" smtClean="0"/>
                        <a:t>/Supply Chain/In Store Tagging</a:t>
                      </a:r>
                      <a:endParaRPr lang="en-US" sz="1200" dirty="0"/>
                    </a:p>
                  </a:txBody>
                  <a:tcPr/>
                </a:tc>
              </a:tr>
              <a:tr h="370840">
                <a:tc>
                  <a:txBody>
                    <a:bodyPr/>
                    <a:lstStyle/>
                    <a:p>
                      <a:r>
                        <a:rPr lang="en-US" sz="1200" b="1" dirty="0" smtClean="0">
                          <a:solidFill>
                            <a:srgbClr val="FF0000"/>
                          </a:solidFill>
                        </a:rPr>
                        <a:t>03</a:t>
                      </a:r>
                      <a:endParaRPr lang="en-US" sz="1200" b="1" dirty="0">
                        <a:solidFill>
                          <a:srgbClr val="FF0000"/>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Slide 4</a:t>
                      </a:r>
                      <a:endParaRPr lang="en-US" sz="1200" b="1" dirty="0" smtClean="0">
                        <a:solidFill>
                          <a:srgbClr val="FF0000"/>
                        </a:solidFill>
                      </a:endParaRPr>
                    </a:p>
                  </a:txBody>
                  <a:tcPr/>
                </a:tc>
                <a:tc>
                  <a:txBody>
                    <a:bodyPr/>
                    <a:lstStyle/>
                    <a:p>
                      <a:r>
                        <a:rPr lang="en-US" sz="1200" dirty="0" smtClean="0"/>
                        <a:t>Retagging - </a:t>
                      </a:r>
                      <a:r>
                        <a:rPr lang="en-US" sz="1200" b="1" dirty="0" smtClean="0">
                          <a:solidFill>
                            <a:srgbClr val="FF0000"/>
                          </a:solidFill>
                        </a:rPr>
                        <a:t>No Use Yet</a:t>
                      </a:r>
                      <a:endParaRPr lang="en-US" sz="1200" b="1" dirty="0" smtClean="0">
                        <a:solidFill>
                          <a:srgbClr val="FF0000"/>
                        </a:solidFill>
                      </a:endParaRPr>
                    </a:p>
                  </a:txBody>
                  <a:tcPr/>
                </a:tc>
              </a:tr>
              <a:tr h="370840">
                <a:tc>
                  <a:txBody>
                    <a:bodyPr/>
                    <a:lstStyle/>
                    <a:p>
                      <a:r>
                        <a:rPr lang="en-US" sz="1200" b="1" dirty="0" smtClean="0">
                          <a:solidFill>
                            <a:srgbClr val="FF0000"/>
                          </a:solidFill>
                        </a:rPr>
                        <a:t>04</a:t>
                      </a:r>
                      <a:endParaRPr lang="en-US" sz="1200" b="1" dirty="0">
                        <a:solidFill>
                          <a:srgbClr val="FF0000"/>
                        </a:solidFill>
                      </a:endParaRP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rPr>
                        <a:t>Slide 4</a:t>
                      </a:r>
                      <a:endParaRPr lang="en-US" sz="1200" b="1" dirty="0" smtClean="0">
                        <a:solidFill>
                          <a:srgbClr val="FF0000"/>
                        </a:solidFill>
                      </a:endParaRPr>
                    </a:p>
                  </a:txBody>
                  <a:tcPr/>
                </a:tc>
                <a:tc>
                  <a:txBody>
                    <a:bodyPr/>
                    <a:lstStyle/>
                    <a:p>
                      <a:r>
                        <a:rPr lang="en-US" sz="1200" dirty="0" smtClean="0"/>
                        <a:t>Retagging - </a:t>
                      </a:r>
                      <a:r>
                        <a:rPr lang="en-US" sz="1200" b="1" dirty="0" smtClean="0">
                          <a:solidFill>
                            <a:srgbClr val="FF0000"/>
                          </a:solidFill>
                        </a:rPr>
                        <a:t>No Use Yet</a:t>
                      </a:r>
                      <a:endParaRPr lang="en-US" sz="1200" b="1" dirty="0" smtClean="0">
                        <a:solidFill>
                          <a:srgbClr val="FF0000"/>
                        </a:solidFill>
                      </a:endParaRPr>
                    </a:p>
                  </a:txBody>
                  <a:tcPr/>
                </a:tc>
              </a:tr>
              <a:tr h="370840">
                <a:tc>
                  <a:txBody>
                    <a:bodyPr/>
                    <a:lstStyle/>
                    <a:p>
                      <a:r>
                        <a:rPr lang="en-US" sz="1200" dirty="0" smtClean="0"/>
                        <a:t>05</a:t>
                      </a:r>
                      <a:endParaRPr lang="en-US" sz="1200" dirty="0"/>
                    </a:p>
                  </a:txBody>
                  <a:tcPr/>
                </a:tc>
                <a:tc>
                  <a:txBody>
                    <a:bodyPr/>
                    <a:lstStyle/>
                    <a:p>
                      <a:r>
                        <a:rPr lang="en-US" sz="1200" b="1" dirty="0" smtClean="0"/>
                        <a:t>Avery Dennison</a:t>
                      </a:r>
                      <a:endParaRPr lang="en-US" sz="1200" b="1" dirty="0"/>
                    </a:p>
                  </a:txBody>
                  <a:tcPr/>
                </a:tc>
                <a:tc>
                  <a:txBody>
                    <a:bodyPr/>
                    <a:lstStyle/>
                    <a:p>
                      <a:r>
                        <a:rPr lang="en-US" sz="1200" b="0" dirty="0" smtClean="0"/>
                        <a:t>Slide</a:t>
                      </a:r>
                      <a:r>
                        <a:rPr lang="en-US" sz="1200" b="0" baseline="0" dirty="0" smtClean="0"/>
                        <a:t> 2</a:t>
                      </a:r>
                      <a:endParaRPr lang="en-US" sz="1200" b="0" dirty="0"/>
                    </a:p>
                  </a:txBody>
                  <a:tcPr/>
                </a:tc>
                <a:tc>
                  <a:txBody>
                    <a:bodyPr/>
                    <a:lstStyle/>
                    <a:p>
                      <a:r>
                        <a:rPr lang="en-US" sz="1200" dirty="0" smtClean="0"/>
                        <a:t>Source Tagging</a:t>
                      </a:r>
                      <a:endParaRPr lang="en-US" sz="1200" dirty="0"/>
                    </a:p>
                  </a:txBody>
                  <a:tcPr/>
                </a:tc>
              </a:tr>
              <a:tr h="370840">
                <a:tc>
                  <a:txBody>
                    <a:bodyPr/>
                    <a:lstStyle/>
                    <a:p>
                      <a:r>
                        <a:rPr lang="en-US" sz="1200" dirty="0" smtClean="0"/>
                        <a:t>06</a:t>
                      </a:r>
                      <a:endParaRPr lang="en-US" sz="1200" dirty="0"/>
                    </a:p>
                  </a:txBody>
                  <a:tcPr/>
                </a:tc>
                <a:tc>
                  <a:txBody>
                    <a:bodyPr/>
                    <a:lstStyle/>
                    <a:p>
                      <a:r>
                        <a:rPr lang="en-US" sz="1200" b="1" dirty="0" smtClean="0"/>
                        <a:t>SML</a:t>
                      </a:r>
                      <a:endParaRPr lang="en-US" sz="1200" b="1" dirty="0"/>
                    </a:p>
                  </a:txBody>
                  <a:tcPr/>
                </a:tc>
                <a:tc>
                  <a:txBody>
                    <a:bodyPr/>
                    <a:lstStyle/>
                    <a:p>
                      <a:r>
                        <a:rPr lang="en-US" sz="1200" b="0" dirty="0" smtClean="0"/>
                        <a:t>Slide 2</a:t>
                      </a:r>
                      <a:endParaRPr lang="en-US" sz="1200" b="0" dirty="0"/>
                    </a:p>
                  </a:txBody>
                  <a:tcPr/>
                </a:tc>
                <a:tc>
                  <a:txBody>
                    <a:bodyPr/>
                    <a:lstStyle/>
                    <a:p>
                      <a:r>
                        <a:rPr lang="en-US" sz="1200" dirty="0" smtClean="0"/>
                        <a:t>Source</a:t>
                      </a:r>
                      <a:r>
                        <a:rPr lang="en-US" sz="1200" baseline="0" dirty="0" smtClean="0"/>
                        <a:t> Tagging</a:t>
                      </a:r>
                      <a:endParaRPr lang="en-US" sz="1200" dirty="0"/>
                    </a:p>
                  </a:txBody>
                  <a:tcPr/>
                </a:tc>
              </a:tr>
              <a:tr h="370840">
                <a:tc>
                  <a:txBody>
                    <a:bodyPr/>
                    <a:lstStyle/>
                    <a:p>
                      <a:r>
                        <a:rPr lang="en-US" sz="1200" dirty="0" smtClean="0"/>
                        <a:t>07</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[Open]</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sz="1200" b="0" dirty="0" smtClean="0"/>
                    </a:p>
                  </a:txBody>
                  <a:tcPr/>
                </a:tc>
                <a:tc>
                  <a:txBody>
                    <a:bodyPr/>
                    <a:lstStyle/>
                    <a:p>
                      <a:endParaRPr lang="en-US" sz="1200" dirty="0"/>
                    </a:p>
                  </a:txBody>
                  <a:tcPr/>
                </a:tc>
              </a:tr>
              <a:tr h="370840">
                <a:tc>
                  <a:txBody>
                    <a:bodyPr/>
                    <a:lstStyle/>
                    <a:p>
                      <a:r>
                        <a:rPr lang="en-US" sz="1200" dirty="0" smtClean="0"/>
                        <a:t>08</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b="1" i="0" dirty="0" smtClean="0"/>
                        <a:t>Checkpoint</a:t>
                      </a:r>
                    </a:p>
                  </a:txBody>
                  <a:tcPr/>
                </a:tc>
                <a:tc>
                  <a:txBody>
                    <a:bodyPr/>
                    <a:lstStyle/>
                    <a:p>
                      <a:r>
                        <a:rPr lang="en-US" sz="1200" b="0" dirty="0" smtClean="0"/>
                        <a:t>Slide 2</a:t>
                      </a:r>
                      <a:endParaRPr lang="en-US" sz="1200" b="0" dirty="0"/>
                    </a:p>
                  </a:txBody>
                  <a:tcPr/>
                </a:tc>
                <a:tc>
                  <a:txBody>
                    <a:bodyPr/>
                    <a:lstStyle/>
                    <a:p>
                      <a:r>
                        <a:rPr lang="en-US" sz="1200" dirty="0" smtClean="0"/>
                        <a:t>Source Tagging - </a:t>
                      </a:r>
                      <a:r>
                        <a:rPr lang="en-US" sz="1200" b="0" dirty="0" smtClean="0">
                          <a:solidFill>
                            <a:schemeClr val="tx1"/>
                          </a:solidFill>
                        </a:rPr>
                        <a:t>No Use Yet</a:t>
                      </a:r>
                    </a:p>
                  </a:txBody>
                  <a:tcPr/>
                </a:tc>
              </a:tr>
              <a:tr h="370840">
                <a:tc>
                  <a:txBody>
                    <a:bodyPr/>
                    <a:lstStyle/>
                    <a:p>
                      <a:r>
                        <a:rPr lang="en-US" sz="1200" dirty="0" smtClean="0"/>
                        <a:t>09</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[Open]</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endParaRPr lang="en-US" sz="1200" dirty="0"/>
                    </a:p>
                  </a:txBody>
                  <a:tcPr/>
                </a:tc>
              </a:tr>
              <a:tr h="370840">
                <a:tc>
                  <a:txBody>
                    <a:bodyPr/>
                    <a:lstStyle/>
                    <a:p>
                      <a:r>
                        <a:rPr lang="en-US" sz="1200" dirty="0" smtClean="0"/>
                        <a:t>10</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endParaRPr lang="en-US" sz="12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Slide</a:t>
                      </a:r>
                      <a:r>
                        <a:rPr lang="en-US" sz="1200" baseline="0" dirty="0" smtClean="0"/>
                        <a:t> 5</a:t>
                      </a:r>
                      <a:endParaRPr lang="en-US" sz="1200" dirty="0" smtClean="0"/>
                    </a:p>
                  </a:txBody>
                  <a:tcPr/>
                </a:tc>
                <a:tc>
                  <a:txBody>
                    <a:bodyPr/>
                    <a:lstStyle/>
                    <a:p>
                      <a:r>
                        <a:rPr lang="en-US" sz="1200" dirty="0" smtClean="0"/>
                        <a:t>TCIN + Serial</a:t>
                      </a:r>
                      <a:r>
                        <a:rPr lang="en-US" sz="1200" baseline="0" dirty="0" smtClean="0"/>
                        <a:t> Number</a:t>
                      </a:r>
                      <a:endParaRPr lang="en-US" sz="1200" dirty="0"/>
                    </a:p>
                  </a:txBody>
                  <a:tcPr/>
                </a:tc>
              </a:tr>
              <a:tr h="370840">
                <a:tc>
                  <a:txBody>
                    <a:bodyPr/>
                    <a:lstStyle/>
                    <a:p>
                      <a:r>
                        <a:rPr lang="en-US" sz="1200" dirty="0" smtClean="0"/>
                        <a:t>11</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endParaRPr lang="en-US" sz="12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Slide</a:t>
                      </a:r>
                      <a:r>
                        <a:rPr lang="en-US" sz="1200" baseline="0" dirty="0" smtClean="0"/>
                        <a:t> 5</a:t>
                      </a:r>
                      <a:endParaRPr lang="en-US" sz="12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TCIN + Serial</a:t>
                      </a:r>
                      <a:r>
                        <a:rPr lang="en-US" sz="1200" baseline="0" dirty="0" smtClean="0"/>
                        <a:t> Number</a:t>
                      </a:r>
                      <a:endParaRPr lang="en-US" sz="1200" dirty="0" smtClean="0"/>
                    </a:p>
                  </a:txBody>
                  <a:tcPr/>
                </a:tc>
              </a:tr>
              <a:tr h="370840">
                <a:tc>
                  <a:txBody>
                    <a:bodyPr/>
                    <a:lstStyle/>
                    <a:p>
                      <a:r>
                        <a:rPr lang="en-US" sz="1200" dirty="0" smtClean="0"/>
                        <a:t>12</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endParaRPr lang="en-US" sz="12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Slide</a:t>
                      </a:r>
                      <a:r>
                        <a:rPr lang="en-US" sz="1200" baseline="0" dirty="0" smtClean="0"/>
                        <a:t> 5</a:t>
                      </a:r>
                      <a:endParaRPr lang="en-US" sz="12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TCIN + Serial</a:t>
                      </a:r>
                      <a:r>
                        <a:rPr lang="en-US" sz="1200" baseline="0" dirty="0" smtClean="0"/>
                        <a:t> Number</a:t>
                      </a:r>
                      <a:endParaRPr lang="en-US" sz="1200" dirty="0" smtClean="0"/>
                    </a:p>
                  </a:txBody>
                  <a:tcPr/>
                </a:tc>
              </a:tr>
              <a:tr h="370840">
                <a:tc>
                  <a:txBody>
                    <a:bodyPr/>
                    <a:lstStyle/>
                    <a:p>
                      <a:r>
                        <a:rPr lang="en-US" sz="1200" dirty="0" smtClean="0"/>
                        <a:t>13</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Reserved TGT Internal</a:t>
                      </a:r>
                      <a:endParaRPr lang="en-US" sz="12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Slide</a:t>
                      </a:r>
                      <a:r>
                        <a:rPr lang="en-US" sz="1200" baseline="0" dirty="0" smtClean="0"/>
                        <a:t> 5</a:t>
                      </a:r>
                      <a:endParaRPr lang="en-US" sz="1200" dirty="0" smtClean="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TCIN + Serial</a:t>
                      </a:r>
                      <a:r>
                        <a:rPr lang="en-US" sz="1200" baseline="0" dirty="0" smtClean="0"/>
                        <a:t> Number</a:t>
                      </a:r>
                      <a:endParaRPr lang="en-US" sz="1200" dirty="0" smtClean="0"/>
                    </a:p>
                  </a:txBody>
                  <a:tcPr/>
                </a:tc>
              </a:tr>
              <a:tr h="370840">
                <a:tc>
                  <a:txBody>
                    <a:bodyPr/>
                    <a:lstStyle/>
                    <a:p>
                      <a:r>
                        <a:rPr lang="en-US" sz="1200" dirty="0" smtClean="0"/>
                        <a:t>14</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[Open]</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endParaRPr lang="en-US" sz="1200" dirty="0"/>
                    </a:p>
                  </a:txBody>
                  <a:tcPr/>
                </a:tc>
              </a:tr>
              <a:tr h="370840">
                <a:tc>
                  <a:txBody>
                    <a:bodyPr/>
                    <a:lstStyle/>
                    <a:p>
                      <a:r>
                        <a:rPr lang="is-IS" sz="1200" dirty="0" smtClean="0"/>
                        <a:t>…</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[Open]</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endParaRPr lang="en-US" sz="1200" dirty="0"/>
                    </a:p>
                  </a:txBody>
                  <a:tcPr/>
                </a:tc>
              </a:tr>
              <a:tr h="370840">
                <a:tc>
                  <a:txBody>
                    <a:bodyPr/>
                    <a:lstStyle/>
                    <a:p>
                      <a:r>
                        <a:rPr lang="en-US" sz="1200" dirty="0" smtClean="0"/>
                        <a:t>67</a:t>
                      </a:r>
                      <a:endParaRPr lang="en-US" sz="12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1200" dirty="0" smtClean="0"/>
                        <a:t>[Open]</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endParaRPr lang="en-US" sz="1200" dirty="0" smtClean="0"/>
                    </a:p>
                  </a:txBody>
                  <a:tcPr/>
                </a:tc>
                <a:tc>
                  <a:txBody>
                    <a:bodyPr/>
                    <a:lstStyle/>
                    <a:p>
                      <a:r>
                        <a:rPr lang="en-US" sz="1200" dirty="0" smtClean="0"/>
                        <a:t>This is the maximum available</a:t>
                      </a:r>
                      <a:endParaRPr lang="en-US" sz="1200" dirty="0"/>
                    </a:p>
                  </a:txBody>
                  <a:tcPr/>
                </a:tc>
              </a:tr>
            </a:tbl>
          </a:graphicData>
        </a:graphic>
      </p:graphicFrame>
      <p:sp>
        <p:nvSpPr>
          <p:cNvPr id="15" name="TextBox 14"/>
          <p:cNvSpPr txBox="1"/>
          <p:nvPr/>
        </p:nvSpPr>
        <p:spPr>
          <a:xfrm>
            <a:off x="329323" y="7937271"/>
            <a:ext cx="6057189" cy="646331"/>
          </a:xfrm>
          <a:prstGeom prst="rect">
            <a:avLst/>
          </a:prstGeom>
          <a:noFill/>
        </p:spPr>
        <p:txBody>
          <a:bodyPr wrap="square" rtlCol="0">
            <a:spAutoFit/>
          </a:bodyPr>
          <a:lstStyle/>
          <a:p>
            <a:r>
              <a:rPr lang="en-US" sz="1200" b="1" dirty="0" smtClean="0">
                <a:solidFill>
                  <a:srgbClr val="FF0000"/>
                </a:solidFill>
              </a:rPr>
              <a:t>NOTE</a:t>
            </a:r>
            <a:r>
              <a:rPr lang="en-US" sz="1200" dirty="0" smtClean="0"/>
              <a:t>: None of the reserved retagging IDs on </a:t>
            </a:r>
            <a:r>
              <a:rPr lang="en-US" sz="1200" b="1" dirty="0" smtClean="0">
                <a:solidFill>
                  <a:srgbClr val="FF0000"/>
                </a:solidFill>
              </a:rPr>
              <a:t>Slide 4 </a:t>
            </a:r>
            <a:r>
              <a:rPr lang="en-US" sz="1200" dirty="0" smtClean="0"/>
              <a:t>are currently used (</a:t>
            </a:r>
            <a:r>
              <a:rPr lang="en-US" sz="1200" b="1" dirty="0" smtClean="0">
                <a:solidFill>
                  <a:srgbClr val="FF0000"/>
                </a:solidFill>
              </a:rPr>
              <a:t>01, 03, 04</a:t>
            </a:r>
            <a:r>
              <a:rPr lang="en-US" sz="1200" dirty="0" smtClean="0"/>
              <a:t>).</a:t>
            </a:r>
          </a:p>
          <a:p>
            <a:r>
              <a:rPr lang="en-US" sz="1200" dirty="0" smtClean="0"/>
              <a:t>NOTE: Max ID is 67, as serial numbers beginning with 68 for GID encodings can </a:t>
            </a:r>
            <a:r>
              <a:rPr lang="en-US" sz="1200" dirty="0"/>
              <a:t>only go </a:t>
            </a:r>
            <a:r>
              <a:rPr lang="en-US" sz="1200" dirty="0" smtClean="0"/>
              <a:t>up to 68719476735 due to limitations in the number of bits in the binary encoding.</a:t>
            </a:r>
            <a:endParaRPr lang="en-US" sz="1200" dirty="0"/>
          </a:p>
        </p:txBody>
      </p:sp>
    </p:spTree>
    <p:extLst>
      <p:ext uri="{BB962C8B-B14F-4D97-AF65-F5344CB8AC3E}">
        <p14:creationId xmlns:p14="http://schemas.microsoft.com/office/powerpoint/2010/main" val="34833380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BusinessFunction xmlns="76c61182-53ee-4565-a01e-2a35f4bc19e4" xsi:nil="true"/>
    <TaxCatchAll xmlns="76c61182-53ee-4565-a01e-2a35f4bc19e4">
      <Value>14</Value>
    </TaxCatchAll>
    <TaxKeywordTaxHTField xmlns="76c61182-53ee-4565-a01e-2a35f4bc19e4">
      <Terms xmlns="http://schemas.microsoft.com/office/infopath/2007/PartnerControls">
        <TermInfo xmlns="http://schemas.microsoft.com/office/infopath/2007/PartnerControls">
          <TermName xmlns="http://schemas.microsoft.com/office/infopath/2007/PartnerControls">RFID</TermName>
          <TermId xmlns="http://schemas.microsoft.com/office/infopath/2007/PartnerControls">d1a8d643-1d5f-41e1-b6c5-e8e3d58149ed</TermId>
        </TermInfo>
      </Terms>
    </TaxKeywordTaxHTField>
    <Record0Category xmlns="76c61182-53ee-4565-a01e-2a35f4bc19e4" xsi:nil="true"/>
    <RecordEventDate xmlns="76c61182-53ee-4565-a01e-2a35f4bc19e4" xsi:nil="true"/>
    <ScheduleIndex xmlns="76c61182-53ee-4565-a01e-2a35f4bc19e4" xsi:nil="true"/>
  </documentManagement>
</p:properti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ct:contentTypeSchema xmlns:ct="http://schemas.microsoft.com/office/2006/metadata/contentType" xmlns:ma="http://schemas.microsoft.com/office/2006/metadata/properties/metaAttributes" ct:_="" ma:_="" ma:contentTypeName="Collaboration Document" ma:contentTypeID="0x0101006BE4F72FFF63494389D4924C6FC5B63500115AE0AB61389648958CC4B2BEEE9AA1" ma:contentTypeVersion="13" ma:contentTypeDescription="" ma:contentTypeScope="" ma:versionID="07ce2d61db2451dff4d86e21427e0035">
  <xsd:schema xmlns:xsd="http://www.w3.org/2001/XMLSchema" xmlns:xs="http://www.w3.org/2001/XMLSchema" xmlns:p="http://schemas.microsoft.com/office/2006/metadata/properties" xmlns:ns2="76c61182-53ee-4565-a01e-2a35f4bc19e4" targetNamespace="http://schemas.microsoft.com/office/2006/metadata/properties" ma:root="true" ma:fieldsID="4d154d731904d0b63a4f12df705bbb73" ns2:_="">
    <xsd:import namespace="76c61182-53ee-4565-a01e-2a35f4bc19e4"/>
    <xsd:element name="properties">
      <xsd:complexType>
        <xsd:sequence>
          <xsd:element name="documentManagement">
            <xsd:complexType>
              <xsd:all>
                <xsd:element ref="ns2:TaxKeywordTaxHTField" minOccurs="0"/>
                <xsd:element ref="ns2:TaxCatchAll" minOccurs="0"/>
                <xsd:element ref="ns2:TaxCatchAllLabel" minOccurs="0"/>
                <xsd:element ref="ns2:BusinessFunction" minOccurs="0"/>
                <xsd:element ref="ns2:Record0Category" minOccurs="0"/>
                <xsd:element ref="ns2:RecordEventDate" minOccurs="0"/>
                <xsd:element ref="ns2:ScheduleIndex"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6c61182-53ee-4565-a01e-2a35f4bc19e4" elementFormDefault="qualified">
    <xsd:import namespace="http://schemas.microsoft.com/office/2006/documentManagement/types"/>
    <xsd:import namespace="http://schemas.microsoft.com/office/infopath/2007/PartnerControls"/>
    <xsd:element name="TaxKeywordTaxHTField" ma:index="8" ma:taxonomy="true" ma:internalName="TaxKeywordTaxHTField" ma:taxonomyFieldName="TaxKeyword" ma:displayName="Enterprise Keywords" ma:readOnly="false" ma:fieldId="{23f27201-bee3-471e-b2e7-b64fd8b7ca38}" ma:taxonomyMulti="true" ma:sspId="00000000-0000-0000-0000-000000000000" ma:termSetId="00000000-0000-0000-0000-000000000000" ma:anchorId="00000000-0000-0000-0000-000000000000" ma:open="true" ma:isKeyword="true">
      <xsd:complexType>
        <xsd:sequence>
          <xsd:element ref="pc:Terms" minOccurs="0" maxOccurs="1"/>
        </xsd:sequence>
      </xsd:complexType>
    </xsd:element>
    <xsd:element name="TaxCatchAll" ma:index="9" nillable="true" ma:displayName="Taxonomy Catch All Column" ma:hidden="true" ma:list="{1bd2f894-c73e-4fa3-8b1d-3ea481421657}" ma:internalName="TaxCatchAll" ma:showField="CatchAllData" ma:web="3097aa64-eaba-4612-8e2f-c7e6dbe1c399">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1bd2f894-c73e-4fa3-8b1d-3ea481421657}" ma:internalName="TaxCatchAllLabel" ma:readOnly="true" ma:showField="CatchAllDataLabel" ma:web="3097aa64-eaba-4612-8e2f-c7e6dbe1c399">
      <xsd:complexType>
        <xsd:complexContent>
          <xsd:extension base="dms:MultiChoiceLookup">
            <xsd:sequence>
              <xsd:element name="Value" type="dms:Lookup" maxOccurs="unbounded" minOccurs="0" nillable="true"/>
            </xsd:sequence>
          </xsd:extension>
        </xsd:complexContent>
      </xsd:complexType>
    </xsd:element>
    <xsd:element name="BusinessFunction" ma:index="12" nillable="true" ma:displayName="Business_Function" ma:hidden="true" ma:internalName="BusinessFunction" ma:readOnly="false">
      <xsd:simpleType>
        <xsd:restriction base="dms:Text">
          <xsd:maxLength value="255"/>
        </xsd:restriction>
      </xsd:simpleType>
    </xsd:element>
    <xsd:element name="Record0Category" ma:index="13" nillable="true" ma:displayName="Record_Category" ma:hidden="true" ma:internalName="Record0Category" ma:readOnly="false">
      <xsd:simpleType>
        <xsd:restriction base="dms:Text">
          <xsd:maxLength value="255"/>
        </xsd:restriction>
      </xsd:simpleType>
    </xsd:element>
    <xsd:element name="RecordEventDate" ma:index="14" nillable="true" ma:displayName="Retention Event Date" ma:format="DateOnly" ma:hidden="true" ma:internalName="RecordEventDate" ma:readOnly="false">
      <xsd:simpleType>
        <xsd:restriction base="dms:DateTime"/>
      </xsd:simpleType>
    </xsd:element>
    <xsd:element name="ScheduleIndex" ma:index="15" nillable="true" ma:displayName="Schedule Index" ma:hidden="true" ma:internalName="ScheduleIndex" ma:readOnly="false"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haredContentType xmlns="Microsoft.SharePoint.Taxonomy.ContentTypeSync" SourceId="478fb5cd-bb4a-47d1-8992-bad040e92c88" ContentTypeId="0x0101006BE4F72FFF63494389D4924C6FC5B635" PreviousValue="false"/>
</file>

<file path=customXml/itemProps1.xml><?xml version="1.0" encoding="utf-8"?>
<ds:datastoreItem xmlns:ds="http://schemas.openxmlformats.org/officeDocument/2006/customXml" ds:itemID="{EC7AB02A-95E4-4117-90C6-6FBB3F93FFFC}">
  <ds:schemaRefs>
    <ds:schemaRef ds:uri="http://schemas.microsoft.com/office/2006/metadata/properties"/>
    <ds:schemaRef ds:uri="http://schemas.microsoft.com/office/infopath/2007/PartnerControls"/>
    <ds:schemaRef ds:uri="76c61182-53ee-4565-a01e-2a35f4bc19e4"/>
  </ds:schemaRefs>
</ds:datastoreItem>
</file>

<file path=customXml/itemProps2.xml><?xml version="1.0" encoding="utf-8"?>
<ds:datastoreItem xmlns:ds="http://schemas.openxmlformats.org/officeDocument/2006/customXml" ds:itemID="{D77B5191-ACC6-4B55-A650-6A360BECC705}">
  <ds:schemaRefs>
    <ds:schemaRef ds:uri="http://schemas.microsoft.com/office/2006/metadata/customXsn"/>
  </ds:schemaRefs>
</ds:datastoreItem>
</file>

<file path=customXml/itemProps3.xml><?xml version="1.0" encoding="utf-8"?>
<ds:datastoreItem xmlns:ds="http://schemas.openxmlformats.org/officeDocument/2006/customXml" ds:itemID="{F997F9B0-8AE5-423B-B771-109D53860CD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6c61182-53ee-4565-a01e-2a35f4bc19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C157B33C-A012-4B8F-8543-2C549379ACE3}">
  <ds:schemaRefs>
    <ds:schemaRef ds:uri="http://schemas.microsoft.com/sharepoint/v3/contenttype/forms"/>
  </ds:schemaRefs>
</ds:datastoreItem>
</file>

<file path=customXml/itemProps5.xml><?xml version="1.0" encoding="utf-8"?>
<ds:datastoreItem xmlns:ds="http://schemas.openxmlformats.org/officeDocument/2006/customXml" ds:itemID="{C37DBE06-D07E-4571-B747-02B630B962E8}">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TotalTime>84776</TotalTime>
  <Words>1963</Words>
  <Application>Microsoft Macintosh PowerPoint</Application>
  <PresentationFormat>On-screen Show (4:3)</PresentationFormat>
  <Paragraphs>447</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Calibri</vt:lpstr>
      <vt:lpstr>Calibri Light</vt:lpstr>
      <vt:lpstr>Courier New</vt:lpstr>
      <vt:lpstr>Helvetica</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Manager/>
  <Company>Target Corporation</Company>
  <LinksUpToDate>false</LinksUpToDate>
  <SharedDoc>false</SharedDoc>
  <HyperlinkBase/>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TIm.Milne</dc:creator>
  <cp:keywords>RFID</cp:keywords>
  <dc:description/>
  <cp:lastModifiedBy>Microsoft Office User</cp:lastModifiedBy>
  <cp:revision>87</cp:revision>
  <cp:lastPrinted>2015-05-18T15:39:45Z</cp:lastPrinted>
  <dcterms:created xsi:type="dcterms:W3CDTF">2015-03-05T20:13:07Z</dcterms:created>
  <dcterms:modified xsi:type="dcterms:W3CDTF">2016-11-19T02:12:07Z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0x0101006BE4F72FFF63494389D4924C6FC5B63500115AE0AB61389648958CC4B2BEEE9AA1</vt:lpwstr>
  </property>
  <property fmtid="{D5CDD505-2E9C-101B-9397-08002B2CF9AE}" pid="3" name="TaxKeyword">
    <vt:lpwstr>14;#RFID|d1a8d643-1d5f-41e1-b6c5-e8e3d58149ed</vt:lpwstr>
  </property>
</Properties>
</file>