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6"/>
  </p:sldMasterIdLst>
  <p:notesMasterIdLst>
    <p:notesMasterId r:id="rId13"/>
  </p:notesMasterIdLst>
  <p:sldIdLst>
    <p:sldId id="262" r:id="rId7"/>
    <p:sldId id="261" r:id="rId8"/>
    <p:sldId id="267" r:id="rId9"/>
    <p:sldId id="264" r:id="rId10"/>
    <p:sldId id="266" r:id="rId11"/>
    <p:sldId id="263" r:id="rId1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98" d="100"/>
          <a:sy n="98" d="100"/>
        </p:scale>
        <p:origin x="3200" y="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588D1A3-7020-4403-8308-F8BECC52946C}" type="datetimeFigureOut">
              <a:rPr lang="en-US" smtClean="0"/>
              <a:t>4/28/16</a:t>
            </a:fld>
            <a:endParaRPr lang="en-US"/>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95A5E0B-1D76-45FD-85C6-D0468A29803C}" type="slidenum">
              <a:rPr lang="en-US" smtClean="0"/>
              <a:t>‹#›</a:t>
            </a:fld>
            <a:endParaRPr lang="en-US"/>
          </a:p>
        </p:txBody>
      </p:sp>
    </p:spTree>
    <p:extLst>
      <p:ext uri="{BB962C8B-B14F-4D97-AF65-F5344CB8AC3E}">
        <p14:creationId xmlns:p14="http://schemas.microsoft.com/office/powerpoint/2010/main" val="302368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March 2015</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7630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22116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56178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242209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168933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82781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March 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9100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March 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234387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7274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62568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19896557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March 2015</a:t>
            </a:r>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3236509-F7CB-4B88-9C84-F0F9C9A94A25}" type="slidenum">
              <a:rPr lang="en-US" smtClean="0"/>
              <a:t>‹#›</a:t>
            </a:fld>
            <a:endParaRPr lang="en-US"/>
          </a:p>
        </p:txBody>
      </p:sp>
    </p:spTree>
    <p:extLst>
      <p:ext uri="{BB962C8B-B14F-4D97-AF65-F5344CB8AC3E}">
        <p14:creationId xmlns:p14="http://schemas.microsoft.com/office/powerpoint/2010/main" val="1773011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entraub.net/tools/tagxlate/EPCEncoderDecoder.html" TargetMode="External"/><Relationship Id="rId4" Type="http://schemas.openxmlformats.org/officeDocument/2006/relationships/hyperlink" Target="http://wiki.target.com/tgtwiki/images/5/57/Bullseye.bmp"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kentraub.net/tools/tagxlate/EPCEncoderDecoder.html" TargetMode="External"/><Relationship Id="rId4" Type="http://schemas.openxmlformats.org/officeDocument/2006/relationships/hyperlink" Target="http://wiki.target.com/tgtwiki/images/5/57/Bullseye.bmp"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ki.target.com/tgtwiki/images/5/57/Bullseye.bmp" TargetMode="Externa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Many national vendors already ship items with EPC tags.  These national brands conform to the GS1 standards for UPC creation and assign a Global Trade Item Number (GTIN), therefore, Target’s systems must be able to read these and map the encoded numbers back to an internal Target Corporation Item Number (TCIN) and to possibly many Department Class Item numbers (DPCI).  When a serial number is added to a GTIN to uniquely identify the item, it is known as a Serialized GTIN or SGTIN.  The GTIN includes:</a:t>
            </a:r>
          </a:p>
          <a:p>
            <a:pPr marL="0" indent="0">
              <a:spcBef>
                <a:spcPts val="0"/>
              </a:spcBef>
              <a:buNone/>
            </a:pPr>
            <a:endParaRPr lang="en-US" sz="1200" dirty="0" smtClean="0"/>
          </a:p>
          <a:p>
            <a:pPr lvl="1">
              <a:spcBef>
                <a:spcPts val="0"/>
              </a:spcBef>
            </a:pPr>
            <a:r>
              <a:rPr lang="en-US" sz="1050" dirty="0" smtClean="0"/>
              <a:t>Company Prefix: a variable 6 to 12 digit company prefix of the assigning company</a:t>
            </a:r>
          </a:p>
          <a:p>
            <a:pPr lvl="1">
              <a:spcBef>
                <a:spcPts val="0"/>
              </a:spcBef>
            </a:pPr>
            <a:r>
              <a:rPr lang="en-US" sz="1050" dirty="0" smtClean="0"/>
              <a:t>Item Reference: a 7 to 1 digit Item reference and indicator</a:t>
            </a:r>
          </a:p>
          <a:p>
            <a:pPr lvl="1">
              <a:spcBef>
                <a:spcPts val="0"/>
              </a:spcBef>
            </a:pPr>
            <a:r>
              <a:rPr lang="en-US" sz="1050" dirty="0" smtClean="0"/>
              <a:t>Check Digit: 1 digit for barcode check digit (this need not be encoded in EPC tags)</a:t>
            </a:r>
          </a:p>
          <a:p>
            <a:pPr lvl="1">
              <a:spcBef>
                <a:spcPts val="0"/>
              </a:spcBef>
            </a:pPr>
            <a:endParaRPr lang="en-US" sz="1050" dirty="0" smtClean="0"/>
          </a:p>
          <a:p>
            <a:pPr marL="0" indent="0">
              <a:spcBef>
                <a:spcPts val="0"/>
              </a:spcBef>
              <a:buNone/>
            </a:pPr>
            <a:r>
              <a:rPr lang="en-US" sz="1200" dirty="0" smtClean="0"/>
              <a:t>These can be encoded in a 14 digit GS1 barcode.  Any 12 digit GTIN used in the US and Canada can be converted to a 14 digit GTIN by prefixing it with two zeros.  </a:t>
            </a:r>
            <a:r>
              <a:rPr lang="en-US" sz="1200" dirty="0"/>
              <a:t>T</a:t>
            </a:r>
            <a:r>
              <a:rPr lang="en-US" sz="1200" dirty="0" smtClean="0"/>
              <a:t>he first zero is an indicator digit meaning an individual item for retail sale, and the second is the country/region code for the US</a:t>
            </a:r>
            <a:r>
              <a:rPr lang="en-US" sz="1200" dirty="0"/>
              <a:t> </a:t>
            </a:r>
            <a:r>
              <a:rPr lang="en-US" sz="1200" dirty="0" smtClean="0"/>
              <a:t>and Canada.  If an item is only meant for sale in this region, these digits can be omitted and the GTIN 12 used.</a:t>
            </a:r>
          </a:p>
          <a:p>
            <a:pPr marL="0" indent="0">
              <a:spcBef>
                <a:spcPts val="0"/>
              </a:spcBef>
              <a:buNone/>
            </a:pPr>
            <a:endParaRPr lang="en-US" sz="1200" dirty="0"/>
          </a:p>
          <a:p>
            <a:pPr marL="0" indent="0">
              <a:spcBef>
                <a:spcPts val="0"/>
              </a:spcBef>
              <a:buNone/>
            </a:pPr>
            <a:r>
              <a:rPr lang="en-US" sz="1200" dirty="0" smtClean="0"/>
              <a:t>National Brand Examples</a:t>
            </a:r>
            <a:r>
              <a:rPr lang="en-US" sz="1200" dirty="0"/>
              <a:t>: </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r>
              <a:rPr lang="en-US" sz="1200" dirty="0" smtClean="0"/>
              <a:t> </a:t>
            </a:r>
            <a:endParaRPr lang="en-US" sz="1200" dirty="0" smtClean="0"/>
          </a:p>
          <a:p>
            <a:pPr marL="0" indent="0">
              <a:spcBef>
                <a:spcPts val="0"/>
              </a:spcBef>
              <a:buNone/>
            </a:pPr>
            <a:r>
              <a:rPr lang="en-US" sz="1200" b="1" dirty="0" smtClean="0"/>
              <a:t>National Brand </a:t>
            </a:r>
            <a:r>
              <a:rPr lang="en-US" sz="1200" b="1" dirty="0"/>
              <a:t>EPC Schema </a:t>
            </a:r>
          </a:p>
          <a:p>
            <a:pPr marL="0" indent="0">
              <a:spcBef>
                <a:spcPts val="0"/>
              </a:spcBef>
              <a:buNone/>
            </a:pPr>
            <a:endParaRPr lang="en-US" sz="1200" dirty="0" smtClean="0"/>
          </a:p>
          <a:p>
            <a:pPr marL="0" indent="0">
              <a:spcBef>
                <a:spcPts val="0"/>
              </a:spcBef>
              <a:buNone/>
            </a:pPr>
            <a:r>
              <a:rPr lang="en-US" sz="1200" dirty="0" smtClean="0"/>
              <a:t>National brands </a:t>
            </a:r>
            <a:r>
              <a:rPr lang="en-US" sz="1200" dirty="0"/>
              <a:t>source tagged product </a:t>
            </a:r>
            <a:r>
              <a:rPr lang="en-US" sz="1200" dirty="0" smtClean="0"/>
              <a:t>will </a:t>
            </a:r>
            <a:r>
              <a:rPr lang="en-US" sz="1200" dirty="0"/>
              <a:t>follow </a:t>
            </a:r>
            <a:r>
              <a:rPr lang="en-US" sz="1200" dirty="0" smtClean="0"/>
              <a:t>the GS1 SGTIN </a:t>
            </a:r>
            <a:r>
              <a:rPr lang="en-US" sz="1200" dirty="0"/>
              <a:t>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6.3.1. Serialized Global Trade Item Number (SGTIN)</a:t>
            </a:r>
            <a:r>
              <a:rPr lang="en-US" sz="1200" dirty="0" smtClean="0"/>
              <a:t>: Page 26</a:t>
            </a:r>
          </a:p>
          <a:p>
            <a:pPr marL="0" indent="0">
              <a:spcBef>
                <a:spcPts val="0"/>
              </a:spcBef>
              <a:buNone/>
            </a:pPr>
            <a:r>
              <a:rPr lang="en-US" sz="1200" dirty="0" smtClean="0"/>
              <a:t> </a:t>
            </a:r>
            <a:endParaRPr lang="en-US" sz="1200" dirty="0"/>
          </a:p>
          <a:p>
            <a:pPr marL="0" indent="0">
              <a:spcBef>
                <a:spcPts val="0"/>
              </a:spcBef>
              <a:buNone/>
            </a:pPr>
            <a:r>
              <a:rPr lang="en-US" sz="1200" dirty="0" smtClean="0"/>
              <a:t>Encoded National Brand 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Note</a:t>
            </a:r>
            <a:r>
              <a:rPr lang="en-US" sz="1200" dirty="0"/>
              <a:t>: see </a:t>
            </a:r>
            <a:r>
              <a:rPr lang="en-US" sz="1200" b="1" dirty="0">
                <a:hlinkClick r:id="rId3"/>
              </a:rPr>
              <a:t>http://www.kentraub.net/tools/tagxlate/</a:t>
            </a:r>
            <a:r>
              <a:rPr lang="en-US" sz="1200" b="1" dirty="0" smtClean="0">
                <a:hlinkClick r:id="rId3"/>
              </a:rPr>
              <a:t>EPCEncoderDecoder.html</a:t>
            </a:r>
            <a:r>
              <a:rPr lang="en-US" sz="1200" b="1" dirty="0" smtClean="0"/>
              <a:t> </a:t>
            </a:r>
            <a:r>
              <a:rPr lang="en-US" sz="1200" dirty="0" smtClean="0"/>
              <a:t>for a good tool to validate encodings (use GTIN14 with filter value of 1 – POS Item).</a:t>
            </a:r>
            <a:endParaRPr lang="en-US" sz="1200" dirty="0"/>
          </a:p>
        </p:txBody>
      </p:sp>
      <p:pic>
        <p:nvPicPr>
          <p:cNvPr id="6" name="Picture 5" descr="File:Bullseye.bmp">
            <a:hlinkClick r:id="rId4"/>
          </p:cNvPr>
          <p:cNvPicPr>
            <a:picLocks noChangeAspect="1" noChangeArrowheads="1"/>
          </p:cNvPicPr>
          <p:nvPr/>
        </p:nvPicPr>
        <p:blipFill>
          <a:blip r:embed="rId5"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69067" y="176524"/>
            <a:ext cx="4285911"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National Brand </a:t>
            </a:r>
            <a:r>
              <a:rPr lang="en-US" sz="1800" b="1" dirty="0" smtClean="0">
                <a:solidFill>
                  <a:sysClr val="window" lastClr="FFFFFF">
                    <a:lumMod val="50000"/>
                  </a:sysClr>
                </a:solidFill>
                <a:latin typeface="Calibri"/>
              </a:rPr>
              <a:t>EPC Schema (Source Tagging)</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1</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632520528"/>
              </p:ext>
            </p:extLst>
          </p:nvPr>
        </p:nvGraphicFramePr>
        <p:xfrm>
          <a:off x="560385" y="4229468"/>
          <a:ext cx="4959883" cy="929640"/>
        </p:xfrm>
        <a:graphic>
          <a:graphicData uri="http://schemas.openxmlformats.org/drawingml/2006/table">
            <a:tbl>
              <a:tblPr firstRow="1" bandRow="1"/>
              <a:tblGrid>
                <a:gridCol w="2216682"/>
                <a:gridCol w="1498600"/>
                <a:gridCol w="1244601"/>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 12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rPr>
                        <a:t>GTIN 14</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038000356216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00038000356216</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urn:epc:id:sgtin:0030878.099916.67890</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00030878999168</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algn="ctr"/>
                      <a:r>
                        <a:rPr lang="da-DK" sz="900" dirty="0" smtClean="0"/>
                        <a:t>urn:epc:id:sgtin:0085387.030438.12345</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1432125"/>
              </p:ext>
            </p:extLst>
          </p:nvPr>
        </p:nvGraphicFramePr>
        <p:xfrm>
          <a:off x="551920" y="6732244"/>
          <a:ext cx="5518680" cy="1082040"/>
        </p:xfrm>
        <a:graphic>
          <a:graphicData uri="http://schemas.openxmlformats.org/drawingml/2006/table">
            <a:tbl>
              <a:tblPr firstRow="1" bandRow="1"/>
              <a:tblGrid>
                <a:gridCol w="1015623"/>
                <a:gridCol w="752324"/>
                <a:gridCol w="1075266"/>
                <a:gridCol w="1007534"/>
                <a:gridCol w="1667933"/>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Company Prefix</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(No 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SGTIN</a:t>
                      </a:r>
                      <a:r>
                        <a:rPr lang="en-US" sz="1000" b="1" kern="1200" baseline="0" dirty="0" smtClean="0">
                          <a:solidFill>
                            <a:schemeClr val="lt1"/>
                          </a:solidFill>
                          <a:latin typeface="+mn-lt"/>
                          <a:ea typeface="+mn-ea"/>
                          <a:cs typeface="+mn-cs"/>
                        </a:rPr>
                        <a:t> </a:t>
                      </a:r>
                      <a:r>
                        <a:rPr lang="en-US" sz="1000" b="1" kern="1200" dirty="0" smtClean="0">
                          <a:solidFill>
                            <a:schemeClr val="lt1"/>
                          </a:solidFill>
                          <a:latin typeface="+mn-lt"/>
                          <a:ea typeface="+mn-ea"/>
                          <a:cs typeface="+mn-cs"/>
                        </a:rPr>
                        <a:t>Hex</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00038000356216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0038000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035621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12345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30340251C022C94000003039</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0030878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099916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67890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303401E27861930000010932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0085387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030438</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12345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303405362C1DB98000003039</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71650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Target’s owned brand products currently do not utilize GS1 standards for UPC creation (GTIN). Rather, Target’s system generates a 12 digit barcode:</a:t>
            </a:r>
          </a:p>
          <a:p>
            <a:pPr marL="0" indent="0">
              <a:spcBef>
                <a:spcPts val="0"/>
              </a:spcBef>
              <a:buNone/>
            </a:pPr>
            <a:r>
              <a:rPr lang="en-US" sz="1200" dirty="0"/>
              <a:t> </a:t>
            </a:r>
            <a:endParaRPr lang="en-US" sz="1200" dirty="0" smtClean="0"/>
          </a:p>
          <a:p>
            <a:pPr lvl="1">
              <a:spcBef>
                <a:spcPts val="0"/>
              </a:spcBef>
            </a:pPr>
            <a:r>
              <a:rPr lang="en-US" sz="1050" dirty="0" smtClean="0"/>
              <a:t>Positions 1 and 2: 49 </a:t>
            </a:r>
          </a:p>
          <a:p>
            <a:pPr lvl="1">
              <a:spcBef>
                <a:spcPts val="0"/>
              </a:spcBef>
            </a:pPr>
            <a:r>
              <a:rPr lang="en-US" sz="1050" dirty="0" smtClean="0"/>
              <a:t>Positions 3-11: Target’s internal financial/merchandising categorization and identification number (DPCI). DPCI is </a:t>
            </a:r>
          </a:p>
          <a:p>
            <a:pPr lvl="2">
              <a:spcBef>
                <a:spcPts val="0"/>
              </a:spcBef>
              <a:buFont typeface="Courier New" panose="02070309020205020404" pitchFamily="49" charset="0"/>
              <a:buChar char="o"/>
            </a:pPr>
            <a:r>
              <a:rPr lang="en-US" sz="1000" dirty="0" smtClean="0"/>
              <a:t>3 digit Department </a:t>
            </a:r>
          </a:p>
          <a:p>
            <a:pPr lvl="2">
              <a:spcBef>
                <a:spcPts val="0"/>
              </a:spcBef>
              <a:buFont typeface="Courier New" panose="02070309020205020404" pitchFamily="49" charset="0"/>
              <a:buChar char="o"/>
            </a:pPr>
            <a:r>
              <a:rPr lang="en-US" sz="1000" dirty="0" smtClean="0"/>
              <a:t>2 digit Class </a:t>
            </a:r>
          </a:p>
          <a:p>
            <a:pPr lvl="2">
              <a:spcBef>
                <a:spcPts val="0"/>
              </a:spcBef>
              <a:buFont typeface="Courier New" panose="02070309020205020404" pitchFamily="49" charset="0"/>
              <a:buChar char="o"/>
            </a:pPr>
            <a:r>
              <a:rPr lang="en-US" sz="1000" dirty="0" smtClean="0"/>
              <a:t>4 digit Item Number </a:t>
            </a:r>
          </a:p>
          <a:p>
            <a:pPr lvl="1">
              <a:spcBef>
                <a:spcPts val="0"/>
              </a:spcBef>
            </a:pPr>
            <a:r>
              <a:rPr lang="en-US" sz="1050" dirty="0" smtClean="0"/>
              <a:t>Position 12: system calculated Check Digit </a:t>
            </a:r>
          </a:p>
          <a:p>
            <a:pPr marL="0" indent="0">
              <a:spcBef>
                <a:spcPts val="0"/>
              </a:spcBef>
              <a:buNone/>
            </a:pPr>
            <a:r>
              <a:rPr lang="en-US" sz="1200" dirty="0" smtClean="0"/>
              <a:t> </a:t>
            </a:r>
            <a:endParaRPr lang="en-US" sz="1200" dirty="0"/>
          </a:p>
          <a:p>
            <a:pPr marL="0" indent="0">
              <a:spcBef>
                <a:spcPts val="0"/>
              </a:spcBef>
              <a:buNone/>
            </a:pPr>
            <a:r>
              <a:rPr lang="en-US" sz="1200" dirty="0" smtClean="0"/>
              <a:t>Owned Brand Examples</a:t>
            </a:r>
            <a:r>
              <a:rPr lang="en-US" sz="1200" dirty="0"/>
              <a:t>: </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r>
              <a:rPr lang="en-US" sz="1200" b="1" dirty="0" smtClean="0"/>
              <a:t>Target’s </a:t>
            </a:r>
            <a:r>
              <a:rPr lang="en-US" sz="1200" b="1" dirty="0"/>
              <a:t>Owned Brand EPC Schema </a:t>
            </a:r>
          </a:p>
          <a:p>
            <a:pPr marL="0" indent="0">
              <a:spcBef>
                <a:spcPts val="0"/>
              </a:spcBef>
              <a:buNone/>
            </a:pPr>
            <a:endParaRPr lang="en-US" sz="1200" dirty="0" smtClean="0"/>
          </a:p>
          <a:p>
            <a:pPr marL="0" indent="0">
              <a:spcBef>
                <a:spcPts val="0"/>
              </a:spcBef>
              <a:buNone/>
            </a:pPr>
            <a:r>
              <a:rPr lang="en-US" sz="1200" dirty="0" smtClean="0"/>
              <a:t>Target’s </a:t>
            </a:r>
            <a:r>
              <a:rPr lang="en-US" sz="1200" dirty="0"/>
              <a:t>owned brand source tagged product </a:t>
            </a:r>
            <a:r>
              <a:rPr lang="en-US" sz="1200" dirty="0" smtClean="0"/>
              <a:t>will </a:t>
            </a:r>
            <a:r>
              <a:rPr lang="en-US" sz="1200" dirty="0"/>
              <a:t>follow a variation of the GS1 GID 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a:t>6.3.11. General Identifier (GID</a:t>
            </a:r>
            <a:r>
              <a:rPr lang="en-US" sz="1200" b="1" dirty="0" smtClean="0"/>
              <a:t>)</a:t>
            </a:r>
            <a:r>
              <a:rPr lang="en-US" sz="1200" dirty="0" smtClean="0"/>
              <a:t>: Page 31</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a:t>ManagerNumber</a:t>
            </a:r>
            <a:r>
              <a:rPr lang="en-US" sz="1100" dirty="0"/>
              <a:t>: </a:t>
            </a:r>
            <a:r>
              <a:rPr lang="en-US" sz="1100" dirty="0" smtClean="0"/>
              <a:t>49 </a:t>
            </a:r>
            <a:r>
              <a:rPr lang="en-US" sz="1100" dirty="0"/>
              <a:t>+ 3 digit Department + 2 digit Class </a:t>
            </a:r>
            <a:r>
              <a:rPr lang="en-US" sz="1100" dirty="0" smtClean="0"/>
              <a:t>(always starts with ‘49’)</a:t>
            </a:r>
            <a:endParaRPr lang="en-US" sz="1100" dirty="0"/>
          </a:p>
          <a:p>
            <a:pPr lvl="1">
              <a:spcBef>
                <a:spcPts val="0"/>
              </a:spcBef>
            </a:pPr>
            <a:r>
              <a:rPr lang="en-US" sz="1100" dirty="0" err="1"/>
              <a:t>ObjectClass</a:t>
            </a:r>
            <a:r>
              <a:rPr lang="en-US" sz="1100" dirty="0"/>
              <a:t>: </a:t>
            </a:r>
            <a:r>
              <a:rPr lang="en-US" sz="1100" dirty="0" smtClean="0"/>
              <a:t>4 </a:t>
            </a:r>
            <a:r>
              <a:rPr lang="en-US" sz="1100" dirty="0"/>
              <a:t>digit Item Number + Check Digit </a:t>
            </a:r>
            <a:r>
              <a:rPr lang="en-US" sz="1100" dirty="0" smtClean="0"/>
              <a:t>(add leading 0’s till 5 digits)</a:t>
            </a:r>
            <a:endParaRPr lang="en-US" sz="1100" dirty="0"/>
          </a:p>
          <a:p>
            <a:pPr lvl="1">
              <a:spcBef>
                <a:spcPts val="0"/>
              </a:spcBef>
            </a:pPr>
            <a:r>
              <a:rPr lang="en-US" sz="1100" dirty="0" err="1"/>
              <a:t>SerialNumber</a:t>
            </a:r>
            <a:r>
              <a:rPr lang="en-US" sz="1100" dirty="0"/>
              <a:t>: </a:t>
            </a:r>
            <a:r>
              <a:rPr lang="en-US" sz="1100" dirty="0" smtClean="0"/>
              <a:t>11 digit, </a:t>
            </a:r>
            <a:r>
              <a:rPr lang="en-US" sz="1100" dirty="0"/>
              <a:t>serialized unique ID </a:t>
            </a:r>
            <a:r>
              <a:rPr lang="en-US" sz="1100" dirty="0" smtClean="0"/>
              <a:t>(add leading 0’s till 11 digits, max </a:t>
            </a:r>
            <a:r>
              <a:rPr lang="en-US" sz="1100" dirty="0"/>
              <a:t>68719476735)</a:t>
            </a:r>
          </a:p>
          <a:p>
            <a:pPr lvl="1">
              <a:spcBef>
                <a:spcPts val="0"/>
              </a:spcBef>
            </a:pPr>
            <a:endParaRPr lang="en-US" sz="1100" dirty="0"/>
          </a:p>
          <a:p>
            <a:pPr marL="0" indent="0">
              <a:spcBef>
                <a:spcPts val="0"/>
              </a:spcBef>
              <a:buNone/>
            </a:pPr>
            <a:r>
              <a:rPr lang="en-US" sz="1000" dirty="0"/>
              <a:t>Target </a:t>
            </a:r>
            <a:r>
              <a:rPr lang="en-US" sz="1000" dirty="0" smtClean="0"/>
              <a:t>uniquely assigns the </a:t>
            </a:r>
            <a:r>
              <a:rPr lang="en-US" sz="1000" dirty="0"/>
              <a:t>leading </a:t>
            </a:r>
            <a:r>
              <a:rPr lang="en-US" sz="1000" dirty="0" smtClean="0"/>
              <a:t>2 digits </a:t>
            </a:r>
            <a:r>
              <a:rPr lang="en-US" sz="1000" dirty="0"/>
              <a:t>of the Serial # </a:t>
            </a:r>
            <a:r>
              <a:rPr lang="en-US" sz="1000" dirty="0" smtClean="0"/>
              <a:t>to </a:t>
            </a:r>
            <a:r>
              <a:rPr lang="en-US" sz="1000" dirty="0"/>
              <a:t>each tag supplier </a:t>
            </a:r>
            <a:r>
              <a:rPr lang="en-US" sz="1000" dirty="0" smtClean="0"/>
              <a:t>(‘Commissioning Authority”). Please consult a Target representative for your Commissioning Authority ID. (ranges from 05 to 68).</a:t>
            </a:r>
          </a:p>
          <a:p>
            <a:pPr marL="0" indent="0">
              <a:spcBef>
                <a:spcPts val="0"/>
              </a:spcBef>
              <a:buNone/>
            </a:pPr>
            <a:endParaRPr lang="en-US" sz="1000" dirty="0"/>
          </a:p>
          <a:p>
            <a:pPr marL="0" indent="0">
              <a:spcBef>
                <a:spcPts val="0"/>
              </a:spcBef>
              <a:buNone/>
            </a:pPr>
            <a:r>
              <a:rPr lang="en-US" sz="1200" dirty="0" smtClean="0"/>
              <a:t>Encoded Owned Brand Examples</a:t>
            </a:r>
            <a:r>
              <a:rPr lang="en-US" sz="1200" dirty="0"/>
              <a:t>:</a:t>
            </a:r>
          </a:p>
          <a:p>
            <a:pPr marL="0" indent="0">
              <a:spcBef>
                <a:spcPts val="0"/>
              </a:spcBef>
              <a:buNone/>
            </a:pPr>
            <a:endParaRPr lang="en-US" sz="1000" dirty="0"/>
          </a:p>
          <a:p>
            <a:pPr marL="0" indent="0">
              <a:spcBef>
                <a:spcPts val="0"/>
              </a:spcBef>
              <a:buNone/>
            </a:pPr>
            <a:r>
              <a:rPr lang="en-US" sz="1200" dirty="0"/>
              <a:t> </a:t>
            </a: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smtClean="0"/>
              <a:t>Important note: </a:t>
            </a:r>
            <a:r>
              <a:rPr lang="en-US" sz="1200" dirty="0" smtClean="0"/>
              <a:t>Using the 49 code and department class for the </a:t>
            </a:r>
            <a:r>
              <a:rPr lang="en-US" sz="1200" dirty="0"/>
              <a:t>manager number, not </a:t>
            </a:r>
            <a:r>
              <a:rPr lang="en-US" sz="1200" dirty="0" smtClean="0"/>
              <a:t>a </a:t>
            </a:r>
            <a:r>
              <a:rPr lang="en-US" sz="1200" dirty="0"/>
              <a:t>GS1 assigned Company </a:t>
            </a:r>
            <a:r>
              <a:rPr lang="en-US" sz="1200" dirty="0" smtClean="0"/>
              <a:t>Prefix, means </a:t>
            </a:r>
            <a:r>
              <a:rPr lang="en-US" sz="1200" dirty="0"/>
              <a:t>this is not guaranteed to be globally unique.</a:t>
            </a:r>
          </a:p>
          <a:p>
            <a:pPr marL="0" indent="0">
              <a:spcBef>
                <a:spcPts val="0"/>
              </a:spcBef>
              <a:buNone/>
            </a:pPr>
            <a:endParaRPr lang="en-US" sz="1200" dirty="0"/>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a:solidFill>
                  <a:sysClr val="window" lastClr="FFFFFF">
                    <a:lumMod val="50000"/>
                  </a:sysClr>
                </a:solidFill>
              </a:rPr>
              <a:t>Owned </a:t>
            </a:r>
            <a:r>
              <a:rPr lang="en-US" sz="1800" b="1" dirty="0" smtClean="0">
                <a:solidFill>
                  <a:sysClr val="window" lastClr="FFFFFF">
                    <a:lumMod val="50000"/>
                  </a:sysClr>
                </a:solidFill>
              </a:rPr>
              <a:t>Brand </a:t>
            </a:r>
            <a:r>
              <a:rPr lang="en-US" sz="1800" b="1" dirty="0" smtClean="0">
                <a:solidFill>
                  <a:sysClr val="window" lastClr="FFFFFF">
                    <a:lumMod val="50000"/>
                  </a:sysClr>
                </a:solidFill>
                <a:latin typeface="Calibri"/>
              </a:rPr>
              <a:t>EPC Schema (Source Tagging</a:t>
            </a:r>
            <a:r>
              <a:rPr lang="en-US" sz="1800" b="1" dirty="0" smtClean="0">
                <a:solidFill>
                  <a:sysClr val="window" lastClr="FFFFFF">
                    <a:lumMod val="50000"/>
                  </a:sysClr>
                </a:solidFill>
                <a:latin typeface="Calibri"/>
              </a:rPr>
              <a:t>)</a:t>
            </a:r>
          </a:p>
          <a:p>
            <a:pPr lvl="0" algn="r">
              <a:defRPr/>
            </a:pP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Preferred</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2</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69955439"/>
              </p:ext>
            </p:extLst>
          </p:nvPr>
        </p:nvGraphicFramePr>
        <p:xfrm>
          <a:off x="560387" y="3171124"/>
          <a:ext cx="4934480" cy="929640"/>
        </p:xfrm>
        <a:graphic>
          <a:graphicData uri="http://schemas.openxmlformats.org/drawingml/2006/table">
            <a:tbl>
              <a:tblPr firstRow="1" bandRow="1"/>
              <a:tblGrid>
                <a:gridCol w="2536977"/>
                <a:gridCol w="1219491"/>
                <a:gridCol w="1178012"/>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DPCI</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p>
                      <a:pPr algn="ctr"/>
                      <a:r>
                        <a:rPr lang="en-US" sz="900" dirty="0" smtClean="0"/>
                        <a:t>urn:epc:id:gid:4928300.16670.5000000001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283-00-1667</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492830016670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r h="0">
                <a:tc>
                  <a:txBody>
                    <a:bodyPr/>
                    <a:lstStyle/>
                    <a:p>
                      <a:pPr algn="ctr"/>
                      <a:r>
                        <a:rPr lang="en-US" sz="900" dirty="0" smtClean="0"/>
                        <a:t>urn:epc:id:gid:4902908.8545.5000000002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029-08-0854</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490290808545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r>
              <a:tr h="0">
                <a:tc>
                  <a:txBody>
                    <a:bodyPr/>
                    <a:lstStyle/>
                    <a:p>
                      <a:pPr marL="0" algn="ctr" defTabSz="685800" rtl="0" eaLnBrk="1" latinLnBrk="0" hangingPunct="1"/>
                      <a:r>
                        <a:rPr lang="en-US" sz="900" kern="1200" dirty="0" smtClean="0">
                          <a:solidFill>
                            <a:schemeClr val="dk1"/>
                          </a:solidFill>
                          <a:latin typeface="+mn-lt"/>
                          <a:ea typeface="+mn-ea"/>
                          <a:cs typeface="+mn-cs"/>
                        </a:rPr>
                        <a:t>urn:epc:id:gid:4902907.15317.5000000003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kern="1200" dirty="0" smtClean="0">
                          <a:solidFill>
                            <a:schemeClr val="dk1"/>
                          </a:solidFill>
                          <a:latin typeface="+mn-lt"/>
                          <a:ea typeface="+mn-ea"/>
                          <a:cs typeface="+mn-cs"/>
                        </a:rPr>
                        <a:t>029-07-1531</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14619363"/>
              </p:ext>
            </p:extLst>
          </p:nvPr>
        </p:nvGraphicFramePr>
        <p:xfrm>
          <a:off x="560387" y="7121468"/>
          <a:ext cx="5806547" cy="1082040"/>
        </p:xfrm>
        <a:graphic>
          <a:graphicData uri="http://schemas.openxmlformats.org/drawingml/2006/table">
            <a:tbl>
              <a:tblPr firstRow="1" bandRow="1"/>
              <a:tblGrid>
                <a:gridCol w="952981"/>
                <a:gridCol w="785136"/>
                <a:gridCol w="1026470"/>
                <a:gridCol w="853128"/>
                <a:gridCol w="2188832"/>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(w/Check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a:t>
                      </a:r>
                      <a:r>
                        <a:rPr lang="en-US" sz="1000" b="1" kern="1200" baseline="0" dirty="0" smtClean="0">
                          <a:solidFill>
                            <a:schemeClr val="lt1"/>
                          </a:solidFill>
                          <a:latin typeface="+mn-lt"/>
                          <a:ea typeface="+mn-ea"/>
                          <a:cs typeface="+mn-cs"/>
                        </a:rPr>
                        <a:t>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492830016670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4928300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16670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5000000001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solidFill>
                            <a:srgbClr val="000000"/>
                          </a:solidFill>
                        </a:rPr>
                        <a:t>3504B332C00411E12A05F201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490290808545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4902908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8545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5000000002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rPr>
                        <a:t>3504ACFFC00216112A05F202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5000000003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mn-lt"/>
                          <a:ea typeface="+mn-ea"/>
                          <a:cs typeface="+mn-cs"/>
                        </a:rPr>
                        <a:t>3504ACFFB003BD512A05F203</a:t>
                      </a:r>
                      <a:endParaRPr lang="en-US" sz="900" kern="1200" dirty="0" smtClean="0">
                        <a:solidFill>
                          <a:srgbClr val="000000"/>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53640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Some national </a:t>
            </a:r>
            <a:r>
              <a:rPr lang="en-US" sz="1200" dirty="0" smtClean="0"/>
              <a:t>vendors </a:t>
            </a:r>
            <a:r>
              <a:rPr lang="en-US" sz="1200" dirty="0" smtClean="0"/>
              <a:t>ship </a:t>
            </a:r>
            <a:r>
              <a:rPr lang="en-US" sz="1200" dirty="0" smtClean="0"/>
              <a:t>items with EPC </a:t>
            </a:r>
            <a:r>
              <a:rPr lang="en-US" sz="1200" dirty="0" smtClean="0"/>
              <a:t>tags </a:t>
            </a:r>
            <a:r>
              <a:rPr lang="en-US" sz="1200" dirty="0" smtClean="0"/>
              <a:t>that encode our owned brand 49 barcodes with the GS1 standard SGTIN format</a:t>
            </a:r>
            <a:r>
              <a:rPr lang="en-US" sz="1200" dirty="0" smtClean="0"/>
              <a:t>.  </a:t>
            </a:r>
            <a:r>
              <a:rPr lang="en-US" sz="1200" dirty="0" smtClean="0"/>
              <a:t>These </a:t>
            </a:r>
            <a:r>
              <a:rPr lang="en-US" sz="1200" dirty="0" smtClean="0"/>
              <a:t>SGTINs are not global GTINs, but it is acceptable GS1 practice to use barcodes that begin with 49 for internal use. These SGTINs can be unpacked to get the associated DPCI:</a:t>
            </a:r>
          </a:p>
          <a:p>
            <a:pPr marL="0" indent="0">
              <a:spcBef>
                <a:spcPts val="0"/>
              </a:spcBef>
              <a:buNone/>
            </a:pPr>
            <a:endParaRPr lang="en-US" sz="1200" dirty="0"/>
          </a:p>
          <a:p>
            <a:pPr lvl="1">
              <a:spcBef>
                <a:spcPts val="0"/>
              </a:spcBef>
            </a:pPr>
            <a:r>
              <a:rPr lang="en-US" sz="1050" dirty="0"/>
              <a:t>Positions 1 and 2: 49 </a:t>
            </a:r>
          </a:p>
          <a:p>
            <a:pPr lvl="1">
              <a:spcBef>
                <a:spcPts val="0"/>
              </a:spcBef>
            </a:pPr>
            <a:r>
              <a:rPr lang="en-US" sz="1050" dirty="0"/>
              <a:t>Positions 3-11: Target’s internal financial/merchandising categorization and identification number (DPCI). DPCI is </a:t>
            </a:r>
          </a:p>
          <a:p>
            <a:pPr lvl="2">
              <a:spcBef>
                <a:spcPts val="0"/>
              </a:spcBef>
              <a:buFont typeface="Courier New" panose="02070309020205020404" pitchFamily="49" charset="0"/>
              <a:buChar char="o"/>
            </a:pPr>
            <a:r>
              <a:rPr lang="en-US" sz="1000" dirty="0"/>
              <a:t>3 digit Department </a:t>
            </a:r>
          </a:p>
          <a:p>
            <a:pPr lvl="2">
              <a:spcBef>
                <a:spcPts val="0"/>
              </a:spcBef>
              <a:buFont typeface="Courier New" panose="02070309020205020404" pitchFamily="49" charset="0"/>
              <a:buChar char="o"/>
            </a:pPr>
            <a:r>
              <a:rPr lang="en-US" sz="1000" dirty="0"/>
              <a:t>2 digit Class </a:t>
            </a:r>
          </a:p>
          <a:p>
            <a:pPr lvl="2">
              <a:spcBef>
                <a:spcPts val="0"/>
              </a:spcBef>
              <a:buFont typeface="Courier New" panose="02070309020205020404" pitchFamily="49" charset="0"/>
              <a:buChar char="o"/>
            </a:pPr>
            <a:r>
              <a:rPr lang="en-US" sz="1000" dirty="0"/>
              <a:t>4 digit Item Number </a:t>
            </a:r>
          </a:p>
          <a:p>
            <a:pPr lvl="1">
              <a:spcBef>
                <a:spcPts val="0"/>
              </a:spcBef>
            </a:pPr>
            <a:r>
              <a:rPr lang="en-US" sz="1050" dirty="0"/>
              <a:t>Position 12: system calculated Check Digit </a:t>
            </a:r>
            <a:endParaRPr lang="en-US" sz="1050" dirty="0" smtClean="0"/>
          </a:p>
          <a:p>
            <a:pPr lvl="1">
              <a:spcBef>
                <a:spcPts val="0"/>
              </a:spcBef>
            </a:pPr>
            <a:endParaRPr lang="en-US" sz="1050" dirty="0" smtClean="0"/>
          </a:p>
          <a:p>
            <a:pPr marL="0" indent="0">
              <a:spcBef>
                <a:spcPts val="0"/>
              </a:spcBef>
              <a:buNone/>
            </a:pPr>
            <a:r>
              <a:rPr lang="en-US" sz="1200" dirty="0" smtClean="0"/>
              <a:t>These can be encoded in a 14 digit GS1 barcode.  Any 12 digit GTIN used in the US and Canada can be converted to a 14 digit GTIN by prefixing it with two zeros.  </a:t>
            </a:r>
            <a:r>
              <a:rPr lang="en-US" sz="1200" dirty="0"/>
              <a:t>T</a:t>
            </a:r>
            <a:r>
              <a:rPr lang="en-US" sz="1200" dirty="0" smtClean="0"/>
              <a:t>he first zero is an indicator digit meaning an individual item for retail sale, and the second is the country/region code for the US</a:t>
            </a:r>
            <a:r>
              <a:rPr lang="en-US" sz="1200" dirty="0"/>
              <a:t> </a:t>
            </a:r>
            <a:r>
              <a:rPr lang="en-US" sz="1200" dirty="0" smtClean="0"/>
              <a:t>and Canada.  If an item is only meant for sale in this region, these digits can be omitted and the GTIN 12 used.</a:t>
            </a:r>
          </a:p>
          <a:p>
            <a:pPr marL="0" indent="0">
              <a:spcBef>
                <a:spcPts val="0"/>
              </a:spcBef>
              <a:buNone/>
            </a:pPr>
            <a:endParaRPr lang="en-US" sz="1200" dirty="0"/>
          </a:p>
          <a:p>
            <a:pPr marL="0" indent="0">
              <a:spcBef>
                <a:spcPts val="0"/>
              </a:spcBef>
              <a:buNone/>
            </a:pPr>
            <a:r>
              <a:rPr lang="en-US" sz="1200" dirty="0" smtClean="0"/>
              <a:t>Owned</a:t>
            </a:r>
            <a:r>
              <a:rPr lang="en-US" sz="1200" dirty="0" smtClean="0"/>
              <a:t> </a:t>
            </a:r>
            <a:r>
              <a:rPr lang="en-US" sz="1200" dirty="0" smtClean="0"/>
              <a:t>Brand Examples</a:t>
            </a:r>
            <a:r>
              <a:rPr lang="en-US" sz="1200" dirty="0" smtClean="0"/>
              <a:t>:</a:t>
            </a:r>
          </a:p>
          <a:p>
            <a:pPr marL="0" indent="0">
              <a:spcBef>
                <a:spcPts val="0"/>
              </a:spcBef>
              <a:buNone/>
            </a:pPr>
            <a:r>
              <a:rPr lang="en-US" sz="1200" dirty="0" smtClean="0"/>
              <a:t> </a:t>
            </a: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endParaRPr lang="en-US" sz="1200" dirty="0" smtClean="0"/>
          </a:p>
          <a:p>
            <a:pPr marL="0" indent="0">
              <a:spcBef>
                <a:spcPts val="0"/>
              </a:spcBef>
              <a:buNone/>
            </a:pPr>
            <a:r>
              <a:rPr lang="en-US" sz="1200" b="1" dirty="0" smtClean="0"/>
              <a:t>Owned Brand </a:t>
            </a:r>
            <a:r>
              <a:rPr lang="en-US" sz="1200" b="1" dirty="0"/>
              <a:t>EPC Schema </a:t>
            </a:r>
            <a:r>
              <a:rPr lang="en-US" sz="1200" b="1" dirty="0" smtClean="0"/>
              <a:t>(Alternate – NOT preferred)</a:t>
            </a:r>
            <a:endParaRPr lang="en-US" sz="1200" b="1" dirty="0"/>
          </a:p>
          <a:p>
            <a:pPr marL="0" indent="0">
              <a:spcBef>
                <a:spcPts val="0"/>
              </a:spcBef>
              <a:buNone/>
            </a:pPr>
            <a:endParaRPr lang="en-US" sz="1200" dirty="0" smtClean="0"/>
          </a:p>
          <a:p>
            <a:pPr marL="0" indent="0">
              <a:spcBef>
                <a:spcPts val="0"/>
              </a:spcBef>
              <a:buNone/>
            </a:pPr>
            <a:r>
              <a:rPr lang="en-US" sz="1200" dirty="0" smtClean="0"/>
              <a:t>Owned brands </a:t>
            </a:r>
            <a:r>
              <a:rPr lang="en-US" sz="1200" dirty="0"/>
              <a:t>source tagged product </a:t>
            </a:r>
            <a:r>
              <a:rPr lang="en-US" sz="1200" dirty="0" smtClean="0"/>
              <a:t>may follow </a:t>
            </a:r>
            <a:r>
              <a:rPr lang="en-US" sz="1200" dirty="0" smtClean="0"/>
              <a:t>the GS1 SGTIN </a:t>
            </a:r>
            <a:r>
              <a:rPr lang="en-US" sz="1200" dirty="0"/>
              <a:t>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6.3.1. Serialized Global Trade Item Number (SGTIN)</a:t>
            </a:r>
            <a:r>
              <a:rPr lang="en-US" sz="1200" dirty="0" smtClean="0"/>
              <a:t>: Page 26</a:t>
            </a:r>
          </a:p>
          <a:p>
            <a:pPr marL="0" indent="0">
              <a:spcBef>
                <a:spcPts val="0"/>
              </a:spcBef>
              <a:buNone/>
            </a:pPr>
            <a:r>
              <a:rPr lang="en-US" sz="1200" dirty="0" smtClean="0"/>
              <a:t> </a:t>
            </a:r>
            <a:endParaRPr lang="en-US" sz="1200" dirty="0"/>
          </a:p>
          <a:p>
            <a:pPr marL="0" indent="0">
              <a:spcBef>
                <a:spcPts val="0"/>
              </a:spcBef>
              <a:buNone/>
            </a:pPr>
            <a:r>
              <a:rPr lang="en-US" sz="1200" dirty="0" smtClean="0"/>
              <a:t>Encoded </a:t>
            </a:r>
            <a:r>
              <a:rPr lang="en-US" sz="1200" dirty="0" smtClean="0"/>
              <a:t>Owned Brand </a:t>
            </a:r>
            <a:r>
              <a:rPr lang="en-US" sz="1200" dirty="0" smtClean="0"/>
              <a:t>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Note</a:t>
            </a:r>
            <a:r>
              <a:rPr lang="en-US" sz="1200" dirty="0"/>
              <a:t>: see </a:t>
            </a:r>
            <a:r>
              <a:rPr lang="en-US" sz="1200" b="1" dirty="0">
                <a:hlinkClick r:id="rId3"/>
              </a:rPr>
              <a:t>http://www.kentraub.net/tools/tagxlate/</a:t>
            </a:r>
            <a:r>
              <a:rPr lang="en-US" sz="1200" b="1" dirty="0" smtClean="0">
                <a:hlinkClick r:id="rId3"/>
              </a:rPr>
              <a:t>EPCEncoderDecoder.html</a:t>
            </a:r>
            <a:r>
              <a:rPr lang="en-US" sz="1200" b="1" dirty="0" smtClean="0"/>
              <a:t> </a:t>
            </a:r>
            <a:r>
              <a:rPr lang="en-US" sz="1200" dirty="0" smtClean="0"/>
              <a:t>for a good tool to validate encodings (use GTIN14 with filter value of 1 – POS Item).</a:t>
            </a:r>
            <a:endParaRPr lang="en-US" sz="1200" dirty="0"/>
          </a:p>
        </p:txBody>
      </p:sp>
      <p:pic>
        <p:nvPicPr>
          <p:cNvPr id="6" name="Picture 5" descr="File:Bullseye.bmp">
            <a:hlinkClick r:id="rId4"/>
          </p:cNvPr>
          <p:cNvPicPr>
            <a:picLocks noChangeAspect="1" noChangeArrowheads="1"/>
          </p:cNvPicPr>
          <p:nvPr/>
        </p:nvPicPr>
        <p:blipFill>
          <a:blip r:embed="rId5"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69067" y="176524"/>
            <a:ext cx="4285911"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Owned Brand</a:t>
            </a:r>
            <a:r>
              <a:rPr lang="en-US" sz="1800" b="1" dirty="0" smtClean="0">
                <a:solidFill>
                  <a:sysClr val="window" lastClr="FFFFFF">
                    <a:lumMod val="50000"/>
                  </a:sysClr>
                </a:solidFill>
                <a:latin typeface="Calibri"/>
              </a:rPr>
              <a:t> EPC Schema </a:t>
            </a:r>
            <a:r>
              <a:rPr lang="en-US" sz="1800" b="1" dirty="0" smtClean="0">
                <a:solidFill>
                  <a:sysClr val="window" lastClr="FFFFFF">
                    <a:lumMod val="50000"/>
                  </a:sysClr>
                </a:solidFill>
                <a:latin typeface="Calibri"/>
              </a:rPr>
              <a:t>(Source Tagging</a:t>
            </a:r>
            <a:r>
              <a:rPr lang="en-US" sz="1800" b="1" dirty="0" smtClean="0">
                <a:solidFill>
                  <a:sysClr val="window" lastClr="FFFFFF">
                    <a:lumMod val="50000"/>
                  </a:sysClr>
                </a:solidFill>
                <a:latin typeface="Calibri"/>
              </a:rPr>
              <a:t>)</a:t>
            </a:r>
          </a:p>
          <a:p>
            <a:pPr lvl="0" algn="r">
              <a:defRPr/>
            </a:pP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Alternate -</a:t>
            </a:r>
            <a:r>
              <a:rPr kumimoji="0" lang="en-US" sz="1800" b="1" i="0" u="none" strike="noStrike" kern="1200" cap="none" spc="-67" normalizeH="0" noProof="0" dirty="0" smtClean="0">
                <a:ln>
                  <a:noFill/>
                </a:ln>
                <a:solidFill>
                  <a:sysClr val="window" lastClr="FFFFFF">
                    <a:lumMod val="50000"/>
                  </a:sysClr>
                </a:solidFill>
                <a:effectLst/>
                <a:uLnTx/>
                <a:uFillTx/>
                <a:latin typeface="Calibri"/>
                <a:cs typeface="Helvetica"/>
              </a:rPr>
              <a:t> NOT</a:t>
            </a: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 preferred</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3</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926568571"/>
              </p:ext>
            </p:extLst>
          </p:nvPr>
        </p:nvGraphicFramePr>
        <p:xfrm>
          <a:off x="560385" y="4464602"/>
          <a:ext cx="4959883" cy="929640"/>
        </p:xfrm>
        <a:graphic>
          <a:graphicData uri="http://schemas.openxmlformats.org/drawingml/2006/table">
            <a:tbl>
              <a:tblPr firstRow="1" bandRow="1"/>
              <a:tblGrid>
                <a:gridCol w="2216682"/>
                <a:gridCol w="1498600"/>
                <a:gridCol w="1244601"/>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 12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rPr>
                        <a:t>GTIN 14</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498000356216</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00498000356216</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urn:epc:id:sgtin:0030878.099916.67890</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490878999168</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00490878999168</a:t>
                      </a:r>
                      <a:endParaRPr lang="en-US" sz="900" dirty="0" smtClean="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algn="ctr"/>
                      <a:r>
                        <a:rPr lang="da-DK" sz="900" dirty="0" smtClean="0"/>
                        <a:t>urn:epc:id:sgtin:0085387.030438.12345</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5409098"/>
              </p:ext>
            </p:extLst>
          </p:nvPr>
        </p:nvGraphicFramePr>
        <p:xfrm>
          <a:off x="551920" y="6954315"/>
          <a:ext cx="5518680" cy="1082040"/>
        </p:xfrm>
        <a:graphic>
          <a:graphicData uri="http://schemas.openxmlformats.org/drawingml/2006/table">
            <a:tbl>
              <a:tblPr firstRow="1" bandRow="1"/>
              <a:tblGrid>
                <a:gridCol w="1002560"/>
                <a:gridCol w="765387"/>
                <a:gridCol w="1075266"/>
                <a:gridCol w="1007534"/>
                <a:gridCol w="1667933"/>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Company Prefix</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(No 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SGTIN</a:t>
                      </a:r>
                      <a:r>
                        <a:rPr lang="en-US" sz="1000" b="1" kern="1200" baseline="0" dirty="0" smtClean="0">
                          <a:solidFill>
                            <a:schemeClr val="lt1"/>
                          </a:solidFill>
                          <a:latin typeface="+mn-lt"/>
                          <a:ea typeface="+mn-ea"/>
                          <a:cs typeface="+mn-cs"/>
                        </a:rPr>
                        <a:t> </a:t>
                      </a:r>
                      <a:r>
                        <a:rPr lang="en-US" sz="1000" b="1" kern="1200" dirty="0" smtClean="0">
                          <a:solidFill>
                            <a:schemeClr val="lt1"/>
                          </a:solidFill>
                          <a:latin typeface="+mn-lt"/>
                          <a:ea typeface="+mn-ea"/>
                          <a:cs typeface="+mn-cs"/>
                        </a:rPr>
                        <a:t>Hex</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00498000356216</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0498000</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035621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12345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t>30341E6540037A8000003039</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490878999168</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0490878</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099916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67890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dirty="0" smtClean="0"/>
                        <a:t>30341DF5F861930000010932</a:t>
                      </a:r>
                      <a:endParaRPr lang="en-US" sz="900" dirty="0" smtClean="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0495387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030438</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12345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smtClean="0">
                          <a:solidFill>
                            <a:schemeClr val="dk1"/>
                          </a:solidFill>
                          <a:latin typeface="+mn-lt"/>
                          <a:ea typeface="+mn-ea"/>
                          <a:cs typeface="+mn-cs"/>
                        </a:rPr>
                        <a:t>30341E3C6C1DB98000003039</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93266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If a tag is lost (either for returned product, or missing from a sales floor item), the Store team will provision a replacement tag. For national brands, we won’t be able to assure a unique serial number to create a new SGTIN.  As we are the provisioning authority for our owned brands, we can provision a replacement tag that will be unique.  Both National and Owned brand replacement tags will be based on the original UPC code to be replaced:</a:t>
            </a:r>
          </a:p>
          <a:p>
            <a:pPr marL="0" indent="0">
              <a:spcBef>
                <a:spcPts val="0"/>
              </a:spcBef>
              <a:buNone/>
            </a:pPr>
            <a:r>
              <a:rPr lang="en-US" sz="1200" dirty="0"/>
              <a:t> </a:t>
            </a:r>
            <a:endParaRPr lang="en-US" sz="1200" dirty="0" smtClean="0"/>
          </a:p>
          <a:p>
            <a:pPr lvl="1">
              <a:spcBef>
                <a:spcPts val="0"/>
              </a:spcBef>
            </a:pPr>
            <a:r>
              <a:rPr lang="en-US" sz="1050" dirty="0" smtClean="0"/>
              <a:t>UPC: 12 digit barcode (for owned brands, this starts with 49)</a:t>
            </a:r>
          </a:p>
          <a:p>
            <a:pPr lvl="1">
              <a:spcBef>
                <a:spcPts val="0"/>
              </a:spcBef>
            </a:pPr>
            <a:r>
              <a:rPr lang="en-US" sz="1050" dirty="0" smtClean="0"/>
              <a:t>GTIN: 00 + barcode</a:t>
            </a:r>
          </a:p>
          <a:p>
            <a:pPr marL="342900" lvl="1" indent="0">
              <a:spcBef>
                <a:spcPts val="0"/>
              </a:spcBef>
              <a:buNone/>
            </a:pPr>
            <a:endParaRPr lang="en-US" sz="1200" dirty="0"/>
          </a:p>
          <a:p>
            <a:pPr marL="0" indent="0">
              <a:spcBef>
                <a:spcPts val="0"/>
              </a:spcBef>
              <a:buNone/>
            </a:pPr>
            <a:r>
              <a:rPr lang="en-US" sz="1200" dirty="0" smtClean="0"/>
              <a:t>Examples (original, not replacement): </a:t>
            </a: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National and Owned </a:t>
            </a:r>
            <a:r>
              <a:rPr lang="en-US" sz="1200" b="1" dirty="0"/>
              <a:t>Brand </a:t>
            </a:r>
            <a:r>
              <a:rPr lang="en-US" sz="1200" b="1" dirty="0" smtClean="0"/>
              <a:t>Replacement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In store replacement tags for both national and owned brand </a:t>
            </a:r>
            <a:r>
              <a:rPr lang="en-US" sz="1200" dirty="0"/>
              <a:t>product </a:t>
            </a:r>
            <a:r>
              <a:rPr lang="en-US" sz="1200" dirty="0" smtClean="0"/>
              <a:t>will </a:t>
            </a:r>
            <a:r>
              <a:rPr lang="en-US" sz="1200" dirty="0"/>
              <a:t>follow a variation of the GS1 GID </a:t>
            </a:r>
            <a:r>
              <a:rPr lang="en-US" sz="1200" dirty="0" smtClean="0"/>
              <a:t>format</a:t>
            </a:r>
            <a:endParaRPr lang="en-US" sz="1200" dirty="0"/>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a:t>6.3.11. General Identifier (GID</a:t>
            </a:r>
            <a:r>
              <a:rPr lang="en-US" sz="1200" b="1" dirty="0" smtClean="0"/>
              <a:t>)</a:t>
            </a:r>
            <a:r>
              <a:rPr lang="en-US" sz="1200" dirty="0" smtClean="0"/>
              <a:t>: Page 31</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a:t>ManagerNumber</a:t>
            </a:r>
            <a:r>
              <a:rPr lang="en-US" sz="1100" dirty="0"/>
              <a:t>: </a:t>
            </a:r>
            <a:r>
              <a:rPr lang="en-US" sz="1100" dirty="0" smtClean="0"/>
              <a:t>Digits 1 through 8 of GTIN </a:t>
            </a:r>
            <a:r>
              <a:rPr lang="en-US" sz="1100" dirty="0"/>
              <a:t>(add leading 0’s till </a:t>
            </a:r>
            <a:r>
              <a:rPr lang="en-US" sz="1100" dirty="0" smtClean="0"/>
              <a:t>8 </a:t>
            </a:r>
            <a:r>
              <a:rPr lang="en-US" sz="1100" dirty="0"/>
              <a:t>digits)</a:t>
            </a:r>
            <a:endParaRPr lang="en-US" sz="1100" dirty="0" smtClean="0"/>
          </a:p>
          <a:p>
            <a:pPr lvl="1">
              <a:spcBef>
                <a:spcPts val="0"/>
              </a:spcBef>
            </a:pPr>
            <a:r>
              <a:rPr lang="en-US" sz="1100" dirty="0" err="1" smtClean="0"/>
              <a:t>ObjectClass</a:t>
            </a:r>
            <a:r>
              <a:rPr lang="en-US" sz="1100" dirty="0"/>
              <a:t>: </a:t>
            </a:r>
            <a:r>
              <a:rPr lang="en-US" sz="1100" dirty="0" smtClean="0"/>
              <a:t>Digits 9 through 14 of GTIN (add </a:t>
            </a:r>
            <a:r>
              <a:rPr lang="en-US" sz="1100" dirty="0"/>
              <a:t>leading 0’s till 7</a:t>
            </a:r>
            <a:r>
              <a:rPr lang="en-US" sz="1100" dirty="0" smtClean="0"/>
              <a:t> digits, includes check digit)</a:t>
            </a:r>
            <a:endParaRPr lang="en-US" sz="1100" dirty="0"/>
          </a:p>
          <a:p>
            <a:pPr lvl="1">
              <a:spcBef>
                <a:spcPts val="0"/>
              </a:spcBef>
            </a:pPr>
            <a:r>
              <a:rPr lang="en-US" sz="1100" dirty="0" err="1"/>
              <a:t>SerialNumber</a:t>
            </a:r>
            <a:r>
              <a:rPr lang="en-US" sz="1100" dirty="0"/>
              <a:t>: 11 digit, serialized unique ID (add leading 0’s till 11 digits, max 68719476735)</a:t>
            </a:r>
          </a:p>
          <a:p>
            <a:pPr lvl="1">
              <a:spcBef>
                <a:spcPts val="0"/>
              </a:spcBef>
            </a:pPr>
            <a:endParaRPr lang="en-US" sz="1100" dirty="0"/>
          </a:p>
          <a:p>
            <a:pPr marL="0" indent="0">
              <a:spcBef>
                <a:spcPts val="0"/>
              </a:spcBef>
              <a:buNone/>
            </a:pPr>
            <a:r>
              <a:rPr lang="en-US" sz="1000" dirty="0"/>
              <a:t>Target will </a:t>
            </a:r>
            <a:r>
              <a:rPr lang="en-US" sz="1000" dirty="0" smtClean="0"/>
              <a:t>use one of the reserved Commissioning Authority numbers (first two digits of serial number) for these tags (01, 02, 03 or 04).</a:t>
            </a:r>
          </a:p>
          <a:p>
            <a:pPr marL="0" indent="0">
              <a:spcBef>
                <a:spcPts val="0"/>
              </a:spcBef>
              <a:buNone/>
            </a:pPr>
            <a:endParaRPr lang="en-US" sz="1000" dirty="0"/>
          </a:p>
          <a:p>
            <a:pPr marL="0" indent="0">
              <a:spcBef>
                <a:spcPts val="0"/>
              </a:spcBef>
              <a:buNone/>
            </a:pPr>
            <a:r>
              <a:rPr lang="en-US" sz="1200" dirty="0" smtClean="0"/>
              <a:t>Encoded Replacement Tag Examples</a:t>
            </a:r>
            <a:r>
              <a:rPr lang="en-US" sz="1200" dirty="0"/>
              <a:t>:</a:t>
            </a:r>
          </a:p>
          <a:p>
            <a:pPr marL="0" indent="0">
              <a:spcBef>
                <a:spcPts val="0"/>
              </a:spcBef>
              <a:buNone/>
            </a:pPr>
            <a:endParaRPr lang="en-US" sz="1000" dirty="0"/>
          </a:p>
          <a:p>
            <a:pPr marL="0" indent="0">
              <a:spcBef>
                <a:spcPts val="0"/>
              </a:spcBef>
              <a:buNone/>
            </a:pPr>
            <a:r>
              <a:rPr lang="en-US" sz="1200" dirty="0"/>
              <a:t> </a:t>
            </a: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smtClean="0"/>
              <a:t>Important note: </a:t>
            </a:r>
            <a:r>
              <a:rPr lang="en-US" sz="1200" dirty="0" smtClean="0"/>
              <a:t>Using the shifted GTIN for the manager number, not a GS1 </a:t>
            </a:r>
            <a:r>
              <a:rPr lang="en-US" sz="1200" dirty="0"/>
              <a:t>assigned Company </a:t>
            </a:r>
            <a:r>
              <a:rPr lang="en-US" sz="1200" dirty="0" smtClean="0"/>
              <a:t>Prefix, means </a:t>
            </a:r>
            <a:r>
              <a:rPr lang="en-US" sz="1200" dirty="0"/>
              <a:t>this is not guaranteed to be globally unique.</a:t>
            </a:r>
          </a:p>
          <a:p>
            <a:pPr marL="0" indent="0">
              <a:spcBef>
                <a:spcPts val="0"/>
              </a:spcBef>
              <a:buNone/>
            </a:pPr>
            <a:endParaRPr lang="en-US" sz="1200" dirty="0"/>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latin typeface="Calibri"/>
              </a:rPr>
              <a:t>National and Owned Brands (</a:t>
            </a:r>
            <a:r>
              <a:rPr lang="en-US" sz="1800" b="1" dirty="0">
                <a:solidFill>
                  <a:sysClr val="window" lastClr="FFFFFF">
                    <a:lumMod val="50000"/>
                  </a:sysClr>
                </a:solidFill>
              </a:rPr>
              <a:t>Store </a:t>
            </a:r>
            <a:r>
              <a:rPr lang="en-US" sz="1800" b="1" dirty="0" smtClean="0">
                <a:solidFill>
                  <a:sysClr val="window" lastClr="FFFFFF">
                    <a:lumMod val="50000"/>
                  </a:sysClr>
                </a:solidFill>
              </a:rPr>
              <a:t>Retagging)</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4</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375320739"/>
              </p:ext>
            </p:extLst>
          </p:nvPr>
        </p:nvGraphicFramePr>
        <p:xfrm>
          <a:off x="560387" y="2984850"/>
          <a:ext cx="3714989" cy="929640"/>
        </p:xfrm>
        <a:graphic>
          <a:graphicData uri="http://schemas.openxmlformats.org/drawingml/2006/table">
            <a:tbl>
              <a:tblPr firstRow="1" bandRow="1"/>
              <a:tblGrid>
                <a:gridCol w="2536977"/>
                <a:gridCol w="1178012"/>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GTIN/GID</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00038000356216</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16051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da-DK" sz="900" dirty="0" smtClean="0"/>
                        <a:t>urn:epc:id:sgtin:0030878.099916.67890</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00030878999168</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p>
                      <a:pPr algn="ctr"/>
                      <a:r>
                        <a:rPr lang="en-US" sz="900" dirty="0" smtClean="0"/>
                        <a:t>urn:epc:id:gid:4928300.16670.1000000001</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00492830016670</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22299753"/>
              </p:ext>
            </p:extLst>
          </p:nvPr>
        </p:nvGraphicFramePr>
        <p:xfrm>
          <a:off x="541868" y="6935194"/>
          <a:ext cx="5799665" cy="1082040"/>
        </p:xfrm>
        <a:graphic>
          <a:graphicData uri="http://schemas.openxmlformats.org/drawingml/2006/table">
            <a:tbl>
              <a:tblPr firstRow="1" bandRow="1"/>
              <a:tblGrid>
                <a:gridCol w="1054735"/>
                <a:gridCol w="663997"/>
                <a:gridCol w="1117600"/>
                <a:gridCol w="829733"/>
                <a:gridCol w="2133600"/>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(w</a:t>
                      </a:r>
                      <a:r>
                        <a:rPr lang="en-US" sz="1000" b="1" kern="1200" baseline="0" dirty="0" smtClean="0">
                          <a:solidFill>
                            <a:schemeClr val="lt1"/>
                          </a:solidFill>
                          <a:latin typeface="Calibri"/>
                          <a:ea typeface="+mn-ea"/>
                          <a:cs typeface="+mn-cs"/>
                        </a:rPr>
                        <a:t>/Check Digit)</a:t>
                      </a:r>
                      <a:r>
                        <a:rPr lang="en-US" sz="1000" b="1" kern="1200" dirty="0" smtClean="0">
                          <a:solidFill>
                            <a:schemeClr val="lt1"/>
                          </a:solidFill>
                          <a:latin typeface="Calibri"/>
                          <a:ea typeface="+mn-ea"/>
                          <a:cs typeface="+mn-cs"/>
                        </a:rPr>
                        <a: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a:t>
                      </a:r>
                      <a:r>
                        <a:rPr lang="en-US" sz="1000" b="1" kern="1200" baseline="0" dirty="0" smtClean="0">
                          <a:solidFill>
                            <a:schemeClr val="lt1"/>
                          </a:solidFill>
                          <a:latin typeface="+mn-lt"/>
                          <a:ea typeface="+mn-ea"/>
                          <a:cs typeface="+mn-cs"/>
                        </a:rPr>
                        <a:t>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00038000356216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b="1" dirty="0" smtClean="0">
                          <a:solidFill>
                            <a:srgbClr val="FF0000"/>
                          </a:solidFill>
                        </a:rPr>
                        <a:t>000</a:t>
                      </a:r>
                      <a:r>
                        <a:rPr lang="en-US" sz="900" dirty="0" smtClean="0"/>
                        <a:t>38000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4000000001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solidFill>
                            <a:schemeClr val="tx1"/>
                          </a:solidFill>
                        </a:rPr>
                        <a:t>350009470056F780EE6B2801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000</a:t>
                      </a:r>
                      <a:r>
                        <a:rPr lang="en-US" sz="900" dirty="0" smtClean="0"/>
                        <a:t>30878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4000000002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rPr>
                        <a:t>35000789E0F3F000EE6B2802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492830016670</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a:t>
                      </a:r>
                      <a:r>
                        <a:rPr lang="en-US" sz="900" dirty="0" smtClean="0"/>
                        <a:t>492830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a:t>
                      </a:r>
                      <a:r>
                        <a:rPr lang="en-US" sz="900" dirty="0" smtClean="0"/>
                        <a:t>16670</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4000000003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mn-lt"/>
                          <a:ea typeface="+mn-ea"/>
                          <a:cs typeface="+mn-cs"/>
                        </a:rPr>
                        <a:t>35007851E00411E0EE6B2803</a:t>
                      </a:r>
                      <a:endParaRPr lang="en-US" sz="900" kern="1200" dirty="0" smtClean="0">
                        <a:solidFill>
                          <a:srgbClr val="000000"/>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300053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Bullseye.bmp">
            <a:hlinkClick r:id="rId2"/>
          </p:cNvPr>
          <p:cNvPicPr>
            <a:picLocks noChangeAspect="1" noChangeArrowheads="1"/>
          </p:cNvPicPr>
          <p:nvPr/>
        </p:nvPicPr>
        <p:blipFill>
          <a:blip r:embed="rId3"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noProof="0" dirty="0" smtClean="0">
                <a:solidFill>
                  <a:sysClr val="window" lastClr="FFFFFF">
                    <a:lumMod val="50000"/>
                  </a:sysClr>
                </a:solidFill>
                <a:latin typeface="Calibri"/>
              </a:rPr>
              <a:t>Commissioning Authority IDs</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5</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208963580"/>
              </p:ext>
            </p:extLst>
          </p:nvPr>
        </p:nvGraphicFramePr>
        <p:xfrm>
          <a:off x="329324" y="977900"/>
          <a:ext cx="6225654" cy="6197600"/>
        </p:xfrm>
        <a:graphic>
          <a:graphicData uri="http://schemas.openxmlformats.org/drawingml/2006/table">
            <a:tbl>
              <a:tblPr firstRow="1" bandRow="1">
                <a:tableStyleId>{F5AB1C69-6EDB-4FF4-983F-18BD219EF322}</a:tableStyleId>
              </a:tblPr>
              <a:tblGrid>
                <a:gridCol w="2075218"/>
                <a:gridCol w="2075218"/>
                <a:gridCol w="2075218"/>
              </a:tblGrid>
              <a:tr h="370840">
                <a:tc>
                  <a:txBody>
                    <a:bodyPr/>
                    <a:lstStyle/>
                    <a:p>
                      <a:r>
                        <a:rPr lang="en-US" dirty="0" smtClean="0"/>
                        <a:t>ID</a:t>
                      </a:r>
                      <a:endParaRPr lang="en-US" dirty="0"/>
                    </a:p>
                  </a:txBody>
                  <a:tcPr/>
                </a:tc>
                <a:tc>
                  <a:txBody>
                    <a:bodyPr/>
                    <a:lstStyle/>
                    <a:p>
                      <a:r>
                        <a:rPr lang="en-US" dirty="0" smtClean="0"/>
                        <a:t>Authority</a:t>
                      </a:r>
                      <a:endParaRPr lang="en-US" dirty="0"/>
                    </a:p>
                  </a:txBody>
                  <a:tcPr/>
                </a:tc>
                <a:tc>
                  <a:txBody>
                    <a:bodyPr/>
                    <a:lstStyle/>
                    <a:p>
                      <a:r>
                        <a:rPr lang="en-US" dirty="0" smtClean="0"/>
                        <a:t>Notes</a:t>
                      </a:r>
                      <a:endParaRPr lang="en-US" dirty="0"/>
                    </a:p>
                  </a:txBody>
                  <a:tcPr/>
                </a:tc>
              </a:tr>
              <a:tr h="370840">
                <a:tc>
                  <a:txBody>
                    <a:bodyPr/>
                    <a:lstStyle/>
                    <a:p>
                      <a:r>
                        <a:rPr lang="en-US" sz="1200" dirty="0" smtClean="0"/>
                        <a:t>00</a:t>
                      </a:r>
                      <a:endParaRPr lang="en-US" sz="1200" dirty="0"/>
                    </a:p>
                  </a:txBody>
                  <a:tcPr/>
                </a:tc>
                <a:tc>
                  <a:txBody>
                    <a:bodyPr/>
                    <a:lstStyle/>
                    <a:p>
                      <a:r>
                        <a:rPr lang="en-US" sz="1200" dirty="0" smtClean="0"/>
                        <a:t>Reserved TGT Internal</a:t>
                      </a:r>
                      <a:endParaRPr lang="en-US" sz="1200" dirty="0"/>
                    </a:p>
                  </a:txBody>
                  <a:tcPr/>
                </a:tc>
                <a:tc>
                  <a:txBody>
                    <a:bodyPr/>
                    <a:lstStyle/>
                    <a:p>
                      <a:r>
                        <a:rPr lang="en-US" sz="1200" dirty="0" smtClean="0"/>
                        <a:t>No Use Yet</a:t>
                      </a:r>
                      <a:endParaRPr lang="en-US" sz="1200" dirty="0"/>
                    </a:p>
                  </a:txBody>
                  <a:tcPr/>
                </a:tc>
              </a:tr>
              <a:tr h="370840">
                <a:tc>
                  <a:txBody>
                    <a:bodyPr/>
                    <a:lstStyle/>
                    <a:p>
                      <a:r>
                        <a:rPr lang="en-US" sz="1200" dirty="0" smtClean="0"/>
                        <a:t>01</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TGT In Store/Supply Chain Tagging</a:t>
                      </a:r>
                    </a:p>
                  </a:txBody>
                  <a:tcPr/>
                </a:tc>
                <a:tc>
                  <a:txBody>
                    <a:bodyPr/>
                    <a:lstStyle/>
                    <a:p>
                      <a:r>
                        <a:rPr lang="en-US" sz="1200" dirty="0" smtClean="0"/>
                        <a:t>Communicated</a:t>
                      </a:r>
                      <a:r>
                        <a:rPr lang="en-US" sz="1200" baseline="0" dirty="0" smtClean="0"/>
                        <a:t> to </a:t>
                      </a:r>
                      <a:r>
                        <a:rPr lang="en-US" sz="1200" baseline="0" dirty="0" err="1" smtClean="0"/>
                        <a:t>Chckpnt</a:t>
                      </a:r>
                      <a:endParaRPr lang="en-US" sz="1200" dirty="0"/>
                    </a:p>
                  </a:txBody>
                  <a:tcPr/>
                </a:tc>
              </a:tr>
              <a:tr h="370840">
                <a:tc>
                  <a:txBody>
                    <a:bodyPr/>
                    <a:lstStyle/>
                    <a:p>
                      <a:r>
                        <a:rPr lang="en-US" sz="1200" dirty="0" smtClean="0"/>
                        <a:t>02</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No Use Yet</a:t>
                      </a:r>
                    </a:p>
                  </a:txBody>
                  <a:tcPr/>
                </a:tc>
              </a:tr>
              <a:tr h="370840">
                <a:tc>
                  <a:txBody>
                    <a:bodyPr/>
                    <a:lstStyle/>
                    <a:p>
                      <a:r>
                        <a:rPr lang="en-US" sz="1200" dirty="0" smtClean="0"/>
                        <a:t>03</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No Use Yet</a:t>
                      </a:r>
                    </a:p>
                  </a:txBody>
                  <a:tcPr/>
                </a:tc>
              </a:tr>
              <a:tr h="370840">
                <a:tc>
                  <a:txBody>
                    <a:bodyPr/>
                    <a:lstStyle/>
                    <a:p>
                      <a:r>
                        <a:rPr lang="en-US" sz="1200" dirty="0" smtClean="0"/>
                        <a:t>04</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No Use Yet</a:t>
                      </a:r>
                    </a:p>
                  </a:txBody>
                  <a:tcPr/>
                </a:tc>
              </a:tr>
              <a:tr h="370840">
                <a:tc>
                  <a:txBody>
                    <a:bodyPr/>
                    <a:lstStyle/>
                    <a:p>
                      <a:r>
                        <a:rPr lang="en-US" sz="1200" dirty="0" smtClean="0"/>
                        <a:t>05</a:t>
                      </a:r>
                      <a:endParaRPr lang="en-US" sz="1200" dirty="0"/>
                    </a:p>
                  </a:txBody>
                  <a:tcPr/>
                </a:tc>
                <a:tc>
                  <a:txBody>
                    <a:bodyPr/>
                    <a:lstStyle/>
                    <a:p>
                      <a:r>
                        <a:rPr lang="en-US" sz="1200" b="1" dirty="0" smtClean="0"/>
                        <a:t>Avery Dennison</a:t>
                      </a:r>
                      <a:endParaRPr lang="en-US" sz="1200" b="1" dirty="0"/>
                    </a:p>
                  </a:txBody>
                  <a:tcPr/>
                </a:tc>
                <a:tc>
                  <a:txBody>
                    <a:bodyPr/>
                    <a:lstStyle/>
                    <a:p>
                      <a:r>
                        <a:rPr lang="en-US" sz="1200" dirty="0" smtClean="0"/>
                        <a:t>Has been communicated</a:t>
                      </a:r>
                      <a:endParaRPr lang="en-US" sz="1200" dirty="0"/>
                    </a:p>
                  </a:txBody>
                  <a:tcPr/>
                </a:tc>
              </a:tr>
              <a:tr h="370840">
                <a:tc>
                  <a:txBody>
                    <a:bodyPr/>
                    <a:lstStyle/>
                    <a:p>
                      <a:r>
                        <a:rPr lang="en-US" sz="1200" dirty="0" smtClean="0"/>
                        <a:t>06</a:t>
                      </a:r>
                      <a:endParaRPr lang="en-US" sz="1200" dirty="0"/>
                    </a:p>
                  </a:txBody>
                  <a:tcPr/>
                </a:tc>
                <a:tc>
                  <a:txBody>
                    <a:bodyPr/>
                    <a:lstStyle/>
                    <a:p>
                      <a:r>
                        <a:rPr lang="en-US" sz="1200" b="1" dirty="0" smtClean="0"/>
                        <a:t>SML</a:t>
                      </a:r>
                      <a:endParaRPr lang="en-US" sz="1200" b="1" dirty="0"/>
                    </a:p>
                  </a:txBody>
                  <a:tcPr/>
                </a:tc>
                <a:tc>
                  <a:txBody>
                    <a:bodyPr/>
                    <a:lstStyle/>
                    <a:p>
                      <a:r>
                        <a:rPr lang="en-US" sz="1200" dirty="0" smtClean="0"/>
                        <a:t>To be communicated</a:t>
                      </a:r>
                      <a:endParaRPr lang="en-US" sz="1200" dirty="0"/>
                    </a:p>
                  </a:txBody>
                  <a:tcPr/>
                </a:tc>
              </a:tr>
              <a:tr h="370840">
                <a:tc>
                  <a:txBody>
                    <a:bodyPr/>
                    <a:lstStyle/>
                    <a:p>
                      <a:r>
                        <a:rPr lang="en-US" sz="1200" dirty="0" smtClean="0"/>
                        <a:t>07</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r h="370840">
                <a:tc>
                  <a:txBody>
                    <a:bodyPr/>
                    <a:lstStyle/>
                    <a:p>
                      <a:r>
                        <a:rPr lang="en-US" sz="1200" dirty="0" smtClean="0"/>
                        <a:t>08</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i="1" dirty="0" smtClean="0"/>
                        <a:t>Checkpoint</a:t>
                      </a:r>
                    </a:p>
                  </a:txBody>
                  <a:tcPr/>
                </a:tc>
                <a:tc>
                  <a:txBody>
                    <a:bodyPr/>
                    <a:lstStyle/>
                    <a:p>
                      <a:r>
                        <a:rPr lang="en-US" sz="1000" dirty="0" smtClean="0"/>
                        <a:t>Was communicated to </a:t>
                      </a:r>
                      <a:r>
                        <a:rPr lang="en-US" sz="1000" dirty="0" err="1" smtClean="0"/>
                        <a:t>Chckpint</a:t>
                      </a:r>
                      <a:r>
                        <a:rPr lang="en-US" sz="1000" dirty="0" smtClean="0"/>
                        <a:t> in tag negotiations, they currently do not have awarded business</a:t>
                      </a:r>
                      <a:endParaRPr lang="en-US" sz="1000" dirty="0"/>
                    </a:p>
                  </a:txBody>
                  <a:tcPr/>
                </a:tc>
              </a:tr>
              <a:tr h="370840">
                <a:tc>
                  <a:txBody>
                    <a:bodyPr/>
                    <a:lstStyle/>
                    <a:p>
                      <a:r>
                        <a:rPr lang="en-US" sz="1200" dirty="0" smtClean="0"/>
                        <a:t>09</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r h="370840">
                <a:tc>
                  <a:txBody>
                    <a:bodyPr/>
                    <a:lstStyle/>
                    <a:p>
                      <a:r>
                        <a:rPr lang="en-US" sz="1200" dirty="0" smtClean="0"/>
                        <a:t>10</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r h="370840">
                <a:tc>
                  <a:txBody>
                    <a:bodyPr/>
                    <a:lstStyle/>
                    <a:p>
                      <a:r>
                        <a:rPr lang="en-US" sz="1200" dirty="0" smtClean="0"/>
                        <a:t>11</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r h="370840">
                <a:tc>
                  <a:txBody>
                    <a:bodyPr/>
                    <a:lstStyle/>
                    <a:p>
                      <a:r>
                        <a:rPr lang="en-US" sz="1200" dirty="0" smtClean="0"/>
                        <a:t>12</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r h="370840">
                <a:tc>
                  <a:txBody>
                    <a:bodyPr/>
                    <a:lstStyle/>
                    <a:p>
                      <a:r>
                        <a:rPr lang="en-US" sz="1200" dirty="0" smtClean="0"/>
                        <a:t>13</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r h="370840">
                <a:tc>
                  <a:txBody>
                    <a:bodyPr/>
                    <a:lstStyle/>
                    <a:p>
                      <a:r>
                        <a:rPr lang="en-US" sz="1200" dirty="0" smtClean="0"/>
                        <a:t>14</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endParaRPr lang="en-US" sz="1200" dirty="0"/>
                    </a:p>
                  </a:txBody>
                  <a:tcPr/>
                </a:tc>
              </a:tr>
            </a:tbl>
          </a:graphicData>
        </a:graphic>
      </p:graphicFrame>
      <p:sp>
        <p:nvSpPr>
          <p:cNvPr id="15" name="TextBox 14"/>
          <p:cNvSpPr txBox="1"/>
          <p:nvPr/>
        </p:nvSpPr>
        <p:spPr>
          <a:xfrm>
            <a:off x="259546" y="7954121"/>
            <a:ext cx="2944460" cy="461665"/>
          </a:xfrm>
          <a:prstGeom prst="rect">
            <a:avLst/>
          </a:prstGeom>
          <a:noFill/>
        </p:spPr>
        <p:txBody>
          <a:bodyPr wrap="none" rtlCol="0">
            <a:spAutoFit/>
          </a:bodyPr>
          <a:lstStyle/>
          <a:p>
            <a:r>
              <a:rPr lang="en-US" sz="1200" dirty="0" smtClean="0"/>
              <a:t>Max: 67</a:t>
            </a:r>
          </a:p>
          <a:p>
            <a:r>
              <a:rPr lang="en-US" sz="1200" dirty="0"/>
              <a:t>*68 is possible, can only go to 68719476735</a:t>
            </a:r>
          </a:p>
        </p:txBody>
      </p:sp>
    </p:spTree>
    <p:extLst>
      <p:ext uri="{BB962C8B-B14F-4D97-AF65-F5344CB8AC3E}">
        <p14:creationId xmlns:p14="http://schemas.microsoft.com/office/powerpoint/2010/main" val="348333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As Target continues to refactor our internal systems to enable an </a:t>
            </a:r>
            <a:r>
              <a:rPr lang="en-US" sz="1200" dirty="0" err="1" smtClean="0"/>
              <a:t>omnichannel</a:t>
            </a:r>
            <a:r>
              <a:rPr lang="en-US" sz="1200" dirty="0" smtClean="0"/>
              <a:t> supply chain, we will begin to leverage the Target Corporation Item Number (TCIN).  This is a random 10 digit number assigned by our new Product Information Management system (PIM) and is currently used by our online properties.  The TCIN identifies an item at a more granular level than the DPCI, and allows for correct identification of the exact product that the guest desires (e.g. Batman vs. Superman costume, which may be the same DPCI).</a:t>
            </a:r>
          </a:p>
          <a:p>
            <a:pPr marL="0" indent="0">
              <a:spcBef>
                <a:spcPts val="0"/>
              </a:spcBef>
              <a:buNone/>
            </a:pPr>
            <a:endParaRPr lang="en-US" sz="1200" dirty="0"/>
          </a:p>
          <a:p>
            <a:pPr marL="0" indent="0">
              <a:spcBef>
                <a:spcPts val="0"/>
              </a:spcBef>
              <a:buNone/>
            </a:pPr>
            <a:r>
              <a:rPr lang="en-US" sz="1200" dirty="0" smtClean="0"/>
              <a:t>As this is a random 10 digit number, there is no logic built into the TCIN, and the number itself cannot identify the item without referring to the product catalog.  The TCIN is not represented in barcode format. </a:t>
            </a:r>
          </a:p>
          <a:p>
            <a:pPr marL="0" indent="0">
              <a:spcBef>
                <a:spcPts val="0"/>
              </a:spcBef>
              <a:buNone/>
            </a:pPr>
            <a:endParaRPr lang="en-US" sz="1200" dirty="0"/>
          </a:p>
          <a:p>
            <a:pPr marL="0" indent="0">
              <a:spcBef>
                <a:spcPts val="0"/>
              </a:spcBef>
              <a:buNone/>
            </a:pPr>
            <a:r>
              <a:rPr lang="en-US" sz="1200" dirty="0" smtClean="0"/>
              <a:t>Example TCINs:</a:t>
            </a:r>
          </a:p>
          <a:p>
            <a:pPr marL="0" indent="0">
              <a:spcBef>
                <a:spcPts val="0"/>
              </a:spcBef>
              <a:buNone/>
            </a:pPr>
            <a:endParaRPr lang="en-US" sz="1200" dirty="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Target Common Item Number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Target will use the modified GS1 Global Individual Asset Identifier GIAI format for TCINs</a:t>
            </a:r>
            <a:endParaRPr lang="en-US" sz="1200" dirty="0"/>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6.3.5. Global Individual Asset Identifier </a:t>
            </a:r>
            <a:r>
              <a:rPr lang="en-US" sz="1200" b="1" dirty="0"/>
              <a:t>(</a:t>
            </a:r>
            <a:r>
              <a:rPr lang="en-US" sz="1200" b="1" dirty="0" smtClean="0"/>
              <a:t>GIAI)</a:t>
            </a:r>
            <a:r>
              <a:rPr lang="en-US" sz="1200" dirty="0" smtClean="0"/>
              <a:t>: Page 28</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smtClean="0"/>
              <a:t>ManagerNumber</a:t>
            </a:r>
            <a:r>
              <a:rPr lang="en-US" sz="1100" dirty="0" smtClean="0"/>
              <a:t>: 0 + 10 digit </a:t>
            </a:r>
            <a:r>
              <a:rPr lang="en-US" sz="1100" dirty="0"/>
              <a:t>TCIN (add leading 0’s till </a:t>
            </a:r>
            <a:r>
              <a:rPr lang="en-US" sz="1100" dirty="0" smtClean="0"/>
              <a:t>11 </a:t>
            </a:r>
            <a:r>
              <a:rPr lang="en-US" sz="1100" dirty="0"/>
              <a:t>digits</a:t>
            </a:r>
            <a:r>
              <a:rPr lang="en-US" sz="1100" dirty="0" smtClean="0"/>
              <a:t>)</a:t>
            </a:r>
            <a:endParaRPr lang="en-US" sz="1100" dirty="0"/>
          </a:p>
          <a:p>
            <a:pPr lvl="1">
              <a:spcBef>
                <a:spcPts val="0"/>
              </a:spcBef>
            </a:pPr>
            <a:r>
              <a:rPr lang="en-US" sz="1100" dirty="0" err="1" smtClean="0"/>
              <a:t>SerialNumber</a:t>
            </a:r>
            <a:r>
              <a:rPr lang="en-US" sz="1100" dirty="0"/>
              <a:t>: </a:t>
            </a:r>
            <a:r>
              <a:rPr lang="en-US" sz="1100" dirty="0" smtClean="0"/>
              <a:t>14 digit, </a:t>
            </a:r>
            <a:r>
              <a:rPr lang="en-US" sz="1100" dirty="0"/>
              <a:t>serialized unique ID (add leading 0’s till </a:t>
            </a:r>
            <a:r>
              <a:rPr lang="en-US" sz="1100" dirty="0" smtClean="0"/>
              <a:t>14 digits)</a:t>
            </a:r>
            <a:endParaRPr lang="en-US" sz="1100" dirty="0"/>
          </a:p>
          <a:p>
            <a:pPr lvl="1">
              <a:spcBef>
                <a:spcPts val="0"/>
              </a:spcBef>
            </a:pPr>
            <a:endParaRPr lang="en-US" sz="1100" dirty="0"/>
          </a:p>
          <a:p>
            <a:pPr marL="0" indent="0">
              <a:spcBef>
                <a:spcPts val="0"/>
              </a:spcBef>
              <a:buNone/>
            </a:pPr>
            <a:r>
              <a:rPr lang="en-US" sz="1000" dirty="0"/>
              <a:t>Target will </a:t>
            </a:r>
            <a:r>
              <a:rPr lang="en-US" sz="1000" dirty="0" smtClean="0"/>
              <a:t>have the </a:t>
            </a:r>
            <a:r>
              <a:rPr lang="en-US" sz="1000" dirty="0"/>
              <a:t>leading 3</a:t>
            </a:r>
            <a:r>
              <a:rPr lang="en-US" sz="1000" dirty="0" smtClean="0"/>
              <a:t> digits </a:t>
            </a:r>
            <a:r>
              <a:rPr lang="en-US" sz="1000" dirty="0"/>
              <a:t>of the Serial # be unique to each tag supplier </a:t>
            </a:r>
            <a:r>
              <a:rPr lang="en-US" sz="1000" dirty="0" smtClean="0"/>
              <a:t>(‘Commissioning Authority”). Please consult a Target representative for your Commissioning Authority ID.  Per GS1 standards, the Serial number must start with a non zero digit, so pad with leading zeroes after decoding.</a:t>
            </a:r>
            <a:endParaRPr lang="en-US" sz="1000" dirty="0"/>
          </a:p>
          <a:p>
            <a:pPr marL="0" indent="0">
              <a:spcBef>
                <a:spcPts val="0"/>
              </a:spcBef>
              <a:buNone/>
            </a:pPr>
            <a:r>
              <a:rPr lang="en-US" sz="1200" dirty="0"/>
              <a:t> </a:t>
            </a:r>
          </a:p>
          <a:p>
            <a:pPr marL="0" indent="0">
              <a:spcBef>
                <a:spcPts val="0"/>
              </a:spcBef>
              <a:buNone/>
            </a:pPr>
            <a:r>
              <a:rPr lang="en-US" sz="1200" dirty="0" smtClean="0"/>
              <a:t>Target 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a:t>Important note: </a:t>
            </a:r>
            <a:r>
              <a:rPr lang="en-US" sz="1200" dirty="0"/>
              <a:t>Using the </a:t>
            </a:r>
            <a:r>
              <a:rPr lang="en-US" sz="1200" dirty="0" smtClean="0"/>
              <a:t>TCIN </a:t>
            </a:r>
            <a:r>
              <a:rPr lang="en-US" sz="1200" dirty="0"/>
              <a:t>for the manager number, not a GS1 assigned Company Prefix</a:t>
            </a:r>
            <a:r>
              <a:rPr lang="en-US" sz="1200" dirty="0" smtClean="0"/>
              <a:t>, </a:t>
            </a:r>
            <a:r>
              <a:rPr lang="en-US" sz="1200" dirty="0"/>
              <a:t>means this is not guaranteed to be globally unique.</a:t>
            </a:r>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464269" y="176524"/>
            <a:ext cx="4090709"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Common Item Number </a:t>
            </a:r>
            <a:r>
              <a:rPr lang="en-US" sz="1800" b="1" dirty="0" smtClean="0">
                <a:solidFill>
                  <a:sysClr val="window" lastClr="FFFFFF">
                    <a:lumMod val="50000"/>
                  </a:sysClr>
                </a:solidFill>
                <a:latin typeface="Calibri"/>
              </a:rPr>
              <a:t>EPC Schema</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6</a:t>
            </a:fld>
            <a:endParaRPr lang="en-US" dirty="0"/>
          </a:p>
        </p:txBody>
      </p:sp>
      <p:sp>
        <p:nvSpPr>
          <p:cNvPr id="9" name="Date Placeholder 8"/>
          <p:cNvSpPr>
            <a:spLocks noGrp="1"/>
          </p:cNvSpPr>
          <p:nvPr>
            <p:ph type="dt" sz="half" idx="10"/>
          </p:nvPr>
        </p:nvSpPr>
        <p:spPr/>
        <p:txBody>
          <a:bodyPr/>
          <a:lstStyle/>
          <a:p>
            <a:r>
              <a:rPr lang="en-US" dirty="0" smtClean="0"/>
              <a:t>March 2015</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043450142"/>
              </p:ext>
            </p:extLst>
          </p:nvPr>
        </p:nvGraphicFramePr>
        <p:xfrm>
          <a:off x="558801" y="3332000"/>
          <a:ext cx="5613399" cy="929640"/>
        </p:xfrm>
        <a:graphic>
          <a:graphicData uri="http://schemas.openxmlformats.org/drawingml/2006/table">
            <a:tbl>
              <a:tblPr firstRow="1" bandRow="1"/>
              <a:tblGrid>
                <a:gridCol w="2455332"/>
                <a:gridCol w="1944359"/>
                <a:gridCol w="1213708"/>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Description</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TCIN</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p>
                      <a:pPr algn="ctr"/>
                      <a:r>
                        <a:rPr lang="hu-HU" sz="900" dirty="0" smtClean="0"/>
                        <a:t>urn:epc:id:giai:00013951442.100000000001</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err="1" smtClean="0"/>
                        <a:t>Waterpik</a:t>
                      </a:r>
                      <a:r>
                        <a:rPr lang="en-US" sz="900" dirty="0" smtClean="0"/>
                        <a:t> DSL-653</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13951442</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r h="0">
                <a:tc>
                  <a:txBody>
                    <a:bodyPr/>
                    <a:lstStyle/>
                    <a:p>
                      <a:pPr algn="ctr"/>
                      <a:r>
                        <a:rPr lang="hu-HU" sz="900" dirty="0" smtClean="0"/>
                        <a:t>urn:epc:id:giai:00014448796.100000000002</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Oster </a:t>
                      </a:r>
                      <a:r>
                        <a:rPr lang="en-US" sz="900" dirty="0" err="1" smtClean="0"/>
                        <a:t>DuraCeremanic</a:t>
                      </a:r>
                      <a:r>
                        <a:rPr lang="en-US" sz="900" dirty="0" smtClean="0"/>
                        <a:t> Waffle</a:t>
                      </a:r>
                      <a:r>
                        <a:rPr lang="en-US" sz="900" baseline="0" dirty="0" smtClean="0"/>
                        <a:t> Iron</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14448796</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r>
              <a:tr h="0">
                <a:tc>
                  <a:txBody>
                    <a:bodyPr/>
                    <a:lstStyle/>
                    <a:p>
                      <a:pPr marL="0" algn="ctr" defTabSz="685800" rtl="0" eaLnBrk="1" latinLnBrk="0" hangingPunct="1"/>
                      <a:r>
                        <a:rPr lang="hu-HU" sz="900" kern="1200" dirty="0" smtClean="0">
                          <a:solidFill>
                            <a:schemeClr val="dk1"/>
                          </a:solidFill>
                          <a:latin typeface="+mn-lt"/>
                          <a:ea typeface="+mn-ea"/>
                          <a:cs typeface="+mn-cs"/>
                        </a:rPr>
                        <a:t>urn:epc:id:giai:00016399080.100000000003</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kern="1200" dirty="0" err="1" smtClean="0">
                          <a:solidFill>
                            <a:schemeClr val="dk1"/>
                          </a:solidFill>
                          <a:latin typeface="+mn-lt"/>
                          <a:ea typeface="+mn-ea"/>
                          <a:cs typeface="+mn-cs"/>
                        </a:rPr>
                        <a:t>GoPro</a:t>
                      </a:r>
                      <a:r>
                        <a:rPr lang="en-US" sz="900" kern="1200" dirty="0" smtClean="0">
                          <a:solidFill>
                            <a:schemeClr val="dk1"/>
                          </a:solidFill>
                          <a:latin typeface="+mn-lt"/>
                          <a:ea typeface="+mn-ea"/>
                          <a:cs typeface="+mn-cs"/>
                        </a:rPr>
                        <a:t> Hero4 Silver Edition</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16399080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50930543"/>
              </p:ext>
            </p:extLst>
          </p:nvPr>
        </p:nvGraphicFramePr>
        <p:xfrm>
          <a:off x="558797" y="7155335"/>
          <a:ext cx="5723469" cy="1082040"/>
        </p:xfrm>
        <a:graphic>
          <a:graphicData uri="http://schemas.openxmlformats.org/drawingml/2006/table">
            <a:tbl>
              <a:tblPr firstRow="1" bandRow="1"/>
              <a:tblGrid>
                <a:gridCol w="677336"/>
                <a:gridCol w="846667"/>
                <a:gridCol w="1066800"/>
                <a:gridCol w="3132666"/>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TCIN</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 of</a:t>
                      </a:r>
                      <a:r>
                        <a:rPr lang="en-US" sz="1000" b="1" kern="1200" baseline="0" dirty="0" smtClean="0">
                          <a:solidFill>
                            <a:schemeClr val="lt1"/>
                          </a:solidFill>
                          <a:latin typeface="+mn-lt"/>
                          <a:ea typeface="+mn-ea"/>
                          <a:cs typeface="+mn-cs"/>
                        </a:rPr>
                        <a:t> SN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13951442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00013951442</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00</a:t>
                      </a:r>
                      <a:r>
                        <a:rPr lang="en-US" sz="900" dirty="0" smtClean="0"/>
                        <a:t>100000000001</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3404001A9C3A40174876E801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14448796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00014448796</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a:t>
                      </a:r>
                      <a:r>
                        <a:rPr lang="en-US" sz="900" dirty="0" smtClean="0"/>
                        <a:t>100000000002</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3404001B8F1380174876E802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16399080</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00016399080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a:t>
                      </a:r>
                      <a:r>
                        <a:rPr lang="en-US" sz="900" dirty="0" smtClean="0"/>
                        <a:t>100000000003</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3404001F475D00174876E803</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716502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BusinessFunction xmlns="76c61182-53ee-4565-a01e-2a35f4bc19e4" xsi:nil="true"/>
    <TaxCatchAll xmlns="76c61182-53ee-4565-a01e-2a35f4bc19e4">
      <Value>14</Value>
    </TaxCatchAll>
    <TaxKeywordTaxHTField xmlns="76c61182-53ee-4565-a01e-2a35f4bc19e4">
      <Terms xmlns="http://schemas.microsoft.com/office/infopath/2007/PartnerControls">
        <TermInfo xmlns="http://schemas.microsoft.com/office/infopath/2007/PartnerControls">
          <TermName xmlns="http://schemas.microsoft.com/office/infopath/2007/PartnerControls">RFID</TermName>
          <TermId xmlns="http://schemas.microsoft.com/office/infopath/2007/PartnerControls">d1a8d643-1d5f-41e1-b6c5-e8e3d58149ed</TermId>
        </TermInfo>
      </Terms>
    </TaxKeywordTaxHTField>
    <Record0Category xmlns="76c61182-53ee-4565-a01e-2a35f4bc19e4" xsi:nil="true"/>
    <RecordEventDate xmlns="76c61182-53ee-4565-a01e-2a35f4bc19e4" xsi:nil="true"/>
    <ScheduleIndex xmlns="76c61182-53ee-4565-a01e-2a35f4bc19e4" xsi:nil="true"/>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Collaboration Document" ma:contentTypeID="0x0101006BE4F72FFF63494389D4924C6FC5B63500115AE0AB61389648958CC4B2BEEE9AA1" ma:contentTypeVersion="13" ma:contentTypeDescription="" ma:contentTypeScope="" ma:versionID="07ce2d61db2451dff4d86e21427e0035">
  <xsd:schema xmlns:xsd="http://www.w3.org/2001/XMLSchema" xmlns:xs="http://www.w3.org/2001/XMLSchema" xmlns:p="http://schemas.microsoft.com/office/2006/metadata/properties" xmlns:ns2="76c61182-53ee-4565-a01e-2a35f4bc19e4" targetNamespace="http://schemas.microsoft.com/office/2006/metadata/properties" ma:root="true" ma:fieldsID="4d154d731904d0b63a4f12df705bbb73" ns2:_="">
    <xsd:import namespace="76c61182-53ee-4565-a01e-2a35f4bc19e4"/>
    <xsd:element name="properties">
      <xsd:complexType>
        <xsd:sequence>
          <xsd:element name="documentManagement">
            <xsd:complexType>
              <xsd:all>
                <xsd:element ref="ns2:TaxKeywordTaxHTField" minOccurs="0"/>
                <xsd:element ref="ns2:TaxCatchAll" minOccurs="0"/>
                <xsd:element ref="ns2:TaxCatchAllLabel" minOccurs="0"/>
                <xsd:element ref="ns2:BusinessFunction" minOccurs="0"/>
                <xsd:element ref="ns2:Record0Category" minOccurs="0"/>
                <xsd:element ref="ns2:RecordEventDate" minOccurs="0"/>
                <xsd:element ref="ns2:ScheduleIndex"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c61182-53ee-4565-a01e-2a35f4bc19e4" elementFormDefault="qualified">
    <xsd:import namespace="http://schemas.microsoft.com/office/2006/documentManagement/types"/>
    <xsd:import namespace="http://schemas.microsoft.com/office/infopath/2007/PartnerControls"/>
    <xsd:element name="TaxKeywordTaxHTField" ma:index="8" ma:taxonomy="true" ma:internalName="TaxKeywordTaxHTField" ma:taxonomyFieldName="TaxKeyword" ma:displayName="Enterprise Keywords" ma:readOnly="fal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1bd2f894-c73e-4fa3-8b1d-3ea481421657}" ma:internalName="TaxCatchAll" ma:showField="CatchAllData" ma:web="3097aa64-eaba-4612-8e2f-c7e6dbe1c39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bd2f894-c73e-4fa3-8b1d-3ea481421657}" ma:internalName="TaxCatchAllLabel" ma:readOnly="true" ma:showField="CatchAllDataLabel" ma:web="3097aa64-eaba-4612-8e2f-c7e6dbe1c399">
      <xsd:complexType>
        <xsd:complexContent>
          <xsd:extension base="dms:MultiChoiceLookup">
            <xsd:sequence>
              <xsd:element name="Value" type="dms:Lookup" maxOccurs="unbounded" minOccurs="0" nillable="true"/>
            </xsd:sequence>
          </xsd:extension>
        </xsd:complexContent>
      </xsd:complexType>
    </xsd:element>
    <xsd:element name="BusinessFunction" ma:index="12" nillable="true" ma:displayName="Business_Function" ma:hidden="true" ma:internalName="BusinessFunction" ma:readOnly="false">
      <xsd:simpleType>
        <xsd:restriction base="dms:Text">
          <xsd:maxLength value="255"/>
        </xsd:restriction>
      </xsd:simpleType>
    </xsd:element>
    <xsd:element name="Record0Category" ma:index="13" nillable="true" ma:displayName="Record_Category" ma:hidden="true" ma:internalName="Record0Category" ma:readOnly="false">
      <xsd:simpleType>
        <xsd:restriction base="dms:Text">
          <xsd:maxLength value="255"/>
        </xsd:restriction>
      </xsd:simpleType>
    </xsd:element>
    <xsd:element name="RecordEventDate" ma:index="14" nillable="true" ma:displayName="Retention Event Date" ma:format="DateOnly" ma:hidden="true" ma:internalName="RecordEventDate" ma:readOnly="false">
      <xsd:simpleType>
        <xsd:restriction base="dms:DateTime"/>
      </xsd:simpleType>
    </xsd:element>
    <xsd:element name="ScheduleIndex" ma:index="15" nillable="true" ma:displayName="Schedule Index" ma:hidden="true" ma:internalName="ScheduleIndex" ma:readOnly="false"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478fb5cd-bb4a-47d1-8992-bad040e92c88" ContentTypeId="0x0101006BE4F72FFF63494389D4924C6FC5B635" PreviousValue="false"/>
</file>

<file path=customXml/itemProps1.xml><?xml version="1.0" encoding="utf-8"?>
<ds:datastoreItem xmlns:ds="http://schemas.openxmlformats.org/officeDocument/2006/customXml" ds:itemID="{EC7AB02A-95E4-4117-90C6-6FBB3F93FFFC}">
  <ds:schemaRefs>
    <ds:schemaRef ds:uri="http://schemas.microsoft.com/office/2006/metadata/properties"/>
    <ds:schemaRef ds:uri="http://schemas.microsoft.com/office/infopath/2007/PartnerControls"/>
    <ds:schemaRef ds:uri="76c61182-53ee-4565-a01e-2a35f4bc19e4"/>
  </ds:schemaRefs>
</ds:datastoreItem>
</file>

<file path=customXml/itemProps2.xml><?xml version="1.0" encoding="utf-8"?>
<ds:datastoreItem xmlns:ds="http://schemas.openxmlformats.org/officeDocument/2006/customXml" ds:itemID="{D77B5191-ACC6-4B55-A650-6A360BECC705}">
  <ds:schemaRefs>
    <ds:schemaRef ds:uri="http://schemas.microsoft.com/office/2006/metadata/customXsn"/>
  </ds:schemaRefs>
</ds:datastoreItem>
</file>

<file path=customXml/itemProps3.xml><?xml version="1.0" encoding="utf-8"?>
<ds:datastoreItem xmlns:ds="http://schemas.openxmlformats.org/officeDocument/2006/customXml" ds:itemID="{F997F9B0-8AE5-423B-B771-109D53860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c61182-53ee-4565-a01e-2a35f4bc19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157B33C-A012-4B8F-8543-2C549379ACE3}">
  <ds:schemaRefs>
    <ds:schemaRef ds:uri="http://schemas.microsoft.com/sharepoint/v3/contenttype/forms"/>
  </ds:schemaRefs>
</ds:datastoreItem>
</file>

<file path=customXml/itemProps5.xml><?xml version="1.0" encoding="utf-8"?>
<ds:datastoreItem xmlns:ds="http://schemas.openxmlformats.org/officeDocument/2006/customXml" ds:itemID="{C37DBE06-D07E-4571-B747-02B630B962E8}">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8029</TotalTime>
  <Words>1794</Words>
  <Application>Microsoft Macintosh PowerPoint</Application>
  <PresentationFormat>On-screen Show (4:3)</PresentationFormat>
  <Paragraphs>420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Courier New</vt:lpstr>
      <vt:lpstr>Helvetica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Target Corporation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TIm.Milne</dc:creator>
  <cp:keywords>RFID</cp:keywords>
  <dc:description/>
  <cp:lastModifiedBy>Microsoft Office User</cp:lastModifiedBy>
  <cp:revision>60</cp:revision>
  <cp:lastPrinted>2015-05-18T15:39:45Z</cp:lastPrinted>
  <dcterms:created xsi:type="dcterms:W3CDTF">2015-03-05T20:13:07Z</dcterms:created>
  <dcterms:modified xsi:type="dcterms:W3CDTF">2016-04-29T02:10:09Z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0x0101006BE4F72FFF63494389D4924C6FC5B63500115AE0AB61389648958CC4B2BEEE9AA1</vt:lpwstr>
  </property>
  <property fmtid="{D5CDD505-2E9C-101B-9397-08002B2CF9AE}" pid="3" name="TaxKeyword">
    <vt:lpwstr>14;#RFID|d1a8d643-1d5f-41e1-b6c5-e8e3d58149ed</vt:lpwstr>
  </property>
</Properties>
</file>