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8" r:id="rId1"/>
  </p:sldMasterIdLst>
  <p:notesMasterIdLst>
    <p:notesMasterId r:id="rId17"/>
  </p:notesMasterIdLst>
  <p:sldIdLst>
    <p:sldId id="259" r:id="rId2"/>
    <p:sldId id="267" r:id="rId3"/>
    <p:sldId id="296" r:id="rId4"/>
    <p:sldId id="278" r:id="rId5"/>
    <p:sldId id="277" r:id="rId6"/>
    <p:sldId id="310" r:id="rId7"/>
    <p:sldId id="309" r:id="rId8"/>
    <p:sldId id="290" r:id="rId9"/>
    <p:sldId id="306" r:id="rId10"/>
    <p:sldId id="311" r:id="rId11"/>
    <p:sldId id="307" r:id="rId12"/>
    <p:sldId id="313" r:id="rId13"/>
    <p:sldId id="308" r:id="rId14"/>
    <p:sldId id="312" r:id="rId15"/>
    <p:sldId id="270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8"/>
    <p:restoredTop sz="74421"/>
  </p:normalViewPr>
  <p:slideViewPr>
    <p:cSldViewPr snapToGrid="0">
      <p:cViewPr varScale="1">
        <p:scale>
          <a:sx n="159" d="100"/>
          <a:sy n="159" d="100"/>
        </p:scale>
        <p:origin x="2802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47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426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22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176131a78_6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176131a78_6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176131a78_6_3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2176131a78_6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012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07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18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9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99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77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Gradient" type="tx">
  <p:cSld name="TITLE_AND_BODY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2">
  <p:cSld name="TITLE_2_1_1_2_2">
    <p:bg>
      <p:bgPr>
        <a:solidFill>
          <a:srgbClr val="00000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6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6"/>
          <p:cNvSpPr/>
          <p:nvPr/>
        </p:nvSpPr>
        <p:spPr>
          <a:xfrm rot="5400000">
            <a:off x="125050" y="709926"/>
            <a:ext cx="6114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6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13700" y="1152475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2"/>
          </p:nvPr>
        </p:nvSpPr>
        <p:spPr>
          <a:xfrm>
            <a:off x="4935755" y="1139150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">
  <p:cSld name="TITLE_1">
    <p:bg>
      <p:bgPr>
        <a:solidFill>
          <a:srgbClr val="00000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81" name="Google Shape;8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75050" y="456025"/>
            <a:ext cx="8270745" cy="52409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35058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35058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 1">
  <p:cSld name="TITLE_1_2">
    <p:bg>
      <p:bgPr>
        <a:solidFill>
          <a:srgbClr val="0000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231925" y="314025"/>
            <a:ext cx="87027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8098" y="937700"/>
            <a:ext cx="7247804" cy="4592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 phone right 1">
  <p:cSld name="TITLE_1_1">
    <p:bg>
      <p:bgPr>
        <a:solidFill>
          <a:srgbClr val="000000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20"/>
          <p:cNvSpPr txBox="1"/>
          <p:nvPr/>
        </p:nvSpPr>
        <p:spPr>
          <a:xfrm>
            <a:off x="398700" y="403700"/>
            <a:ext cx="31566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Montserrat"/>
                <a:ea typeface="Montserrat"/>
                <a:cs typeface="Montserrat"/>
                <a:sym typeface="Montserrat"/>
              </a:rPr>
              <a:t>Headline content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42447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42447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/>
          <p:nvPr/>
        </p:nvSpPr>
        <p:spPr>
          <a:xfrm>
            <a:off x="4934325" y="763200"/>
            <a:ext cx="3409800" cy="710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" name="Google Shape;9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00975" y="549550"/>
            <a:ext cx="3676650" cy="745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 1">
  <p:cSld name="TITLE_AND_BODY_1_2">
    <p:bg>
      <p:bgPr>
        <a:solidFill>
          <a:srgbClr val="00000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21"/>
          <p:cNvGrpSpPr/>
          <p:nvPr/>
        </p:nvGrpSpPr>
        <p:grpSpPr>
          <a:xfrm>
            <a:off x="4870456" y="830752"/>
            <a:ext cx="4589518" cy="4887574"/>
            <a:chOff x="3458352" y="512656"/>
            <a:chExt cx="5769350" cy="5951747"/>
          </a:xfrm>
        </p:grpSpPr>
        <p:pic>
          <p:nvPicPr>
            <p:cNvPr id="98" name="Google Shape;98;p2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2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" name="Google Shape;100;p21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1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rgbClr val="EA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1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39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content slide 1 1">
  <p:cSld name="Skills content slide 1 1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5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5"/>
          <p:cNvSpPr/>
          <p:nvPr/>
        </p:nvSpPr>
        <p:spPr>
          <a:xfrm rot="5400000">
            <a:off x="94753" y="740237"/>
            <a:ext cx="6720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684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2 1">
  <p:cSld name="3 column 2 1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7"/>
          <p:cNvSpPr/>
          <p:nvPr/>
        </p:nvSpPr>
        <p:spPr>
          <a:xfrm rot="5400000">
            <a:off x="125050" y="709926"/>
            <a:ext cx="6114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7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13700" y="1152475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935755" y="1139150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620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7" y="74457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None/>
              <a:defRPr sz="5100" b="1" i="0" u="none" strike="noStrike" cap="none">
                <a:solidFill>
                  <a:schemeClr val="dk1"/>
                </a:solidFill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699" y="2834124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FFFFFF"/>
                </a:solidFill>
              </a:defRPr>
            </a:lvl1pPr>
            <a:lvl2pPr lvl="1" algn="r" rtl="0">
              <a:buNone/>
              <a:defRPr sz="1300">
                <a:solidFill>
                  <a:srgbClr val="FFFFFF"/>
                </a:solidFill>
              </a:defRPr>
            </a:lvl2pPr>
            <a:lvl3pPr lvl="2" algn="r" rtl="0">
              <a:buNone/>
              <a:defRPr sz="1300">
                <a:solidFill>
                  <a:srgbClr val="FFFFFF"/>
                </a:solidFill>
              </a:defRPr>
            </a:lvl3pPr>
            <a:lvl4pPr lvl="3" algn="r" rtl="0">
              <a:buNone/>
              <a:defRPr sz="1300">
                <a:solidFill>
                  <a:srgbClr val="FFFFFF"/>
                </a:solidFill>
              </a:defRPr>
            </a:lvl4pPr>
            <a:lvl5pPr lvl="4" algn="r" rtl="0">
              <a:buNone/>
              <a:defRPr sz="1300">
                <a:solidFill>
                  <a:srgbClr val="FFFFFF"/>
                </a:solidFill>
              </a:defRPr>
            </a:lvl5pPr>
            <a:lvl6pPr lvl="5" algn="r" rtl="0">
              <a:buNone/>
              <a:defRPr sz="1300">
                <a:solidFill>
                  <a:srgbClr val="FFFFFF"/>
                </a:solidFill>
              </a:defRPr>
            </a:lvl6pPr>
            <a:lvl7pPr lvl="6" algn="r" rtl="0">
              <a:buNone/>
              <a:defRPr sz="1300">
                <a:solidFill>
                  <a:srgbClr val="FFFFFF"/>
                </a:solidFill>
              </a:defRPr>
            </a:lvl7pPr>
            <a:lvl8pPr lvl="7" algn="r" rtl="0">
              <a:buNone/>
              <a:defRPr sz="1300">
                <a:solidFill>
                  <a:srgbClr val="FFFFFF"/>
                </a:solidFill>
              </a:defRPr>
            </a:lvl8pPr>
            <a:lvl9pPr lvl="8" algn="r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3" r:id="rId3"/>
    <p:sldLayoutId id="2147483664" r:id="rId4"/>
    <p:sldLayoutId id="2147483665" r:id="rId5"/>
    <p:sldLayoutId id="2147483666" r:id="rId6"/>
    <p:sldLayoutId id="2147483669" r:id="rId7"/>
    <p:sldLayoutId id="214748367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React Fundamentals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Patterns &amp; Practices</a:t>
            </a:r>
            <a:endParaRPr sz="3600" dirty="0">
              <a:solidFill>
                <a:schemeClr val="lt1"/>
              </a:solidFill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950" y="3823950"/>
            <a:ext cx="3069123" cy="1392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00" y="714275"/>
            <a:ext cx="3681300" cy="314100"/>
          </a:xfrm>
        </p:spPr>
        <p:txBody>
          <a:bodyPr/>
          <a:lstStyle/>
          <a:p>
            <a:r>
              <a:rPr lang="en-US" dirty="0"/>
              <a:t>Higher Order Components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4"/>
            <a:ext cx="3294421" cy="3970345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A function that accepts a component and returns a new component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i="1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Provides props to wrapped component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Allows for the reuse of component logic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457A9-7E93-0E05-2A10-6969752DF7F1}"/>
              </a:ext>
            </a:extLst>
          </p:cNvPr>
          <p:cNvSpPr/>
          <p:nvPr/>
        </p:nvSpPr>
        <p:spPr>
          <a:xfrm>
            <a:off x="4045907" y="49"/>
            <a:ext cx="5098094" cy="5143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useState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 </a:t>
            </a:r>
            <a:r>
              <a:rPr lang="en-US" sz="9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'react'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withCounter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WrappedComponent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function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WithCounter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props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const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9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9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setCount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useState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incrementCount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setCount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9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decrementCount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setCount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US" sz="9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9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r>
              <a:rPr lang="en-US" sz="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WrappedComponent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  count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incrementCount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incrementCount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decrementCount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decrementCount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{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...</a:t>
            </a:r>
            <a:r>
              <a:rPr lang="en-US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props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/&gt;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)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b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WithCounter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SomeCountingComponent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props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r>
              <a:rPr lang="en-US" sz="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h1</a:t>
            </a:r>
            <a:r>
              <a:rPr lang="en-US" sz="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props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h1</a:t>
            </a:r>
            <a:r>
              <a:rPr lang="en-US" sz="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onClick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props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incrementCount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Increment</a:t>
            </a:r>
            <a:r>
              <a:rPr lang="en-US" sz="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sz="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onClick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props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decrementCount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Decrement</a:t>
            </a:r>
            <a:r>
              <a:rPr lang="en-US" sz="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sz="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&lt;/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)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export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default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withCounter</a:t>
            </a:r>
            <a:r>
              <a:rPr lang="en-US" sz="9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SomeCountingComponents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735730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Patterns &amp; Practices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1"/>
                </a:solidFill>
              </a:rPr>
              <a:t>Centralized State w</a:t>
            </a:r>
            <a:r>
              <a:rPr lang="en-US" sz="3200" dirty="0">
                <a:solidFill>
                  <a:schemeClr val="lt1"/>
                </a:solidFill>
              </a:rPr>
              <a:t>it</a:t>
            </a:r>
            <a:r>
              <a:rPr lang="en" sz="3200" dirty="0">
                <a:solidFill>
                  <a:schemeClr val="lt1"/>
                </a:solidFill>
              </a:rPr>
              <a:t>h Redux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3935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State with Redux – Core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280578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Store</a:t>
            </a:r>
            <a:r>
              <a:rPr lang="en-US" sz="1600" dirty="0"/>
              <a:t> – Object that holds the state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Action</a:t>
            </a:r>
            <a:r>
              <a:rPr lang="en-US" sz="1600" dirty="0"/>
              <a:t> – Object that describes the change. Must include a ”type” field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Reducer</a:t>
            </a:r>
            <a:r>
              <a:rPr lang="en-US" sz="1600" dirty="0"/>
              <a:t> – Function that accepts the current state and an action, and returns the updated state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3841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Patterns &amp; Practices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err="1">
                <a:solidFill>
                  <a:schemeClr val="lt1"/>
                </a:solidFill>
              </a:rPr>
              <a:t>useReducer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8643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00" y="714275"/>
            <a:ext cx="3681300" cy="314100"/>
          </a:xfrm>
        </p:spPr>
        <p:txBody>
          <a:bodyPr/>
          <a:lstStyle/>
          <a:p>
            <a:r>
              <a:rPr lang="en-US" dirty="0" err="1"/>
              <a:t>useReducer</a:t>
            </a:r>
            <a:r>
              <a:rPr lang="en-US" dirty="0"/>
              <a:t>()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4"/>
            <a:ext cx="3294421" cy="3970345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Accepts a reducer function and returns current state and a dispatch method (like Redux!)</a:t>
            </a:r>
          </a:p>
          <a:p>
            <a:pPr marL="228600" indent="0"/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Useful for updating state with complex structure / multiple sub-values, or when the next state depends on the previous state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457A9-7E93-0E05-2A10-6969752DF7F1}"/>
              </a:ext>
            </a:extLst>
          </p:cNvPr>
          <p:cNvSpPr/>
          <p:nvPr/>
        </p:nvSpPr>
        <p:spPr>
          <a:xfrm>
            <a:off x="4045907" y="49"/>
            <a:ext cx="5098094" cy="5143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useState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useReducer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 </a:t>
            </a:r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'react'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Counter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const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0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setInput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useState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 //first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, reducer function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const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0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dispatch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useReducer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action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switch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action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  case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'increment’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    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action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payload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|| 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  case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'decrement’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    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 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action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payload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|| 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  default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    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 //second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, initial value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}, 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h1</a:t>
            </a:r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Count: 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h1</a:t>
            </a:r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onClick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dispatch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({ 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type: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'increment'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payload: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})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Increment</a:t>
            </a:r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onClick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dispatch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({ 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type: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'decrement’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payload: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})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Decrement</a:t>
            </a:r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export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default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Counter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07960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6"/>
          <p:cNvPicPr preferRelativeResize="0"/>
          <p:nvPr/>
        </p:nvPicPr>
        <p:blipFill>
          <a:blip r:embed="rId3">
            <a:alphaModFix amt="37000"/>
          </a:blip>
          <a:stretch>
            <a:fillRect/>
          </a:stretch>
        </p:blipFill>
        <p:spPr>
          <a:xfrm>
            <a:off x="1369354" y="158875"/>
            <a:ext cx="507039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/>
          <p:nvPr/>
        </p:nvSpPr>
        <p:spPr>
          <a:xfrm flipH="1">
            <a:off x="770425" y="2009875"/>
            <a:ext cx="22263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36"/>
          <p:cNvGrpSpPr/>
          <p:nvPr/>
        </p:nvGrpSpPr>
        <p:grpSpPr>
          <a:xfrm>
            <a:off x="4491032" y="1168875"/>
            <a:ext cx="4689327" cy="4991730"/>
            <a:chOff x="3458352" y="512656"/>
            <a:chExt cx="5769350" cy="5951747"/>
          </a:xfrm>
        </p:grpSpPr>
        <p:pic>
          <p:nvPicPr>
            <p:cNvPr id="282" name="Google Shape;282;p36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36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4" name="Google Shape;284;p36"/>
          <p:cNvSpPr/>
          <p:nvPr/>
        </p:nvSpPr>
        <p:spPr>
          <a:xfrm rot="5400000">
            <a:off x="347275" y="2418450"/>
            <a:ext cx="9297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6"/>
          <p:cNvSpPr/>
          <p:nvPr/>
        </p:nvSpPr>
        <p:spPr>
          <a:xfrm rot="5400000">
            <a:off x="1932200" y="1005450"/>
            <a:ext cx="21240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6"/>
          <p:cNvSpPr txBox="1">
            <a:spLocks noGrp="1"/>
          </p:cNvSpPr>
          <p:nvPr>
            <p:ph type="title" idx="4294967295"/>
          </p:nvPr>
        </p:nvSpPr>
        <p:spPr>
          <a:xfrm>
            <a:off x="1038750" y="2333550"/>
            <a:ext cx="7164000" cy="2555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chemeClr val="lt1"/>
                </a:solidFill>
              </a:rPr>
              <a:t>Let’s try it!</a:t>
            </a:r>
            <a:endParaRPr sz="45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</a:endParaRPr>
          </a:p>
        </p:txBody>
      </p:sp>
      <p:pic>
        <p:nvPicPr>
          <p:cNvPr id="287" name="Google Shape;287;p36" descr="Google Shape;299;p42"/>
          <p:cNvPicPr preferRelativeResize="0"/>
          <p:nvPr/>
        </p:nvPicPr>
        <p:blipFill rotWithShape="1">
          <a:blip r:embed="rId5">
            <a:alphaModFix amt="38000"/>
          </a:blip>
          <a:srcRect/>
          <a:stretch/>
        </p:blipFill>
        <p:spPr>
          <a:xfrm>
            <a:off x="5053325" y="2333550"/>
            <a:ext cx="1179012" cy="8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06200" y="4594175"/>
            <a:ext cx="1355525" cy="29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8213" y="4187750"/>
            <a:ext cx="2049536" cy="92969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Topics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57" name="Google Shape;257;p33"/>
          <p:cNvSpPr txBox="1">
            <a:spLocks noGrp="1"/>
          </p:cNvSpPr>
          <p:nvPr>
            <p:ph type="body" idx="1"/>
          </p:nvPr>
        </p:nvSpPr>
        <p:spPr>
          <a:xfrm>
            <a:off x="613700" y="1471300"/>
            <a:ext cx="7086600" cy="3221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Day 4 Review</a:t>
            </a:r>
          </a:p>
          <a:p>
            <a:pPr lvl="1" indent="-323850">
              <a:lnSpc>
                <a:spcPct val="150000"/>
              </a:lnSpc>
              <a:buChar char="●"/>
            </a:pPr>
            <a:r>
              <a:rPr lang="en-US" dirty="0" err="1"/>
              <a:t>PropTypes</a:t>
            </a:r>
            <a:endParaRPr lang="en-US" dirty="0"/>
          </a:p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Create React App + TypeScript</a:t>
            </a:r>
          </a:p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Higher Order Components</a:t>
            </a:r>
          </a:p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Introduction to Centralized State with Redux</a:t>
            </a:r>
          </a:p>
          <a:p>
            <a:pPr lvl="1" indent="-323850">
              <a:lnSpc>
                <a:spcPct val="150000"/>
              </a:lnSpc>
              <a:buChar char="●"/>
            </a:pPr>
            <a:r>
              <a:rPr lang="en-US" dirty="0" err="1"/>
              <a:t>useReducer</a:t>
            </a:r>
            <a:r>
              <a:rPr lang="en-US" dirty="0"/>
              <a:t>()</a:t>
            </a:r>
          </a:p>
        </p:txBody>
      </p:sp>
      <p:sp>
        <p:nvSpPr>
          <p:cNvPr id="258" name="Google Shape;258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2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FF249D-CF9A-C36F-EBB4-DEA5435929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7" name="Google Shape;351;p60">
            <a:extLst>
              <a:ext uri="{FF2B5EF4-FFF2-40B4-BE49-F238E27FC236}">
                <a16:creationId xmlns:a16="http://schemas.microsoft.com/office/drawing/2014/main" id="{62DD35D8-F1FD-6EDD-5488-A9CD4396EBAB}"/>
              </a:ext>
            </a:extLst>
          </p:cNvPr>
          <p:cNvSpPr txBox="1">
            <a:spLocks/>
          </p:cNvSpPr>
          <p:nvPr/>
        </p:nvSpPr>
        <p:spPr>
          <a:xfrm>
            <a:off x="232800" y="2143500"/>
            <a:ext cx="86784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</a:rPr>
              <a:t>Think, Discuss, and Share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What is the purpose of React hooks?</a:t>
            </a:r>
          </a:p>
        </p:txBody>
      </p:sp>
    </p:spTree>
    <p:extLst>
      <p:ext uri="{BB962C8B-B14F-4D97-AF65-F5344CB8AC3E}">
        <p14:creationId xmlns:p14="http://schemas.microsoft.com/office/powerpoint/2010/main" val="137985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FF249D-CF9A-C36F-EBB4-DEA5435929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7" name="Google Shape;351;p60">
            <a:extLst>
              <a:ext uri="{FF2B5EF4-FFF2-40B4-BE49-F238E27FC236}">
                <a16:creationId xmlns:a16="http://schemas.microsoft.com/office/drawing/2014/main" id="{62DD35D8-F1FD-6EDD-5488-A9CD4396EBAB}"/>
              </a:ext>
            </a:extLst>
          </p:cNvPr>
          <p:cNvSpPr txBox="1">
            <a:spLocks/>
          </p:cNvSpPr>
          <p:nvPr/>
        </p:nvSpPr>
        <p:spPr>
          <a:xfrm>
            <a:off x="232800" y="2143500"/>
            <a:ext cx="86784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</a:rPr>
              <a:t>Think, Discuss, and Share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Have you heard about React Dev Tools?</a:t>
            </a:r>
          </a:p>
        </p:txBody>
      </p:sp>
    </p:spTree>
    <p:extLst>
      <p:ext uri="{BB962C8B-B14F-4D97-AF65-F5344CB8AC3E}">
        <p14:creationId xmlns:p14="http://schemas.microsoft.com/office/powerpoint/2010/main" val="171553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Patterns &amp; Practices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err="1">
                <a:solidFill>
                  <a:schemeClr val="lt1"/>
                </a:solidFill>
              </a:rPr>
              <a:t>PropTypes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3511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00" y="714275"/>
            <a:ext cx="3681300" cy="314100"/>
          </a:xfrm>
        </p:spPr>
        <p:txBody>
          <a:bodyPr/>
          <a:lstStyle/>
          <a:p>
            <a:r>
              <a:rPr lang="en-US" dirty="0" err="1"/>
              <a:t>PropTypes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4"/>
            <a:ext cx="2987533" cy="3970345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Allows for </a:t>
            </a:r>
            <a:r>
              <a:rPr lang="en-US" sz="1600" dirty="0" err="1"/>
              <a:t>typechecking</a:t>
            </a:r>
            <a:r>
              <a:rPr lang="en-US" sz="1600" dirty="0"/>
              <a:t> of individual props</a:t>
            </a:r>
            <a:endParaRPr lang="en-US" sz="1600" b="1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i="1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Can define default prop values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Package is automatically included in Create React App projects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457A9-7E93-0E05-2A10-6969752DF7F1}"/>
              </a:ext>
            </a:extLst>
          </p:cNvPr>
          <p:cNvSpPr/>
          <p:nvPr/>
        </p:nvSpPr>
        <p:spPr>
          <a:xfrm>
            <a:off x="3713967" y="49"/>
            <a:ext cx="5430034" cy="5143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PropTypes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'prop-types'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SomeChildComponent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props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props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props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props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age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Likes Pineapple: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props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likesPineapple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?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'Yes'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'No’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 </a:t>
            </a:r>
          </a:p>
          <a:p>
            <a:r>
              <a:rPr lang="en-US" sz="1100" dirty="0">
                <a:solidFill>
                  <a:srgbClr val="569CD6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use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camelCased</a:t>
            </a:r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'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propTypes</a:t>
            </a:r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' rather than imported `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PropTypes</a:t>
            </a:r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' here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SomeChildComponent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propTypes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PropTypes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PropTypes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age: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PropTypes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likesPineapple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PropTypes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bool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export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default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SomeChildComponent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algn="ctr"/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6323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Patterns &amp; Practices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1"/>
                </a:solidFill>
              </a:rPr>
              <a:t>Create React App + TypeScript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3841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React App + TypeScript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6"/>
            <a:ext cx="7625100" cy="1344358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TypeScript can be implemented into new or existing projects scaffolded by Create React App</a:t>
            </a:r>
          </a:p>
          <a:p>
            <a:pPr marL="685800" lvl="1" indent="0"/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Uses `.</a:t>
            </a:r>
            <a:r>
              <a:rPr lang="en-US" sz="1600" dirty="0" err="1"/>
              <a:t>tsx</a:t>
            </a:r>
            <a:r>
              <a:rPr lang="en-US" sz="1600" dirty="0"/>
              <a:t>` file extension – TypeScript with JSX – for components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820522-C86E-5AEC-D59F-9BE2246256C6}"/>
              </a:ext>
            </a:extLst>
          </p:cNvPr>
          <p:cNvSpPr/>
          <p:nvPr/>
        </p:nvSpPr>
        <p:spPr>
          <a:xfrm>
            <a:off x="-2" y="2372733"/>
            <a:ext cx="9144002" cy="10283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/>
            <a:r>
              <a:rPr lang="en-US" sz="2000" b="0" i="0" dirty="0" err="1">
                <a:solidFill>
                  <a:srgbClr val="BFC7D5"/>
                </a:solidFill>
                <a:effectLst/>
                <a:latin typeface="SFMono-Regular"/>
              </a:rPr>
              <a:t>npx</a:t>
            </a:r>
            <a:r>
              <a:rPr lang="en-US" sz="2000" b="0" i="0" dirty="0">
                <a:solidFill>
                  <a:srgbClr val="BFC7D5"/>
                </a:solidFill>
                <a:effectLst/>
                <a:latin typeface="SFMono-Regular"/>
              </a:rPr>
              <a:t> create-react-app my-app --template typescript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9139B0-4060-34E6-492F-E497D021609D}"/>
              </a:ext>
            </a:extLst>
          </p:cNvPr>
          <p:cNvSpPr/>
          <p:nvPr/>
        </p:nvSpPr>
        <p:spPr>
          <a:xfrm>
            <a:off x="-1" y="3811037"/>
            <a:ext cx="9144001" cy="10283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/>
            <a:r>
              <a:rPr lang="en-US" sz="2000" b="0" i="0" dirty="0" err="1">
                <a:solidFill>
                  <a:srgbClr val="BFC7D5"/>
                </a:solidFill>
                <a:effectLst/>
                <a:latin typeface="SFMono-Regular"/>
              </a:rPr>
              <a:t>npm</a:t>
            </a:r>
            <a:r>
              <a:rPr lang="en-US" sz="2000" b="0" i="0" dirty="0">
                <a:solidFill>
                  <a:srgbClr val="BFC7D5"/>
                </a:solidFill>
                <a:effectLst/>
                <a:latin typeface="SFMono-Regular"/>
              </a:rPr>
              <a:t> install typescript @types/node @types/react @types/react-</a:t>
            </a:r>
            <a:r>
              <a:rPr lang="en-US" sz="2000" b="0" i="0" dirty="0" err="1">
                <a:solidFill>
                  <a:srgbClr val="BFC7D5"/>
                </a:solidFill>
                <a:effectLst/>
                <a:latin typeface="SFMono-Regular"/>
              </a:rPr>
              <a:t>dom</a:t>
            </a:r>
            <a:r>
              <a:rPr lang="en-US" sz="2000" b="0" i="0" dirty="0">
                <a:solidFill>
                  <a:srgbClr val="BFC7D5"/>
                </a:solidFill>
                <a:effectLst/>
                <a:latin typeface="SFMono-Regular"/>
              </a:rPr>
              <a:t> @types/jest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56685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Patterns &amp; Practices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1"/>
                </a:solidFill>
              </a:rPr>
              <a:t>Higher Order Components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170171"/>
      </p:ext>
    </p:extLst>
  </p:cSld>
  <p:clrMapOvr>
    <a:masterClrMapping/>
  </p:clrMapOvr>
</p:sld>
</file>

<file path=ppt/theme/theme1.xml><?xml version="1.0" encoding="utf-8"?>
<a:theme xmlns:a="http://schemas.openxmlformats.org/drawingml/2006/main" name="Pluralsight default theme">
  <a:themeElements>
    <a:clrScheme name="Pluralsight default theme">
      <a:dk1>
        <a:srgbClr val="404040"/>
      </a:dk1>
      <a:lt1>
        <a:srgbClr val="FFFFFF"/>
      </a:lt1>
      <a:dk2>
        <a:srgbClr val="A7A7A7"/>
      </a:dk2>
      <a:lt2>
        <a:srgbClr val="535353"/>
      </a:lt2>
      <a:accent1>
        <a:srgbClr val="F05A28"/>
      </a:accent1>
      <a:accent2>
        <a:srgbClr val="E80A89"/>
      </a:accent2>
      <a:accent3>
        <a:srgbClr val="27AAE1"/>
      </a:accent3>
      <a:accent4>
        <a:srgbClr val="2B3990"/>
      </a:accent4>
      <a:accent5>
        <a:srgbClr val="4DEFA5"/>
      </a:accent5>
      <a:accent6>
        <a:srgbClr val="FFD825"/>
      </a:accent6>
      <a:hlink>
        <a:srgbClr val="EA008A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21321</TotalTime>
  <Words>760</Words>
  <Application>Microsoft Office PowerPoint</Application>
  <PresentationFormat>On-screen Show (16:9)</PresentationFormat>
  <Paragraphs>154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Montserrat</vt:lpstr>
      <vt:lpstr>Menlo</vt:lpstr>
      <vt:lpstr>SFMono-Regular</vt:lpstr>
      <vt:lpstr>Calibri</vt:lpstr>
      <vt:lpstr>Pluralsight default theme</vt:lpstr>
      <vt:lpstr>React Fundamentals Patterns &amp; Practices</vt:lpstr>
      <vt:lpstr>Topics</vt:lpstr>
      <vt:lpstr>PowerPoint Presentation</vt:lpstr>
      <vt:lpstr>PowerPoint Presentation</vt:lpstr>
      <vt:lpstr>Patterns &amp; Practices PropTypes</vt:lpstr>
      <vt:lpstr>PropTypes</vt:lpstr>
      <vt:lpstr>Patterns &amp; Practices Create React App + TypeScript</vt:lpstr>
      <vt:lpstr>Create React App + TypeScript</vt:lpstr>
      <vt:lpstr>Patterns &amp; Practices Higher Order Components</vt:lpstr>
      <vt:lpstr>Higher Order Components</vt:lpstr>
      <vt:lpstr>Patterns &amp; Practices Centralized State with Redux</vt:lpstr>
      <vt:lpstr>Centralized State with Redux – Core Concepts</vt:lpstr>
      <vt:lpstr>Patterns &amp; Practices useReducer</vt:lpstr>
      <vt:lpstr>useReducer()</vt:lpstr>
      <vt:lpstr>Let’s try it!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Timothy Kellogg</cp:lastModifiedBy>
  <cp:revision>63</cp:revision>
  <dcterms:modified xsi:type="dcterms:W3CDTF">2023-05-11T07:58:18Z</dcterms:modified>
</cp:coreProperties>
</file>