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8" r:id="rId1"/>
  </p:sldMasterIdLst>
  <p:notesMasterIdLst>
    <p:notesMasterId r:id="rId20"/>
  </p:notesMasterIdLst>
  <p:sldIdLst>
    <p:sldId id="259" r:id="rId2"/>
    <p:sldId id="267" r:id="rId3"/>
    <p:sldId id="274" r:id="rId4"/>
    <p:sldId id="288" r:id="rId5"/>
    <p:sldId id="287" r:id="rId6"/>
    <p:sldId id="281" r:id="rId7"/>
    <p:sldId id="289" r:id="rId8"/>
    <p:sldId id="279" r:id="rId9"/>
    <p:sldId id="285" r:id="rId10"/>
    <p:sldId id="276" r:id="rId11"/>
    <p:sldId id="290" r:id="rId12"/>
    <p:sldId id="277" r:id="rId13"/>
    <p:sldId id="291" r:id="rId14"/>
    <p:sldId id="278" r:id="rId15"/>
    <p:sldId id="292" r:id="rId16"/>
    <p:sldId id="280" r:id="rId17"/>
    <p:sldId id="286" r:id="rId18"/>
    <p:sldId id="270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Montserrat" pitchFamily="2" charset="77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82"/>
    <p:restoredTop sz="74421"/>
  </p:normalViewPr>
  <p:slideViewPr>
    <p:cSldViewPr snapToGrid="0">
      <p:cViewPr varScale="1">
        <p:scale>
          <a:sx n="204" d="100"/>
          <a:sy n="204" d="100"/>
        </p:scale>
        <p:origin x="3992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176131a78_6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176131a78_6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https://www.w3schools.com/</a:t>
            </a:r>
            <a:r>
              <a:rPr lang="en-US" dirty="0" err="1"/>
              <a:t>jsref</a:t>
            </a:r>
            <a:r>
              <a:rPr lang="en-US" dirty="0"/>
              <a:t>/</a:t>
            </a:r>
            <a:r>
              <a:rPr lang="en-US" dirty="0" err="1"/>
              <a:t>dom_obj_event.asp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7494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176131a78_6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176131a78_6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Has anyone heard of TypeScript?</a:t>
            </a:r>
          </a:p>
        </p:txBody>
      </p:sp>
    </p:spTree>
    <p:extLst>
      <p:ext uri="{BB962C8B-B14F-4D97-AF65-F5344CB8AC3E}">
        <p14:creationId xmlns:p14="http://schemas.microsoft.com/office/powerpoint/2010/main" val="13504875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2176131a78_6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2176131a78_6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2176131a78_6_36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We’re going to go over the basic concepts built into the JavaScript language. </a:t>
            </a:r>
          </a:p>
        </p:txBody>
      </p:sp>
      <p:sp>
        <p:nvSpPr>
          <p:cNvPr id="254" name="Google Shape;254;g12176131a78_6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176131a78_6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176131a78_6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do we know about variables?</a:t>
            </a:r>
          </a:p>
        </p:txBody>
      </p:sp>
    </p:spTree>
    <p:extLst>
      <p:ext uri="{BB962C8B-B14F-4D97-AF65-F5344CB8AC3E}">
        <p14:creationId xmlns:p14="http://schemas.microsoft.com/office/powerpoint/2010/main" val="1272611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309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176131a78_6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176131a78_6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do we know about variables?</a:t>
            </a:r>
          </a:p>
        </p:txBody>
      </p:sp>
    </p:spTree>
    <p:extLst>
      <p:ext uri="{BB962C8B-B14F-4D97-AF65-F5344CB8AC3E}">
        <p14:creationId xmlns:p14="http://schemas.microsoft.com/office/powerpoint/2010/main" val="870448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176131a78_6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176131a78_6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a function?</a:t>
            </a:r>
          </a:p>
        </p:txBody>
      </p:sp>
    </p:spTree>
    <p:extLst>
      <p:ext uri="{BB962C8B-B14F-4D97-AF65-F5344CB8AC3E}">
        <p14:creationId xmlns:p14="http://schemas.microsoft.com/office/powerpoint/2010/main" val="1316754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176131a78_6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176131a78_6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an object?</a:t>
            </a:r>
          </a:p>
        </p:txBody>
      </p:sp>
    </p:spTree>
    <p:extLst>
      <p:ext uri="{BB962C8B-B14F-4D97-AF65-F5344CB8AC3E}">
        <p14:creationId xmlns:p14="http://schemas.microsoft.com/office/powerpoint/2010/main" val="35618458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176131a78_6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176131a78_6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a class?</a:t>
            </a:r>
          </a:p>
        </p:txBody>
      </p:sp>
    </p:spTree>
    <p:extLst>
      <p:ext uri="{BB962C8B-B14F-4D97-AF65-F5344CB8AC3E}">
        <p14:creationId xmlns:p14="http://schemas.microsoft.com/office/powerpoint/2010/main" val="12186405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176131a78_6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176131a78_6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an event?</a:t>
            </a:r>
          </a:p>
        </p:txBody>
      </p:sp>
    </p:spTree>
    <p:extLst>
      <p:ext uri="{BB962C8B-B14F-4D97-AF65-F5344CB8AC3E}">
        <p14:creationId xmlns:p14="http://schemas.microsoft.com/office/powerpoint/2010/main" val="1292587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kills Gradient" type="tx">
  <p:cSld name="TITLE_AND_BODY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kills content slide 1 1">
  <p:cSld name="TITLE_2_1_1_3"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" name="Google Shape;58;p15"/>
          <p:cNvSpPr/>
          <p:nvPr/>
        </p:nvSpPr>
        <p:spPr>
          <a:xfrm flipH="1">
            <a:off x="387577" y="447740"/>
            <a:ext cx="2219100" cy="876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5"/>
          <p:cNvSpPr/>
          <p:nvPr/>
        </p:nvSpPr>
        <p:spPr>
          <a:xfrm rot="5400000">
            <a:off x="94753" y="740237"/>
            <a:ext cx="672000" cy="87000"/>
          </a:xfrm>
          <a:prstGeom prst="rect">
            <a:avLst/>
          </a:prstGeom>
          <a:solidFill>
            <a:srgbClr val="E80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5"/>
          <p:cNvSpPr/>
          <p:nvPr/>
        </p:nvSpPr>
        <p:spPr>
          <a:xfrm rot="5400000">
            <a:off x="2295575" y="224100"/>
            <a:ext cx="535200" cy="8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ubTitle" idx="1"/>
          </p:nvPr>
        </p:nvSpPr>
        <p:spPr>
          <a:xfrm>
            <a:off x="613700" y="1028375"/>
            <a:ext cx="7625100" cy="31731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 2">
  <p:cSld name="TITLE_2_1_1_2_2">
    <p:bg>
      <p:bgPr>
        <a:solidFill>
          <a:srgbClr val="000000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5" name="Google Shape;65;p16"/>
          <p:cNvSpPr/>
          <p:nvPr/>
        </p:nvSpPr>
        <p:spPr>
          <a:xfrm flipH="1">
            <a:off x="387577" y="447740"/>
            <a:ext cx="2219100" cy="876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6"/>
          <p:cNvSpPr/>
          <p:nvPr/>
        </p:nvSpPr>
        <p:spPr>
          <a:xfrm rot="5400000">
            <a:off x="125050" y="709926"/>
            <a:ext cx="611400" cy="87000"/>
          </a:xfrm>
          <a:prstGeom prst="rect">
            <a:avLst/>
          </a:prstGeom>
          <a:solidFill>
            <a:srgbClr val="E80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6"/>
          <p:cNvSpPr/>
          <p:nvPr/>
        </p:nvSpPr>
        <p:spPr>
          <a:xfrm rot="5400000">
            <a:off x="2295575" y="224100"/>
            <a:ext cx="535200" cy="8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613700" y="1152475"/>
            <a:ext cx="37710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marL="2743200" lvl="5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6pPr>
            <a:lvl7pPr marL="3200400" lvl="6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7pPr>
            <a:lvl8pPr marL="3657600" lvl="7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8pPr>
            <a:lvl9pPr marL="4114800" lvl="8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body" idx="2"/>
          </p:nvPr>
        </p:nvSpPr>
        <p:spPr>
          <a:xfrm>
            <a:off x="4935755" y="1139150"/>
            <a:ext cx="37710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marL="2743200" lvl="5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6pPr>
            <a:lvl7pPr marL="3200400" lvl="6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7pPr>
            <a:lvl8pPr marL="3657600" lvl="7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8pPr>
            <a:lvl9pPr marL="4114800" lvl="8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 2 1">
  <p:cSld name="TITLE_2_1_1_2_2_1">
    <p:bg>
      <p:bgPr>
        <a:solidFill>
          <a:schemeClr val="l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7"/>
          <p:cNvSpPr/>
          <p:nvPr/>
        </p:nvSpPr>
        <p:spPr>
          <a:xfrm flipH="1">
            <a:off x="387577" y="447740"/>
            <a:ext cx="2219100" cy="876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7"/>
          <p:cNvSpPr/>
          <p:nvPr/>
        </p:nvSpPr>
        <p:spPr>
          <a:xfrm rot="5400000">
            <a:off x="125050" y="709926"/>
            <a:ext cx="611400" cy="87000"/>
          </a:xfrm>
          <a:prstGeom prst="rect">
            <a:avLst/>
          </a:prstGeom>
          <a:solidFill>
            <a:srgbClr val="E80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7"/>
          <p:cNvSpPr/>
          <p:nvPr/>
        </p:nvSpPr>
        <p:spPr>
          <a:xfrm rot="5400000">
            <a:off x="2295575" y="224100"/>
            <a:ext cx="535200" cy="8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13700" y="1152475"/>
            <a:ext cx="37710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marL="2743200" lvl="5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6pPr>
            <a:lvl7pPr marL="3200400" lvl="6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7pPr>
            <a:lvl8pPr marL="3657600" lvl="7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8pPr>
            <a:lvl9pPr marL="4114800" lvl="8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935755" y="1139150"/>
            <a:ext cx="37710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marL="2743200" lvl="5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6pPr>
            <a:lvl7pPr marL="3200400" lvl="6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7pPr>
            <a:lvl8pPr marL="3657600" lvl="7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8pPr>
            <a:lvl9pPr marL="4114800" lvl="8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uter right">
  <p:cSld name="TITLE_1">
    <p:bg>
      <p:bgPr>
        <a:solidFill>
          <a:srgbClr val="000000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>
            <a:spLocks noGrp="1"/>
          </p:cNvSpPr>
          <p:nvPr>
            <p:ph type="sldNum" idx="12"/>
          </p:nvPr>
        </p:nvSpPr>
        <p:spPr>
          <a:xfrm>
            <a:off x="6351882" y="4666299"/>
            <a:ext cx="2013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81" name="Google Shape;81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975050" y="456025"/>
            <a:ext cx="8270745" cy="524090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231925" y="431025"/>
            <a:ext cx="3505800" cy="10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ubTitle" idx="1"/>
          </p:nvPr>
        </p:nvSpPr>
        <p:spPr>
          <a:xfrm>
            <a:off x="231925" y="1493100"/>
            <a:ext cx="3505800" cy="31731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uter right 1">
  <p:cSld name="TITLE_1_2">
    <p:bg>
      <p:bgPr>
        <a:solidFill>
          <a:srgbClr val="000000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>
            <a:spLocks noGrp="1"/>
          </p:cNvSpPr>
          <p:nvPr>
            <p:ph type="sldNum" idx="12"/>
          </p:nvPr>
        </p:nvSpPr>
        <p:spPr>
          <a:xfrm>
            <a:off x="6351882" y="4666299"/>
            <a:ext cx="2013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231925" y="314025"/>
            <a:ext cx="8702700" cy="6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pic>
        <p:nvPicPr>
          <p:cNvPr id="87" name="Google Shape;8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48098" y="937700"/>
            <a:ext cx="7247804" cy="4592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rt phone right 1">
  <p:cSld name="TITLE_1_1">
    <p:bg>
      <p:bgPr>
        <a:solidFill>
          <a:srgbClr val="000000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>
            <a:spLocks noGrp="1"/>
          </p:cNvSpPr>
          <p:nvPr>
            <p:ph type="sldNum" idx="12"/>
          </p:nvPr>
        </p:nvSpPr>
        <p:spPr>
          <a:xfrm>
            <a:off x="6351882" y="4666299"/>
            <a:ext cx="2013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90" name="Google Shape;90;p20"/>
          <p:cNvSpPr txBox="1"/>
          <p:nvPr/>
        </p:nvSpPr>
        <p:spPr>
          <a:xfrm>
            <a:off x="398700" y="403700"/>
            <a:ext cx="31566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Montserrat"/>
                <a:ea typeface="Montserrat"/>
                <a:cs typeface="Montserrat"/>
                <a:sym typeface="Montserrat"/>
              </a:rPr>
              <a:t>Headline content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p20"/>
          <p:cNvSpPr txBox="1">
            <a:spLocks noGrp="1"/>
          </p:cNvSpPr>
          <p:nvPr>
            <p:ph type="title"/>
          </p:nvPr>
        </p:nvSpPr>
        <p:spPr>
          <a:xfrm>
            <a:off x="231925" y="431025"/>
            <a:ext cx="4244700" cy="10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subTitle" idx="1"/>
          </p:nvPr>
        </p:nvSpPr>
        <p:spPr>
          <a:xfrm>
            <a:off x="231925" y="1493100"/>
            <a:ext cx="4244700" cy="31731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0"/>
          <p:cNvSpPr/>
          <p:nvPr/>
        </p:nvSpPr>
        <p:spPr>
          <a:xfrm>
            <a:off x="4934325" y="763200"/>
            <a:ext cx="3409800" cy="710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4" name="Google Shape;94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800975" y="549550"/>
            <a:ext cx="3676650" cy="7450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1 1">
  <p:cSld name="TITLE_AND_BODY_1_2">
    <p:bg>
      <p:bgPr>
        <a:solidFill>
          <a:srgbClr val="000000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>
            <a:spLocks noGrp="1"/>
          </p:cNvSpPr>
          <p:nvPr>
            <p:ph type="title"/>
          </p:nvPr>
        </p:nvSpPr>
        <p:spPr>
          <a:xfrm>
            <a:off x="705000" y="1916700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9pPr>
          </a:lstStyle>
          <a:p>
            <a:endParaRPr/>
          </a:p>
        </p:txBody>
      </p:sp>
      <p:grpSp>
        <p:nvGrpSpPr>
          <p:cNvPr id="97" name="Google Shape;97;p21"/>
          <p:cNvGrpSpPr/>
          <p:nvPr/>
        </p:nvGrpSpPr>
        <p:grpSpPr>
          <a:xfrm>
            <a:off x="4870456" y="830752"/>
            <a:ext cx="4589518" cy="4887574"/>
            <a:chOff x="3458352" y="512656"/>
            <a:chExt cx="5769350" cy="5951747"/>
          </a:xfrm>
        </p:grpSpPr>
        <p:pic>
          <p:nvPicPr>
            <p:cNvPr id="98" name="Google Shape;98;p21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 rot="-5400000">
              <a:off x="4778715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p21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 rot="-5400000">
              <a:off x="1955593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0" name="Google Shape;100;p21"/>
          <p:cNvSpPr/>
          <p:nvPr/>
        </p:nvSpPr>
        <p:spPr>
          <a:xfrm flipH="1">
            <a:off x="504050" y="1576800"/>
            <a:ext cx="7212600" cy="114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1"/>
          <p:cNvSpPr/>
          <p:nvPr/>
        </p:nvSpPr>
        <p:spPr>
          <a:xfrm rot="5400000">
            <a:off x="122857" y="1957800"/>
            <a:ext cx="875100" cy="113100"/>
          </a:xfrm>
          <a:prstGeom prst="rect">
            <a:avLst/>
          </a:prstGeom>
          <a:solidFill>
            <a:srgbClr val="EA00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1"/>
          <p:cNvSpPr/>
          <p:nvPr/>
        </p:nvSpPr>
        <p:spPr>
          <a:xfrm rot="5400000">
            <a:off x="6811700" y="785700"/>
            <a:ext cx="1696800" cy="113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3954" y="4458500"/>
            <a:ext cx="1338247" cy="29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7" y="744574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None/>
              <a:defRPr sz="5100" b="1" i="0" u="none" strike="noStrike" cap="none">
                <a:solidFill>
                  <a:schemeClr val="dk1"/>
                </a:solidFill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699" y="2834124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i="0" u="none" strike="noStrike" cap="none">
                <a:solidFill>
                  <a:schemeClr val="dk1"/>
                </a:solidFill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i="0" u="none" strike="noStrike" cap="none">
                <a:solidFill>
                  <a:schemeClr val="dk1"/>
                </a:solidFill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i="0" u="none" strike="noStrike" cap="none">
                <a:solidFill>
                  <a:schemeClr val="dk1"/>
                </a:solidFill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i="0" u="none" strike="noStrike" cap="none">
                <a:solidFill>
                  <a:schemeClr val="dk1"/>
                </a:solidFill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i="0" u="none" strike="noStrike" cap="none">
                <a:solidFill>
                  <a:schemeClr val="dk1"/>
                </a:solidFill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 i="0" u="none" strike="noStrike" cap="none">
                <a:solidFill>
                  <a:schemeClr val="dk1"/>
                </a:solidFill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 i="0" u="none" strike="noStrike" cap="none">
                <a:solidFill>
                  <a:schemeClr val="dk1"/>
                </a:solidFill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 i="0" u="none" strike="noStrike" cap="none">
                <a:solidFill>
                  <a:schemeClr val="dk1"/>
                </a:solidFill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FFFFFF"/>
                </a:solidFill>
              </a:defRPr>
            </a:lvl1pPr>
            <a:lvl2pPr lvl="1" algn="r" rtl="0">
              <a:buNone/>
              <a:defRPr sz="1300">
                <a:solidFill>
                  <a:srgbClr val="FFFFFF"/>
                </a:solidFill>
              </a:defRPr>
            </a:lvl2pPr>
            <a:lvl3pPr lvl="2" algn="r" rtl="0">
              <a:buNone/>
              <a:defRPr sz="1300">
                <a:solidFill>
                  <a:srgbClr val="FFFFFF"/>
                </a:solidFill>
              </a:defRPr>
            </a:lvl3pPr>
            <a:lvl4pPr lvl="3" algn="r" rtl="0">
              <a:buNone/>
              <a:defRPr sz="1300">
                <a:solidFill>
                  <a:srgbClr val="FFFFFF"/>
                </a:solidFill>
              </a:defRPr>
            </a:lvl4pPr>
            <a:lvl5pPr lvl="4" algn="r" rtl="0">
              <a:buNone/>
              <a:defRPr sz="1300">
                <a:solidFill>
                  <a:srgbClr val="FFFFFF"/>
                </a:solidFill>
              </a:defRPr>
            </a:lvl5pPr>
            <a:lvl6pPr lvl="5" algn="r" rtl="0">
              <a:buNone/>
              <a:defRPr sz="1300">
                <a:solidFill>
                  <a:srgbClr val="FFFFFF"/>
                </a:solidFill>
              </a:defRPr>
            </a:lvl6pPr>
            <a:lvl7pPr lvl="6" algn="r" rtl="0">
              <a:buNone/>
              <a:defRPr sz="1300">
                <a:solidFill>
                  <a:srgbClr val="FFFFFF"/>
                </a:solidFill>
              </a:defRPr>
            </a:lvl7pPr>
            <a:lvl8pPr lvl="7" algn="r" rtl="0">
              <a:buNone/>
              <a:defRPr sz="1300">
                <a:solidFill>
                  <a:srgbClr val="FFFFFF"/>
                </a:solidFill>
              </a:defRPr>
            </a:lvl8pPr>
            <a:lvl9pPr lvl="8" algn="r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ref/dom_obj_event.asp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705000" y="2516825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DFFF"/>
                </a:solidFill>
              </a:rPr>
              <a:t>React Fundamentals</a:t>
            </a:r>
            <a:endParaRPr sz="2800" dirty="0">
              <a:solidFill>
                <a:srgbClr val="00D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</a:rPr>
              <a:t>JavaScript Review</a:t>
            </a:r>
            <a:endParaRPr sz="3600" dirty="0">
              <a:solidFill>
                <a:schemeClr val="lt1"/>
              </a:solidFill>
            </a:endParaRPr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3950" y="3823950"/>
            <a:ext cx="3069123" cy="139219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705000" y="2516825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DFFF"/>
                </a:solidFill>
              </a:rPr>
              <a:t>JavaScript Review</a:t>
            </a:r>
            <a:endParaRPr sz="2800" dirty="0">
              <a:solidFill>
                <a:srgbClr val="00D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</a:rPr>
              <a:t>Objects</a:t>
            </a:r>
            <a:endParaRPr sz="3600" dirty="0">
              <a:solidFill>
                <a:schemeClr val="lt1"/>
              </a:solidFill>
            </a:endParaRPr>
          </a:p>
        </p:txBody>
      </p:sp>
      <p:sp>
        <p:nvSpPr>
          <p:cNvPr id="149" name="Google Shape;14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2450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5B752-8524-64D9-9E14-58DA05793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0A53A-BB4C-3A78-61B8-B28EBAF58C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966781-B87B-87B4-7831-125AC46C66F2}"/>
              </a:ext>
            </a:extLst>
          </p:cNvPr>
          <p:cNvSpPr/>
          <p:nvPr/>
        </p:nvSpPr>
        <p:spPr>
          <a:xfrm>
            <a:off x="4572000" y="942026"/>
            <a:ext cx="3907731" cy="32594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car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make: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'Honda'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model: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'Civic'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yearBuilt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2017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spinningRims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false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selfDriving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false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latin typeface="Menlo" panose="020B0609030804020204" pitchFamily="49" charset="0"/>
              </a:rPr>
              <a:t>// Dot Notation</a:t>
            </a:r>
            <a:endParaRPr lang="en-US" b="0" dirty="0">
              <a:solidFill>
                <a:srgbClr val="6A9955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car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model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US" dirty="0">
                <a:solidFill>
                  <a:srgbClr val="6A9955"/>
                </a:solidFill>
                <a:latin typeface="Menlo" panose="020B0609030804020204" pitchFamily="49" charset="0"/>
              </a:rPr>
              <a:t>// Bracket Notation</a:t>
            </a:r>
            <a:endParaRPr lang="en-US" b="0" dirty="0">
              <a:solidFill>
                <a:srgbClr val="6A9955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car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selfDriving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])</a:t>
            </a:r>
          </a:p>
          <a:p>
            <a:pPr algn="ctr"/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15169B2-66EE-EB68-45B5-99D414DF0A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1" y="1028375"/>
            <a:ext cx="3438470" cy="3173100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800" dirty="0"/>
              <a:t>Containers for collections of properties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800" dirty="0"/>
              <a:t>Properties can be of any type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800" dirty="0"/>
              <a:t>Can access properties via ”Dot” or “Bracket” notation</a:t>
            </a:r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17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705000" y="2516825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DFFF"/>
                </a:solidFill>
              </a:rPr>
              <a:t>JavaScript Review</a:t>
            </a:r>
            <a:endParaRPr sz="2800" dirty="0">
              <a:solidFill>
                <a:srgbClr val="00D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</a:rPr>
              <a:t>Classes</a:t>
            </a:r>
            <a:endParaRPr sz="3600" dirty="0">
              <a:solidFill>
                <a:schemeClr val="lt1"/>
              </a:solidFill>
            </a:endParaRPr>
          </a:p>
        </p:txBody>
      </p:sp>
      <p:sp>
        <p:nvSpPr>
          <p:cNvPr id="149" name="Google Shape;14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3225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5B752-8524-64D9-9E14-58DA05793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F0C6F-6CCF-760E-C1D0-D44117BEA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1" y="1028375"/>
            <a:ext cx="2893588" cy="3173100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/>
              <a:t>Classes were introduced to JavaScript as a part of ES6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/>
              <a:t>Instructor automatically called when a new object is initialized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/>
              <a:t>Intended to be familiar to developers with object-oriented experience.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0A53A-BB4C-3A78-61B8-B28EBAF58C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966781-B87B-87B4-7831-125AC46C66F2}"/>
              </a:ext>
            </a:extLst>
          </p:cNvPr>
          <p:cNvSpPr/>
          <p:nvPr/>
        </p:nvSpPr>
        <p:spPr>
          <a:xfrm>
            <a:off x="3701441" y="942026"/>
            <a:ext cx="5311035" cy="32594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Person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constructor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firstName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lastName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age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firstName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firstName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lastName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lastName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age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age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greetings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return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`Hello! My name is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${</a:t>
            </a:r>
            <a:r>
              <a:rPr lang="en-US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firstName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algn="ctr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3063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705000" y="2516825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DFFF"/>
                </a:solidFill>
              </a:rPr>
              <a:t>JavaScript Review</a:t>
            </a:r>
            <a:endParaRPr sz="2800" dirty="0">
              <a:solidFill>
                <a:srgbClr val="00D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</a:rPr>
              <a:t>Events</a:t>
            </a:r>
            <a:endParaRPr sz="3600" dirty="0">
              <a:solidFill>
                <a:schemeClr val="lt1"/>
              </a:solidFill>
            </a:endParaRPr>
          </a:p>
        </p:txBody>
      </p:sp>
      <p:sp>
        <p:nvSpPr>
          <p:cNvPr id="149" name="Google Shape;14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5521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5B752-8524-64D9-9E14-58DA05793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0A53A-BB4C-3A78-61B8-B28EBAF58C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966781-B87B-87B4-7831-125AC46C66F2}"/>
              </a:ext>
            </a:extLst>
          </p:cNvPr>
          <p:cNvSpPr/>
          <p:nvPr/>
        </p:nvSpPr>
        <p:spPr>
          <a:xfrm>
            <a:off x="4221270" y="1089990"/>
            <a:ext cx="4690997" cy="148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&lt;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button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onclick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handleButtonClick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()”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    Click me!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   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button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6D43CEC-5523-CCEE-F3FE-28264EC19009}"/>
              </a:ext>
            </a:extLst>
          </p:cNvPr>
          <p:cNvSpPr txBox="1">
            <a:spLocks/>
          </p:cNvSpPr>
          <p:nvPr/>
        </p:nvSpPr>
        <p:spPr>
          <a:xfrm>
            <a:off x="613701" y="1028374"/>
            <a:ext cx="3357050" cy="3418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800" dirty="0"/>
              <a:t>Events drive interaction between JS code and an HTML page</a:t>
            </a:r>
          </a:p>
          <a:p>
            <a:pPr marL="228600" indent="0"/>
            <a:endParaRPr lang="en-US" sz="1800" dirty="0"/>
          </a:p>
          <a:p>
            <a:pPr marL="228600" indent="0"/>
            <a:endParaRPr lang="en-US" sz="18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800" dirty="0"/>
              <a:t>There are </a:t>
            </a:r>
            <a:r>
              <a:rPr lang="en-US" sz="1800" dirty="0">
                <a:hlinkClick r:id="rId3"/>
              </a:rPr>
              <a:t>a lot</a:t>
            </a:r>
            <a:r>
              <a:rPr lang="en-US" sz="1800" dirty="0"/>
              <a:t> of types of events but common ones are: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onclick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onchange</a:t>
            </a:r>
            <a:endParaRPr lang="en-US" sz="1800" dirty="0"/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onload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onkeydown</a:t>
            </a:r>
            <a:endParaRPr lang="en-US" sz="1800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BF83EA-16A4-A26C-F15D-F858D068B2C9}"/>
              </a:ext>
            </a:extLst>
          </p:cNvPr>
          <p:cNvSpPr/>
          <p:nvPr/>
        </p:nvSpPr>
        <p:spPr>
          <a:xfrm>
            <a:off x="4221270" y="3113210"/>
            <a:ext cx="4690997" cy="148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handleButtonClick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    alert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'button clicked!'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C713EE-9A3E-D44A-D7FD-A1BE32E7DED2}"/>
              </a:ext>
            </a:extLst>
          </p:cNvPr>
          <p:cNvSpPr txBox="1"/>
          <p:nvPr/>
        </p:nvSpPr>
        <p:spPr>
          <a:xfrm>
            <a:off x="4177340" y="280012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JS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FB471A-E797-FB74-7696-3DF90190E0A1}"/>
              </a:ext>
            </a:extLst>
          </p:cNvPr>
          <p:cNvSpPr txBox="1"/>
          <p:nvPr/>
        </p:nvSpPr>
        <p:spPr>
          <a:xfrm>
            <a:off x="4147451" y="793615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828467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705000" y="2516825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DFFF"/>
                </a:solidFill>
              </a:rPr>
              <a:t>JavaScript Review</a:t>
            </a:r>
            <a:endParaRPr sz="2800" dirty="0">
              <a:solidFill>
                <a:srgbClr val="00D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</a:rPr>
              <a:t>TypeScript</a:t>
            </a:r>
            <a:endParaRPr sz="3600" dirty="0">
              <a:solidFill>
                <a:schemeClr val="lt1"/>
              </a:solidFill>
            </a:endParaRPr>
          </a:p>
        </p:txBody>
      </p:sp>
      <p:sp>
        <p:nvSpPr>
          <p:cNvPr id="149" name="Google Shape;14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5910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5B752-8524-64D9-9E14-58DA05793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0A53A-BB4C-3A78-61B8-B28EBAF58C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1AB51B-0AC0-2F03-9D94-D333FD12C615}"/>
              </a:ext>
            </a:extLst>
          </p:cNvPr>
          <p:cNvSpPr/>
          <p:nvPr/>
        </p:nvSpPr>
        <p:spPr>
          <a:xfrm>
            <a:off x="4189956" y="942025"/>
            <a:ext cx="4759891" cy="36738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car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make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model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yearBuilt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number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selfDriving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boolean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} =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make: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'Honda'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model: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'Civic'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yearBuilt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2017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selfDriving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false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car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yearBuilt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'2022'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error!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algn="ctr"/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19183E8-8CD2-B532-42D6-22BA3208A31C}"/>
              </a:ext>
            </a:extLst>
          </p:cNvPr>
          <p:cNvSpPr txBox="1">
            <a:spLocks/>
          </p:cNvSpPr>
          <p:nvPr/>
        </p:nvSpPr>
        <p:spPr>
          <a:xfrm>
            <a:off x="530853" y="1028375"/>
            <a:ext cx="3576256" cy="3524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800" dirty="0"/>
              <a:t>A superset of JavaScript, created by Microsoft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800" dirty="0"/>
              <a:t>Adds syntax for specifying types function parameters and variables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800" dirty="0"/>
              <a:t>TypeScript code is “</a:t>
            </a:r>
            <a:r>
              <a:rPr lang="en-US" sz="1800" dirty="0" err="1"/>
              <a:t>transpiled</a:t>
            </a:r>
            <a:r>
              <a:rPr lang="en-US" sz="1800" dirty="0"/>
              <a:t>” back to JavaScript before it runs</a:t>
            </a:r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106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36"/>
          <p:cNvPicPr preferRelativeResize="0"/>
          <p:nvPr/>
        </p:nvPicPr>
        <p:blipFill>
          <a:blip r:embed="rId3">
            <a:alphaModFix amt="37000"/>
          </a:blip>
          <a:stretch>
            <a:fillRect/>
          </a:stretch>
        </p:blipFill>
        <p:spPr>
          <a:xfrm>
            <a:off x="1369354" y="158875"/>
            <a:ext cx="507039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6"/>
          <p:cNvSpPr/>
          <p:nvPr/>
        </p:nvSpPr>
        <p:spPr>
          <a:xfrm flipH="1">
            <a:off x="770425" y="2009875"/>
            <a:ext cx="2226300" cy="11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1" name="Google Shape;281;p36"/>
          <p:cNvGrpSpPr/>
          <p:nvPr/>
        </p:nvGrpSpPr>
        <p:grpSpPr>
          <a:xfrm>
            <a:off x="4491032" y="1168875"/>
            <a:ext cx="4689327" cy="4991730"/>
            <a:chOff x="3458352" y="512656"/>
            <a:chExt cx="5769350" cy="5951747"/>
          </a:xfrm>
        </p:grpSpPr>
        <p:pic>
          <p:nvPicPr>
            <p:cNvPr id="282" name="Google Shape;282;p36"/>
            <p:cNvPicPr preferRelativeResize="0"/>
            <p:nvPr/>
          </p:nvPicPr>
          <p:blipFill>
            <a:blip r:embed="rId4">
              <a:alphaModFix amt="64000"/>
            </a:blip>
            <a:stretch>
              <a:fillRect/>
            </a:stretch>
          </p:blipFill>
          <p:spPr>
            <a:xfrm rot="-5400000">
              <a:off x="4778715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3" name="Google Shape;283;p36"/>
            <p:cNvPicPr preferRelativeResize="0"/>
            <p:nvPr/>
          </p:nvPicPr>
          <p:blipFill>
            <a:blip r:embed="rId4">
              <a:alphaModFix amt="64000"/>
            </a:blip>
            <a:stretch>
              <a:fillRect/>
            </a:stretch>
          </p:blipFill>
          <p:spPr>
            <a:xfrm rot="-5400000">
              <a:off x="1955593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4" name="Google Shape;284;p36"/>
          <p:cNvSpPr/>
          <p:nvPr/>
        </p:nvSpPr>
        <p:spPr>
          <a:xfrm rot="5400000">
            <a:off x="347275" y="2418450"/>
            <a:ext cx="929700" cy="113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6"/>
          <p:cNvSpPr/>
          <p:nvPr/>
        </p:nvSpPr>
        <p:spPr>
          <a:xfrm rot="5400000">
            <a:off x="1932200" y="1005450"/>
            <a:ext cx="2124000" cy="113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6"/>
          <p:cNvSpPr txBox="1">
            <a:spLocks noGrp="1"/>
          </p:cNvSpPr>
          <p:nvPr>
            <p:ph type="title" idx="4294967295"/>
          </p:nvPr>
        </p:nvSpPr>
        <p:spPr>
          <a:xfrm>
            <a:off x="1038750" y="2333550"/>
            <a:ext cx="7164000" cy="2555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dirty="0">
                <a:solidFill>
                  <a:schemeClr val="lt1"/>
                </a:solidFill>
              </a:rPr>
              <a:t>Let’s try it!</a:t>
            </a:r>
            <a:endParaRPr sz="4500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lt1"/>
              </a:solidFill>
            </a:endParaRPr>
          </a:p>
        </p:txBody>
      </p:sp>
      <p:pic>
        <p:nvPicPr>
          <p:cNvPr id="287" name="Google Shape;287;p36" descr="Google Shape;299;p42"/>
          <p:cNvPicPr preferRelativeResize="0"/>
          <p:nvPr/>
        </p:nvPicPr>
        <p:blipFill rotWithShape="1">
          <a:blip r:embed="rId5">
            <a:alphaModFix amt="38000"/>
          </a:blip>
          <a:srcRect/>
          <a:stretch/>
        </p:blipFill>
        <p:spPr>
          <a:xfrm>
            <a:off x="5053325" y="2333550"/>
            <a:ext cx="1179012" cy="86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306200" y="4594175"/>
            <a:ext cx="1355525" cy="29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48213" y="4187750"/>
            <a:ext cx="2049536" cy="929699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Let’s talk about…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57" name="Google Shape;257;p33"/>
          <p:cNvSpPr txBox="1">
            <a:spLocks noGrp="1"/>
          </p:cNvSpPr>
          <p:nvPr>
            <p:ph type="body" idx="1"/>
          </p:nvPr>
        </p:nvSpPr>
        <p:spPr>
          <a:xfrm>
            <a:off x="613700" y="1471300"/>
            <a:ext cx="7086600" cy="32211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lvl="1" indent="-323850">
              <a:lnSpc>
                <a:spcPct val="150000"/>
              </a:lnSpc>
              <a:buChar char="●"/>
            </a:pPr>
            <a:r>
              <a:rPr lang="en-US" dirty="0"/>
              <a:t>Types</a:t>
            </a:r>
          </a:p>
          <a:p>
            <a:pPr lvl="1" indent="-323850">
              <a:lnSpc>
                <a:spcPct val="150000"/>
              </a:lnSpc>
              <a:buChar char="●"/>
            </a:pPr>
            <a:r>
              <a:rPr lang="en-US" dirty="0"/>
              <a:t>Variables </a:t>
            </a:r>
          </a:p>
          <a:p>
            <a:pPr lvl="1" indent="-323850">
              <a:lnSpc>
                <a:spcPct val="150000"/>
              </a:lnSpc>
              <a:buChar char="●"/>
            </a:pPr>
            <a:r>
              <a:rPr lang="en-US" dirty="0"/>
              <a:t>Functions</a:t>
            </a:r>
          </a:p>
          <a:p>
            <a:pPr lvl="1" indent="-323850">
              <a:lnSpc>
                <a:spcPct val="150000"/>
              </a:lnSpc>
              <a:buChar char="●"/>
            </a:pPr>
            <a:r>
              <a:rPr lang="en-US" dirty="0"/>
              <a:t>Objects</a:t>
            </a:r>
          </a:p>
          <a:p>
            <a:pPr lvl="1" indent="-323850">
              <a:lnSpc>
                <a:spcPct val="150000"/>
              </a:lnSpc>
              <a:buChar char="●"/>
            </a:pPr>
            <a:r>
              <a:rPr lang="en-US" dirty="0"/>
              <a:t>Classes</a:t>
            </a:r>
          </a:p>
          <a:p>
            <a:pPr lvl="1" indent="-323850">
              <a:lnSpc>
                <a:spcPct val="150000"/>
              </a:lnSpc>
              <a:buChar char="●"/>
            </a:pPr>
            <a:r>
              <a:rPr lang="en-US" dirty="0"/>
              <a:t>Events</a:t>
            </a:r>
          </a:p>
          <a:p>
            <a:pPr lvl="1" indent="-323850">
              <a:lnSpc>
                <a:spcPct val="150000"/>
              </a:lnSpc>
              <a:buChar char="●"/>
            </a:pPr>
            <a:endParaRPr lang="en-US" dirty="0"/>
          </a:p>
          <a:p>
            <a:pPr lvl="1" indent="-323850">
              <a:lnSpc>
                <a:spcPct val="150000"/>
              </a:lnSpc>
              <a:buChar char="●"/>
            </a:pPr>
            <a:r>
              <a:rPr lang="en-US" dirty="0"/>
              <a:t>TypeScript</a:t>
            </a:r>
          </a:p>
        </p:txBody>
      </p:sp>
      <p:sp>
        <p:nvSpPr>
          <p:cNvPr id="258" name="Google Shape;258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2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705000" y="2516825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DFFF"/>
                </a:solidFill>
              </a:rPr>
              <a:t>JavaScript Review</a:t>
            </a:r>
            <a:endParaRPr sz="2800" dirty="0">
              <a:solidFill>
                <a:srgbClr val="00D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</a:rPr>
              <a:t>Types</a:t>
            </a:r>
            <a:endParaRPr sz="3600" dirty="0">
              <a:solidFill>
                <a:schemeClr val="lt1"/>
              </a:solidFill>
            </a:endParaRPr>
          </a:p>
        </p:txBody>
      </p:sp>
      <p:sp>
        <p:nvSpPr>
          <p:cNvPr id="149" name="Google Shape;14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2652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5B752-8524-64D9-9E14-58DA05793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Types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F0C6F-6CCF-760E-C1D0-D44117BEA9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b="1" dirty="0"/>
              <a:t>String</a:t>
            </a:r>
          </a:p>
          <a:p>
            <a:r>
              <a:rPr lang="en-US" sz="2800" b="1" dirty="0"/>
              <a:t>Number</a:t>
            </a:r>
          </a:p>
          <a:p>
            <a:r>
              <a:rPr lang="en-US" sz="2800" b="1" dirty="0"/>
              <a:t>Boolean</a:t>
            </a:r>
          </a:p>
          <a:p>
            <a:r>
              <a:rPr lang="en-US" sz="2800" b="1" dirty="0"/>
              <a:t>Null</a:t>
            </a:r>
          </a:p>
          <a:p>
            <a:r>
              <a:rPr lang="en-US" sz="2800" b="1" dirty="0"/>
              <a:t>Undefined </a:t>
            </a:r>
          </a:p>
          <a:p>
            <a:r>
              <a:rPr lang="en-US" sz="2800" dirty="0" err="1"/>
              <a:t>BigInt</a:t>
            </a:r>
            <a:endParaRPr lang="en-US" sz="2800" dirty="0"/>
          </a:p>
          <a:p>
            <a:r>
              <a:rPr lang="en-US" sz="2800" dirty="0"/>
              <a:t>Symbol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0A53A-BB4C-3A78-61B8-B28EBAF58C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01122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705000" y="2516825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DFFF"/>
                </a:solidFill>
              </a:rPr>
              <a:t>JavaScript Review</a:t>
            </a:r>
            <a:endParaRPr sz="2800" dirty="0">
              <a:solidFill>
                <a:srgbClr val="00D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</a:rPr>
              <a:t>Variables</a:t>
            </a:r>
            <a:endParaRPr sz="3600" dirty="0">
              <a:solidFill>
                <a:schemeClr val="lt1"/>
              </a:solidFill>
            </a:endParaRPr>
          </a:p>
        </p:txBody>
      </p:sp>
      <p:sp>
        <p:nvSpPr>
          <p:cNvPr id="149" name="Google Shape;14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6949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5B752-8524-64D9-9E14-58DA05793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0A53A-BB4C-3A78-61B8-B28EBAF58C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25BE87AC-19BE-9811-DBC3-2E04ED8BF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028375"/>
            <a:ext cx="3907731" cy="3173100"/>
          </a:xfrm>
        </p:spPr>
        <p:txBody>
          <a:bodyPr/>
          <a:lstStyle/>
          <a:p>
            <a:r>
              <a:rPr lang="en-US" sz="3600" dirty="0"/>
              <a:t>const</a:t>
            </a:r>
          </a:p>
          <a:p>
            <a:endParaRPr lang="en-US" sz="3600" dirty="0"/>
          </a:p>
          <a:p>
            <a:r>
              <a:rPr lang="en-US" sz="3600" dirty="0"/>
              <a:t>let</a:t>
            </a:r>
          </a:p>
          <a:p>
            <a:endParaRPr lang="en-US" sz="3600" dirty="0"/>
          </a:p>
          <a:p>
            <a:r>
              <a:rPr lang="en-US" sz="3600" dirty="0"/>
              <a:t>var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0C7FDAD-8F1B-C537-FB6B-A3DC8345CF1E}"/>
              </a:ext>
            </a:extLst>
          </p:cNvPr>
          <p:cNvSpPr/>
          <p:nvPr/>
        </p:nvSpPr>
        <p:spPr>
          <a:xfrm>
            <a:off x="4572000" y="942026"/>
            <a:ext cx="3907731" cy="32594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'apple’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b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number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false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864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4EF0C6F-6CCF-760E-C1D0-D44117BEA9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0A53A-BB4C-3A78-61B8-B28EBAF58C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5B752-8524-64D9-9E14-58DA05793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0B03033-18FE-45DB-1BEE-CE65976A88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142254"/>
              </p:ext>
            </p:extLst>
          </p:nvPr>
        </p:nvGraphicFramePr>
        <p:xfrm>
          <a:off x="832906" y="1628384"/>
          <a:ext cx="6655572" cy="2573091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663893">
                  <a:extLst>
                    <a:ext uri="{9D8B030D-6E8A-4147-A177-3AD203B41FA5}">
                      <a16:colId xmlns:a16="http://schemas.microsoft.com/office/drawing/2014/main" val="1259382005"/>
                    </a:ext>
                  </a:extLst>
                </a:gridCol>
                <a:gridCol w="1663893">
                  <a:extLst>
                    <a:ext uri="{9D8B030D-6E8A-4147-A177-3AD203B41FA5}">
                      <a16:colId xmlns:a16="http://schemas.microsoft.com/office/drawing/2014/main" val="2212649577"/>
                    </a:ext>
                  </a:extLst>
                </a:gridCol>
                <a:gridCol w="1663893">
                  <a:extLst>
                    <a:ext uri="{9D8B030D-6E8A-4147-A177-3AD203B41FA5}">
                      <a16:colId xmlns:a16="http://schemas.microsoft.com/office/drawing/2014/main" val="4245539787"/>
                    </a:ext>
                  </a:extLst>
                </a:gridCol>
                <a:gridCol w="1663893">
                  <a:extLst>
                    <a:ext uri="{9D8B030D-6E8A-4147-A177-3AD203B41FA5}">
                      <a16:colId xmlns:a16="http://schemas.microsoft.com/office/drawing/2014/main" val="3066515175"/>
                    </a:ext>
                  </a:extLst>
                </a:gridCol>
              </a:tblGrid>
              <a:tr h="857697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const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var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445907"/>
                  </a:ext>
                </a:extLst>
              </a:tr>
              <a:tr h="857697">
                <a:tc>
                  <a:txBody>
                    <a:bodyPr/>
                    <a:lstStyle/>
                    <a:p>
                      <a:r>
                        <a:rPr lang="en-US" sz="1800" dirty="0"/>
                        <a:t>Re-assignable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470738"/>
                  </a:ext>
                </a:extLst>
              </a:tr>
              <a:tr h="857697">
                <a:tc>
                  <a:txBody>
                    <a:bodyPr/>
                    <a:lstStyle/>
                    <a:p>
                      <a:r>
                        <a:rPr lang="en-US" sz="1800" dirty="0"/>
                        <a:t>Re-declarable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888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0875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705000" y="2516825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DFFF"/>
                </a:solidFill>
              </a:rPr>
              <a:t>JavaScript Review</a:t>
            </a:r>
            <a:endParaRPr sz="2800" dirty="0">
              <a:solidFill>
                <a:srgbClr val="00D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</a:rPr>
              <a:t>Functions</a:t>
            </a:r>
            <a:endParaRPr sz="3600" dirty="0">
              <a:solidFill>
                <a:schemeClr val="lt1"/>
              </a:solidFill>
            </a:endParaRPr>
          </a:p>
        </p:txBody>
      </p:sp>
      <p:sp>
        <p:nvSpPr>
          <p:cNvPr id="149" name="Google Shape;14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4308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5B752-8524-64D9-9E14-58DA05793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F0C6F-6CCF-760E-C1D0-D44117BEA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1" y="1028375"/>
            <a:ext cx="3438470" cy="3173100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800" dirty="0"/>
              <a:t>Reusable blocks of code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800" dirty="0"/>
              <a:t>Can accept a list of arguments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800" dirty="0"/>
              <a:t>Invoked by calling function name with parenthesis ()</a:t>
            </a:r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0A53A-BB4C-3A78-61B8-B28EBAF58C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966781-B87B-87B4-7831-125AC46C66F2}"/>
              </a:ext>
            </a:extLst>
          </p:cNvPr>
          <p:cNvSpPr/>
          <p:nvPr/>
        </p:nvSpPr>
        <p:spPr>
          <a:xfrm>
            <a:off x="4572000" y="942026"/>
            <a:ext cx="3907731" cy="32594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sayHello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`Hello, $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${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sayHello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())</a:t>
            </a:r>
          </a:p>
          <a:p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603984"/>
      </p:ext>
    </p:extLst>
  </p:cSld>
  <p:clrMapOvr>
    <a:masterClrMapping/>
  </p:clrMapOvr>
</p:sld>
</file>

<file path=ppt/theme/theme1.xml><?xml version="1.0" encoding="utf-8"?>
<a:theme xmlns:a="http://schemas.openxmlformats.org/drawingml/2006/main" name="Pluralsight default theme">
  <a:themeElements>
    <a:clrScheme name="Pluralsight default theme">
      <a:dk1>
        <a:srgbClr val="404040"/>
      </a:dk1>
      <a:lt1>
        <a:srgbClr val="FFFFFF"/>
      </a:lt1>
      <a:dk2>
        <a:srgbClr val="A7A7A7"/>
      </a:dk2>
      <a:lt2>
        <a:srgbClr val="535353"/>
      </a:lt2>
      <a:accent1>
        <a:srgbClr val="F05A28"/>
      </a:accent1>
      <a:accent2>
        <a:srgbClr val="E80A89"/>
      </a:accent2>
      <a:accent3>
        <a:srgbClr val="27AAE1"/>
      </a:accent3>
      <a:accent4>
        <a:srgbClr val="2B3990"/>
      </a:accent4>
      <a:accent5>
        <a:srgbClr val="4DEFA5"/>
      </a:accent5>
      <a:accent6>
        <a:srgbClr val="FFD825"/>
      </a:accent6>
      <a:hlink>
        <a:srgbClr val="EA008A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19196</TotalTime>
  <Words>506</Words>
  <Application>Microsoft Macintosh PowerPoint</Application>
  <PresentationFormat>On-screen Show (16:9)</PresentationFormat>
  <Paragraphs>183</Paragraphs>
  <Slides>18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Menlo</vt:lpstr>
      <vt:lpstr>Montserrat</vt:lpstr>
      <vt:lpstr>Calibri</vt:lpstr>
      <vt:lpstr>Arial</vt:lpstr>
      <vt:lpstr>Pluralsight default theme</vt:lpstr>
      <vt:lpstr>React Fundamentals JavaScript Review</vt:lpstr>
      <vt:lpstr>Let’s talk about…</vt:lpstr>
      <vt:lpstr>JavaScript Review Types</vt:lpstr>
      <vt:lpstr>Primitive Types</vt:lpstr>
      <vt:lpstr>JavaScript Review Variables</vt:lpstr>
      <vt:lpstr>Variables</vt:lpstr>
      <vt:lpstr>Variables</vt:lpstr>
      <vt:lpstr>JavaScript Review Functions</vt:lpstr>
      <vt:lpstr>Functions</vt:lpstr>
      <vt:lpstr>JavaScript Review Objects</vt:lpstr>
      <vt:lpstr>Objects</vt:lpstr>
      <vt:lpstr>JavaScript Review Classes</vt:lpstr>
      <vt:lpstr>Classes</vt:lpstr>
      <vt:lpstr>JavaScript Review Events</vt:lpstr>
      <vt:lpstr>Events</vt:lpstr>
      <vt:lpstr>JavaScript Review TypeScript</vt:lpstr>
      <vt:lpstr>TypeScript</vt:lpstr>
      <vt:lpstr>Let’s try it!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Tim Kellogg</cp:lastModifiedBy>
  <cp:revision>15</cp:revision>
  <dcterms:modified xsi:type="dcterms:W3CDTF">2022-10-17T17:45:01Z</dcterms:modified>
</cp:coreProperties>
</file>