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8AD8B0-B0B1-448F-BE11-BEA63004E89C}">
  <a:tblStyle styleId="{4F8AD8B0-B0B1-448F-BE11-BEA63004E8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620197-7ECC-4FF5-B54B-E3F8AA32C1A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bold.fntdata"/><Relationship Id="rId12" Type="http://schemas.openxmlformats.org/officeDocument/2006/relationships/slide" Target="slides/slide6.xml"/><Relationship Id="rId34" Type="http://schemas.openxmlformats.org/officeDocument/2006/relationships/font" Target="fonts/RobotoSlab-regular.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14b73f7dd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14b73f7d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Similarity between RYCFX and index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 and optimised portfolio are more similar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14b73f7dd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14b73f7d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Discrepancy between expected and observed returns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14b73f7d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14b73f7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de044ef9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de044e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14b73f7dd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14b73f7d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4b73f7dd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4b73f7d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which, trivial to calculate the number of contracts to purchase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14b73f7dd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14b73f7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considered when deciding how to protect our portfolio </a:t>
            </a:r>
            <a:endParaRPr/>
          </a:p>
          <a:p>
            <a:pPr indent="0" lvl="0" marL="0" rtl="0" algn="l">
              <a:spcBef>
                <a:spcPts val="0"/>
              </a:spcBef>
              <a:spcAft>
                <a:spcPts val="0"/>
              </a:spcAft>
              <a:buNone/>
            </a:pPr>
            <a:r>
              <a:rPr lang="en"/>
              <a:t>Initial approach: bullish investment attitude, not willing to put limit on maximum profits</a:t>
            </a:r>
            <a:endParaRPr/>
          </a:p>
          <a:p>
            <a:pPr indent="0" lvl="0" marL="0" rtl="0" algn="l">
              <a:spcBef>
                <a:spcPts val="0"/>
              </a:spcBef>
              <a:spcAft>
                <a:spcPts val="0"/>
              </a:spcAft>
              <a:buNone/>
            </a:pPr>
            <a:r>
              <a:rPr lang="en"/>
              <a:t>Select protective put strat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14b73f7dd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14b73f7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14b73f7dd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14b73f7d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PnL is asymmetrical around 0</a:t>
            </a:r>
            <a:endParaRPr/>
          </a:p>
          <a:p>
            <a:pPr indent="0" lvl="0" marL="0" rtl="0" algn="l">
              <a:spcBef>
                <a:spcPts val="0"/>
              </a:spcBef>
              <a:spcAft>
                <a:spcPts val="0"/>
              </a:spcAft>
              <a:buNone/>
            </a:pPr>
            <a:r>
              <a:rPr lang="en"/>
              <a:t>If options expire worthless, we will likely see a portfolio loss..or negligible returns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tried collar approach to finance the puts, but the bid-ask spread wide (0.15 vs 3.3)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14b73f7dd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14b73f7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for health and biotech: Specifically, health and biotech funds refer to those that invest in companies in the pharmaceutical, biotech and medical device industries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9c100ae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a9c100ae6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9c100ae61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a9c100ae61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295435a5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a295435a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Feature importance score by gain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9c100ae61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a9c100ae61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t>Point 1: 1 year used to estimate beta, might be unstable / not long enough time frame</a:t>
            </a:r>
            <a:endParaRPr/>
          </a:p>
          <a:p>
            <a:pPr indent="0" lvl="0" marL="457200" rtl="0" algn="l">
              <a:lnSpc>
                <a:spcPct val="100000"/>
              </a:lnSpc>
              <a:spcBef>
                <a:spcPts val="0"/>
              </a:spcBef>
              <a:spcAft>
                <a:spcPts val="0"/>
              </a:spcAft>
              <a:buNone/>
            </a:pPr>
            <a:r>
              <a:rPr lang="en"/>
              <a:t>Point 3: intuition is to get a gauge of the model’s ability to predict correctly. If it is able to predict the sign of alpha correctly, performance should translate reasonably well to regression predictions also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9de044ef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9de044ef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9c100ae61_0_2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a9c100ae61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9c100ae61_0_3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a9c100ae61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295435a59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a295435a5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9de044ef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9de044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4b73f7d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4b73f7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are quite aggressive, analysts have bullish outlook on market </a:t>
            </a:r>
            <a:endParaRPr/>
          </a:p>
          <a:p>
            <a:pPr indent="0" lvl="0" marL="0" rtl="0" algn="l">
              <a:spcBef>
                <a:spcPts val="0"/>
              </a:spcBef>
              <a:spcAft>
                <a:spcPts val="0"/>
              </a:spcAft>
              <a:buNone/>
            </a:pPr>
            <a:r>
              <a:rPr lang="en"/>
              <a:t>Adjust this by assigning a lower confidence toward these views. We are not sure about the analysts’ track record or implicit biases etc.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4b73f7dd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4b73f7d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Results of optimisation in graph, can see that there are still some weights that are very high (eg. GWPH, CRNX). We reduce exposure to these assets as part of the subjective adjustment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14b73f7dd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14b73f7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14b73f7dd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14b73f7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BT4016 Final Presentation</a:t>
            </a:r>
            <a:endParaRPr/>
          </a:p>
        </p:txBody>
      </p:sp>
      <p:sp>
        <p:nvSpPr>
          <p:cNvPr id="86" name="Google Shape;86;p13"/>
          <p:cNvSpPr txBox="1"/>
          <p:nvPr>
            <p:ph idx="1" type="subTitle"/>
          </p:nvPr>
        </p:nvSpPr>
        <p:spPr>
          <a:xfrm>
            <a:off x="598100" y="2715951"/>
            <a:ext cx="8222100" cy="13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10</a:t>
            </a:r>
            <a:endParaRPr/>
          </a:p>
          <a:p>
            <a:pPr indent="0" lvl="0" marL="0" rtl="0" algn="l">
              <a:spcBef>
                <a:spcPts val="0"/>
              </a:spcBef>
              <a:spcAft>
                <a:spcPts val="0"/>
              </a:spcAft>
              <a:buNone/>
            </a:pPr>
            <a:r>
              <a:rPr lang="en" sz="1000"/>
              <a:t>Chew En Ren Janson (A0183927R)</a:t>
            </a:r>
            <a:endParaRPr sz="1000"/>
          </a:p>
          <a:p>
            <a:pPr indent="0" lvl="0" marL="0" rtl="0" algn="l">
              <a:spcBef>
                <a:spcPts val="0"/>
              </a:spcBef>
              <a:spcAft>
                <a:spcPts val="0"/>
              </a:spcAft>
              <a:buNone/>
            </a:pPr>
            <a:r>
              <a:rPr lang="en" sz="1000"/>
              <a:t>Ho Ying Rong (A0188843M)</a:t>
            </a:r>
            <a:endParaRPr sz="1000"/>
          </a:p>
          <a:p>
            <a:pPr indent="0" lvl="0" marL="0" rtl="0" algn="l">
              <a:spcBef>
                <a:spcPts val="0"/>
              </a:spcBef>
              <a:spcAft>
                <a:spcPts val="0"/>
              </a:spcAft>
              <a:buNone/>
            </a:pPr>
            <a:r>
              <a:rPr lang="en" sz="1000"/>
              <a:t>Koh Kai Jie Bryan (A0183858L)</a:t>
            </a:r>
            <a:endParaRPr sz="1000"/>
          </a:p>
          <a:p>
            <a:pPr indent="0" lvl="0" marL="0" rtl="0" algn="l">
              <a:spcBef>
                <a:spcPts val="0"/>
              </a:spcBef>
              <a:spcAft>
                <a:spcPts val="0"/>
              </a:spcAft>
              <a:buNone/>
            </a:pPr>
            <a:r>
              <a:rPr lang="en" sz="1000"/>
              <a:t>Lim Jermaine (A0187866E)</a:t>
            </a:r>
            <a:endParaRPr sz="1000"/>
          </a:p>
          <a:p>
            <a:pPr indent="0" lvl="0" marL="0" rtl="0" algn="l">
              <a:spcBef>
                <a:spcPts val="0"/>
              </a:spcBef>
              <a:spcAft>
                <a:spcPts val="0"/>
              </a:spcAft>
              <a:buNone/>
            </a:pPr>
            <a:r>
              <a:rPr lang="en" sz="1000"/>
              <a:t>Timothy Lim Shyen En (A0167597H)</a:t>
            </a:r>
            <a:endParaRPr sz="1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(2020)</a:t>
            </a:r>
            <a:endParaRPr/>
          </a:p>
        </p:txBody>
      </p:sp>
      <p:sp>
        <p:nvSpPr>
          <p:cNvPr id="169" name="Google Shape;169;p2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Qualitative evaluation of fund</a:t>
            </a:r>
            <a:endParaRPr>
              <a:solidFill>
                <a:schemeClr val="lt1"/>
              </a:solidFill>
            </a:endParaRPr>
          </a:p>
        </p:txBody>
      </p:sp>
      <p:graphicFrame>
        <p:nvGraphicFramePr>
          <p:cNvPr id="170" name="Google Shape;170;p22"/>
          <p:cNvGraphicFramePr/>
          <p:nvPr/>
        </p:nvGraphicFramePr>
        <p:xfrm>
          <a:off x="6254225" y="1524413"/>
          <a:ext cx="3000000" cy="3000000"/>
        </p:xfrm>
        <a:graphic>
          <a:graphicData uri="http://schemas.openxmlformats.org/drawingml/2006/table">
            <a:tbl>
              <a:tblPr>
                <a:noFill/>
                <a:tableStyleId>{4F8AD8B0-B0B1-448F-BE11-BEA63004E89C}</a:tableStyleId>
              </a:tblPr>
              <a:tblGrid>
                <a:gridCol w="1382350"/>
                <a:gridCol w="1382350"/>
              </a:tblGrid>
              <a:tr h="573875">
                <a:tc>
                  <a:txBody>
                    <a:bodyPr/>
                    <a:lstStyle/>
                    <a:p>
                      <a:pPr indent="0" lvl="0" marL="0" rtl="0" algn="l">
                        <a:spcBef>
                          <a:spcPts val="0"/>
                        </a:spcBef>
                        <a:spcAft>
                          <a:spcPts val="0"/>
                        </a:spcAft>
                        <a:buNone/>
                      </a:pPr>
                      <a:r>
                        <a:rPr lang="en">
                          <a:latin typeface="Roboto Slab"/>
                          <a:ea typeface="Roboto Slab"/>
                          <a:cs typeface="Roboto Slab"/>
                          <a:sym typeface="Roboto Slab"/>
                        </a:rPr>
                        <a:t>Portfolio</a:t>
                      </a:r>
                      <a:endParaRPr>
                        <a:latin typeface="Roboto Slab"/>
                        <a:ea typeface="Roboto Slab"/>
                        <a:cs typeface="Roboto Slab"/>
                        <a:sym typeface="Roboto Slab"/>
                      </a:endParaRPr>
                    </a:p>
                  </a:txBody>
                  <a:tcPr marT="91425" marB="91425" marR="91425" marL="91425">
                    <a:solidFill>
                      <a:srgbClr val="CFE2F3"/>
                    </a:solidFill>
                  </a:tcPr>
                </a:tc>
                <a:tc>
                  <a:txBody>
                    <a:bodyPr/>
                    <a:lstStyle/>
                    <a:p>
                      <a:pPr indent="0" lvl="0" marL="0" rtl="0" algn="l">
                        <a:spcBef>
                          <a:spcPts val="0"/>
                        </a:spcBef>
                        <a:spcAft>
                          <a:spcPts val="0"/>
                        </a:spcAft>
                        <a:buNone/>
                      </a:pPr>
                      <a:r>
                        <a:rPr lang="en">
                          <a:latin typeface="Roboto Slab"/>
                          <a:ea typeface="Roboto Slab"/>
                          <a:cs typeface="Roboto Slab"/>
                          <a:sym typeface="Roboto Slab"/>
                        </a:rPr>
                        <a:t>Total Return</a:t>
                      </a:r>
                      <a:endParaRPr>
                        <a:latin typeface="Roboto Slab"/>
                        <a:ea typeface="Roboto Slab"/>
                        <a:cs typeface="Roboto Slab"/>
                        <a:sym typeface="Roboto Slab"/>
                      </a:endParaRPr>
                    </a:p>
                  </a:txBody>
                  <a:tcPr marT="91425" marB="91425" marR="91425" marL="91425">
                    <a:solidFill>
                      <a:srgbClr val="CFE2F3"/>
                    </a:solidFill>
                  </a:tcPr>
                </a:tc>
              </a:tr>
              <a:tr h="573875">
                <a:tc>
                  <a:txBody>
                    <a:bodyPr/>
                    <a:lstStyle/>
                    <a:p>
                      <a:pPr indent="0" lvl="0" marL="0" rtl="0" algn="l">
                        <a:spcBef>
                          <a:spcPts val="0"/>
                        </a:spcBef>
                        <a:spcAft>
                          <a:spcPts val="0"/>
                        </a:spcAft>
                        <a:buNone/>
                      </a:pPr>
                      <a:r>
                        <a:rPr lang="en"/>
                        <a:t>ETIHX</a:t>
                      </a:r>
                      <a:endParaRPr/>
                    </a:p>
                  </a:txBody>
                  <a:tcPr marT="91425" marB="91425" marR="91425" marL="91425"/>
                </a:tc>
                <a:tc>
                  <a:txBody>
                    <a:bodyPr/>
                    <a:lstStyle/>
                    <a:p>
                      <a:pPr indent="0" lvl="0" marL="0" rtl="0" algn="l">
                        <a:spcBef>
                          <a:spcPts val="0"/>
                        </a:spcBef>
                        <a:spcAft>
                          <a:spcPts val="0"/>
                        </a:spcAft>
                        <a:buNone/>
                      </a:pPr>
                      <a:r>
                        <a:rPr lang="en"/>
                        <a:t>18.8%</a:t>
                      </a:r>
                      <a:endParaRPr/>
                    </a:p>
                  </a:txBody>
                  <a:tcPr marT="91425" marB="91425" marR="91425" marL="91425"/>
                </a:tc>
              </a:tr>
              <a:tr h="573875">
                <a:tc>
                  <a:txBody>
                    <a:bodyPr/>
                    <a:lstStyle/>
                    <a:p>
                      <a:pPr indent="0" lvl="0" marL="0" rtl="0" algn="l">
                        <a:spcBef>
                          <a:spcPts val="0"/>
                        </a:spcBef>
                        <a:spcAft>
                          <a:spcPts val="0"/>
                        </a:spcAft>
                        <a:buNone/>
                      </a:pPr>
                      <a:r>
                        <a:rPr lang="en"/>
                        <a:t>RYCFX</a:t>
                      </a:r>
                      <a:endParaRPr/>
                    </a:p>
                  </a:txBody>
                  <a:tcPr marT="91425" marB="91425" marR="91425" marL="91425"/>
                </a:tc>
                <a:tc>
                  <a:txBody>
                    <a:bodyPr/>
                    <a:lstStyle/>
                    <a:p>
                      <a:pPr indent="0" lvl="0" marL="0" rtl="0" algn="l">
                        <a:spcBef>
                          <a:spcPts val="0"/>
                        </a:spcBef>
                        <a:spcAft>
                          <a:spcPts val="0"/>
                        </a:spcAft>
                        <a:buNone/>
                      </a:pPr>
                      <a:r>
                        <a:rPr lang="en"/>
                        <a:t>4.89%</a:t>
                      </a:r>
                      <a:endParaRPr/>
                    </a:p>
                  </a:txBody>
                  <a:tcPr marT="91425" marB="91425" marR="91425" marL="91425"/>
                </a:tc>
              </a:tr>
              <a:tr h="573875">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8.22%</a:t>
                      </a:r>
                      <a:endParaRPr/>
                    </a:p>
                  </a:txBody>
                  <a:tcPr marT="91425" marB="91425" marR="91425" marL="91425"/>
                </a:tc>
              </a:tr>
              <a:tr h="573875">
                <a:tc>
                  <a:txBody>
                    <a:bodyPr/>
                    <a:lstStyle/>
                    <a:p>
                      <a:pPr indent="0" lvl="0" marL="0" rtl="0" algn="l">
                        <a:spcBef>
                          <a:spcPts val="0"/>
                        </a:spcBef>
                        <a:spcAft>
                          <a:spcPts val="0"/>
                        </a:spcAft>
                        <a:buNone/>
                      </a:pPr>
                      <a:r>
                        <a:rPr b="1" lang="en"/>
                        <a:t>Optimised</a:t>
                      </a:r>
                      <a:endParaRPr b="1"/>
                    </a:p>
                  </a:txBody>
                  <a:tcPr marT="91425" marB="91425" marR="91425" marL="91425"/>
                </a:tc>
                <a:tc>
                  <a:txBody>
                    <a:bodyPr/>
                    <a:lstStyle/>
                    <a:p>
                      <a:pPr indent="0" lvl="0" marL="0" rtl="0" algn="l">
                        <a:spcBef>
                          <a:spcPts val="0"/>
                        </a:spcBef>
                        <a:spcAft>
                          <a:spcPts val="0"/>
                        </a:spcAft>
                        <a:buNone/>
                      </a:pPr>
                      <a:r>
                        <a:rPr lang="en"/>
                        <a:t>6.25%</a:t>
                      </a:r>
                      <a:endParaRPr/>
                    </a:p>
                  </a:txBody>
                  <a:tcPr marT="91425" marB="91425" marR="91425" marL="91425"/>
                </a:tc>
              </a:tr>
            </a:tbl>
          </a:graphicData>
        </a:graphic>
      </p:graphicFrame>
      <p:pic>
        <p:nvPicPr>
          <p:cNvPr id="171" name="Google Shape;171;p22"/>
          <p:cNvPicPr preferRelativeResize="0"/>
          <p:nvPr/>
        </p:nvPicPr>
        <p:blipFill>
          <a:blip r:embed="rId3">
            <a:alphaModFix/>
          </a:blip>
          <a:stretch>
            <a:fillRect/>
          </a:stretch>
        </p:blipFill>
        <p:spPr>
          <a:xfrm>
            <a:off x="152400" y="1170200"/>
            <a:ext cx="5949432" cy="35778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(2020)</a:t>
            </a:r>
            <a:endParaRPr/>
          </a:p>
        </p:txBody>
      </p:sp>
      <p:sp>
        <p:nvSpPr>
          <p:cNvPr id="177" name="Google Shape;177;p23"/>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Qualitative evaluation of fund</a:t>
            </a:r>
            <a:endParaRPr>
              <a:solidFill>
                <a:schemeClr val="lt1"/>
              </a:solidFill>
            </a:endParaRPr>
          </a:p>
        </p:txBody>
      </p:sp>
      <p:pic>
        <p:nvPicPr>
          <p:cNvPr id="178" name="Google Shape;178;p23"/>
          <p:cNvPicPr preferRelativeResize="0"/>
          <p:nvPr/>
        </p:nvPicPr>
        <p:blipFill>
          <a:blip r:embed="rId3">
            <a:alphaModFix/>
          </a:blip>
          <a:stretch>
            <a:fillRect/>
          </a:stretch>
        </p:blipFill>
        <p:spPr>
          <a:xfrm>
            <a:off x="550425" y="1017800"/>
            <a:ext cx="5949433" cy="3713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(2020)</a:t>
            </a:r>
            <a:endParaRPr/>
          </a:p>
        </p:txBody>
      </p:sp>
      <p:pic>
        <p:nvPicPr>
          <p:cNvPr id="184" name="Google Shape;184;p24"/>
          <p:cNvPicPr preferRelativeResize="0"/>
          <p:nvPr/>
        </p:nvPicPr>
        <p:blipFill>
          <a:blip r:embed="rId3">
            <a:alphaModFix/>
          </a:blip>
          <a:stretch>
            <a:fillRect/>
          </a:stretch>
        </p:blipFill>
        <p:spPr>
          <a:xfrm>
            <a:off x="1086200" y="1017800"/>
            <a:ext cx="5598063"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(2020)</a:t>
            </a:r>
            <a:endParaRPr/>
          </a:p>
        </p:txBody>
      </p:sp>
      <p:graphicFrame>
        <p:nvGraphicFramePr>
          <p:cNvPr id="190" name="Google Shape;190;p25"/>
          <p:cNvGraphicFramePr/>
          <p:nvPr/>
        </p:nvGraphicFramePr>
        <p:xfrm>
          <a:off x="1178175" y="1749600"/>
          <a:ext cx="3000000" cy="3000000"/>
        </p:xfrm>
        <a:graphic>
          <a:graphicData uri="http://schemas.openxmlformats.org/drawingml/2006/table">
            <a:tbl>
              <a:tblPr>
                <a:noFill/>
                <a:tableStyleId>{EF620197-7ECC-4FF5-B54B-E3F8AA32C1A7}</a:tableStyleId>
              </a:tblPr>
              <a:tblGrid>
                <a:gridCol w="2114550"/>
                <a:gridCol w="2114550"/>
                <a:gridCol w="2114550"/>
              </a:tblGrid>
              <a:tr h="100000">
                <a:tc>
                  <a:txBody>
                    <a:bodyPr/>
                    <a:lstStyle/>
                    <a:p>
                      <a:pPr indent="0" lvl="0" marL="0" rtl="0" algn="l">
                        <a:spcBef>
                          <a:spcPts val="0"/>
                        </a:spcBef>
                        <a:spcAft>
                          <a:spcPts val="0"/>
                        </a:spcAft>
                        <a:buNone/>
                      </a:pPr>
                      <a:r>
                        <a:rPr b="1" lang="en" sz="1100"/>
                        <a:t>Portfolio</a:t>
                      </a:r>
                      <a:endParaRPr b="1" sz="1100"/>
                    </a:p>
                  </a:txBody>
                  <a:tcPr marT="63500" marB="63500" marR="63500" marL="63500">
                    <a:solidFill>
                      <a:srgbClr val="CFE2F3"/>
                    </a:solidFill>
                  </a:tcPr>
                </a:tc>
                <a:tc>
                  <a:txBody>
                    <a:bodyPr/>
                    <a:lstStyle/>
                    <a:p>
                      <a:pPr indent="0" lvl="0" marL="0" rtl="0" algn="l">
                        <a:spcBef>
                          <a:spcPts val="0"/>
                        </a:spcBef>
                        <a:spcAft>
                          <a:spcPts val="0"/>
                        </a:spcAft>
                        <a:buNone/>
                      </a:pPr>
                      <a:r>
                        <a:rPr b="1" lang="en" sz="1100"/>
                        <a:t>1-day VaR (5% significance)</a:t>
                      </a:r>
                      <a:endParaRPr b="1" sz="1100"/>
                    </a:p>
                  </a:txBody>
                  <a:tcPr marT="63500" marB="63500" marR="63500" marL="63500">
                    <a:solidFill>
                      <a:srgbClr val="CFE2F3"/>
                    </a:solidFill>
                  </a:tcPr>
                </a:tc>
                <a:tc>
                  <a:txBody>
                    <a:bodyPr/>
                    <a:lstStyle/>
                    <a:p>
                      <a:pPr indent="0" lvl="0" marL="0" rtl="0" algn="l">
                        <a:spcBef>
                          <a:spcPts val="0"/>
                        </a:spcBef>
                        <a:spcAft>
                          <a:spcPts val="0"/>
                        </a:spcAft>
                        <a:buNone/>
                      </a:pPr>
                      <a:r>
                        <a:rPr b="1" lang="en" sz="1100"/>
                        <a:t>1-day ES (5% significance)</a:t>
                      </a:r>
                      <a:endParaRPr b="1" sz="1100"/>
                    </a:p>
                  </a:txBody>
                  <a:tcPr marT="63500" marB="63500" marR="63500" marL="63500">
                    <a:solidFill>
                      <a:srgbClr val="CFE2F3"/>
                    </a:solidFill>
                  </a:tcPr>
                </a:tc>
              </a:tr>
              <a:tr h="12700">
                <a:tc>
                  <a:txBody>
                    <a:bodyPr/>
                    <a:lstStyle/>
                    <a:p>
                      <a:pPr indent="0" lvl="0" marL="0" rtl="0" algn="l">
                        <a:spcBef>
                          <a:spcPts val="0"/>
                        </a:spcBef>
                        <a:spcAft>
                          <a:spcPts val="0"/>
                        </a:spcAft>
                        <a:buNone/>
                      </a:pPr>
                      <a:r>
                        <a:rPr lang="en" sz="1100"/>
                        <a:t>ETIHX (best)</a:t>
                      </a:r>
                      <a:endParaRPr sz="1100"/>
                    </a:p>
                  </a:txBody>
                  <a:tcPr marT="63500" marB="63500" marR="63500" marL="63500"/>
                </a:tc>
                <a:tc>
                  <a:txBody>
                    <a:bodyPr/>
                    <a:lstStyle/>
                    <a:p>
                      <a:pPr indent="0" lvl="0" marL="0" rtl="0" algn="l">
                        <a:spcBef>
                          <a:spcPts val="0"/>
                        </a:spcBef>
                        <a:spcAft>
                          <a:spcPts val="0"/>
                        </a:spcAft>
                        <a:buNone/>
                      </a:pPr>
                      <a:r>
                        <a:rPr lang="en" sz="1100"/>
                        <a:t>3.29%</a:t>
                      </a:r>
                      <a:endParaRPr sz="1100"/>
                    </a:p>
                  </a:txBody>
                  <a:tcPr marT="63500" marB="63500" marR="63500" marL="63500"/>
                </a:tc>
                <a:tc>
                  <a:txBody>
                    <a:bodyPr/>
                    <a:lstStyle/>
                    <a:p>
                      <a:pPr indent="0" lvl="0" marL="0" rtl="0" algn="l">
                        <a:spcBef>
                          <a:spcPts val="0"/>
                        </a:spcBef>
                        <a:spcAft>
                          <a:spcPts val="0"/>
                        </a:spcAft>
                        <a:buNone/>
                      </a:pPr>
                      <a:r>
                        <a:rPr lang="en" sz="1100"/>
                        <a:t>6.64%</a:t>
                      </a:r>
                      <a:endParaRPr sz="1100"/>
                    </a:p>
                  </a:txBody>
                  <a:tcPr marT="63500" marB="63500" marR="63500" marL="63500"/>
                </a:tc>
              </a:tr>
              <a:tr h="12700">
                <a:tc>
                  <a:txBody>
                    <a:bodyPr/>
                    <a:lstStyle/>
                    <a:p>
                      <a:pPr indent="0" lvl="0" marL="0" rtl="0" algn="l">
                        <a:spcBef>
                          <a:spcPts val="0"/>
                        </a:spcBef>
                        <a:spcAft>
                          <a:spcPts val="0"/>
                        </a:spcAft>
                        <a:buNone/>
                      </a:pPr>
                      <a:r>
                        <a:rPr lang="en" sz="1100"/>
                        <a:t>RYCFX (worst)</a:t>
                      </a:r>
                      <a:endParaRPr sz="1100"/>
                    </a:p>
                  </a:txBody>
                  <a:tcPr marT="63500" marB="63500" marR="63500" marL="63500"/>
                </a:tc>
                <a:tc>
                  <a:txBody>
                    <a:bodyPr/>
                    <a:lstStyle/>
                    <a:p>
                      <a:pPr indent="0" lvl="0" marL="0" rtl="0" algn="l">
                        <a:spcBef>
                          <a:spcPts val="0"/>
                        </a:spcBef>
                        <a:spcAft>
                          <a:spcPts val="0"/>
                        </a:spcAft>
                        <a:buNone/>
                      </a:pPr>
                      <a:r>
                        <a:rPr lang="en" sz="1100"/>
                        <a:t>2.87%</a:t>
                      </a:r>
                      <a:endParaRPr sz="1100"/>
                    </a:p>
                  </a:txBody>
                  <a:tcPr marT="63500" marB="63500" marR="63500" marL="63500"/>
                </a:tc>
                <a:tc>
                  <a:txBody>
                    <a:bodyPr/>
                    <a:lstStyle/>
                    <a:p>
                      <a:pPr indent="0" lvl="0" marL="0" rtl="0" algn="l">
                        <a:spcBef>
                          <a:spcPts val="0"/>
                        </a:spcBef>
                        <a:spcAft>
                          <a:spcPts val="0"/>
                        </a:spcAft>
                        <a:buNone/>
                      </a:pPr>
                      <a:r>
                        <a:rPr lang="en" sz="1100"/>
                        <a:t>4.87%</a:t>
                      </a:r>
                      <a:endParaRPr sz="1100"/>
                    </a:p>
                  </a:txBody>
                  <a:tcPr marT="63500" marB="63500" marR="63500" marL="63500"/>
                </a:tc>
              </a:tr>
              <a:tr h="12700">
                <a:tc>
                  <a:txBody>
                    <a:bodyPr/>
                    <a:lstStyle/>
                    <a:p>
                      <a:pPr indent="0" lvl="0" marL="0" rtl="0" algn="l">
                        <a:spcBef>
                          <a:spcPts val="0"/>
                        </a:spcBef>
                        <a:spcAft>
                          <a:spcPts val="0"/>
                        </a:spcAft>
                        <a:buNone/>
                      </a:pPr>
                      <a:r>
                        <a:rPr lang="en" sz="1100"/>
                        <a:t>Index</a:t>
                      </a:r>
                      <a:endParaRPr sz="1100"/>
                    </a:p>
                  </a:txBody>
                  <a:tcPr marT="63500" marB="63500" marR="63500" marL="63500"/>
                </a:tc>
                <a:tc>
                  <a:txBody>
                    <a:bodyPr/>
                    <a:lstStyle/>
                    <a:p>
                      <a:pPr indent="0" lvl="0" marL="0" rtl="0" algn="l">
                        <a:spcBef>
                          <a:spcPts val="0"/>
                        </a:spcBef>
                        <a:spcAft>
                          <a:spcPts val="0"/>
                        </a:spcAft>
                        <a:buNone/>
                      </a:pPr>
                      <a:r>
                        <a:rPr lang="en" sz="1100"/>
                        <a:t>2.56%</a:t>
                      </a:r>
                      <a:endParaRPr sz="1100"/>
                    </a:p>
                  </a:txBody>
                  <a:tcPr marT="63500" marB="63500" marR="63500" marL="63500"/>
                </a:tc>
                <a:tc>
                  <a:txBody>
                    <a:bodyPr/>
                    <a:lstStyle/>
                    <a:p>
                      <a:pPr indent="0" lvl="0" marL="0" rtl="0" algn="l">
                        <a:spcBef>
                          <a:spcPts val="0"/>
                        </a:spcBef>
                        <a:spcAft>
                          <a:spcPts val="0"/>
                        </a:spcAft>
                        <a:buNone/>
                      </a:pPr>
                      <a:r>
                        <a:rPr lang="en" sz="1100"/>
                        <a:t>5.02%</a:t>
                      </a:r>
                      <a:endParaRPr sz="1100"/>
                    </a:p>
                  </a:txBody>
                  <a:tcPr marT="63500" marB="63500" marR="63500" marL="63500"/>
                </a:tc>
              </a:tr>
              <a:tr h="12700">
                <a:tc>
                  <a:txBody>
                    <a:bodyPr/>
                    <a:lstStyle/>
                    <a:p>
                      <a:pPr indent="0" lvl="0" marL="0" rtl="0" algn="l">
                        <a:spcBef>
                          <a:spcPts val="0"/>
                        </a:spcBef>
                        <a:spcAft>
                          <a:spcPts val="0"/>
                        </a:spcAft>
                        <a:buNone/>
                      </a:pPr>
                      <a:r>
                        <a:rPr b="1" lang="en" sz="1100"/>
                        <a:t>Optimised</a:t>
                      </a:r>
                      <a:endParaRPr b="1" sz="1100"/>
                    </a:p>
                  </a:txBody>
                  <a:tcPr marT="63500" marB="63500" marR="63500" marL="63500"/>
                </a:tc>
                <a:tc>
                  <a:txBody>
                    <a:bodyPr/>
                    <a:lstStyle/>
                    <a:p>
                      <a:pPr indent="0" lvl="0" marL="0" rtl="0" algn="l">
                        <a:spcBef>
                          <a:spcPts val="0"/>
                        </a:spcBef>
                        <a:spcAft>
                          <a:spcPts val="0"/>
                        </a:spcAft>
                        <a:buNone/>
                      </a:pPr>
                      <a:r>
                        <a:rPr lang="en" sz="1100"/>
                        <a:t>3.86%</a:t>
                      </a:r>
                      <a:endParaRPr sz="1100"/>
                    </a:p>
                  </a:txBody>
                  <a:tcPr marT="63500" marB="63500" marR="63500" marL="63500"/>
                </a:tc>
                <a:tc>
                  <a:txBody>
                    <a:bodyPr/>
                    <a:lstStyle/>
                    <a:p>
                      <a:pPr indent="0" lvl="0" marL="0" rtl="0" algn="l">
                        <a:spcBef>
                          <a:spcPts val="0"/>
                        </a:spcBef>
                        <a:spcAft>
                          <a:spcPts val="0"/>
                        </a:spcAft>
                        <a:buNone/>
                      </a:pPr>
                      <a:r>
                        <a:rPr lang="en" sz="1100"/>
                        <a:t>7.17%</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Hedging</a:t>
            </a:r>
            <a:endParaRPr/>
          </a:p>
          <a:p>
            <a:pPr indent="0" lvl="0" marL="0" rtl="0" algn="l">
              <a:spcBef>
                <a:spcPts val="0"/>
              </a:spcBef>
              <a:spcAft>
                <a:spcPts val="0"/>
              </a:spcAft>
              <a:buNone/>
            </a:pPr>
            <a:r>
              <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380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of Options</a:t>
            </a:r>
            <a:endParaRPr/>
          </a:p>
        </p:txBody>
      </p:sp>
      <p:sp>
        <p:nvSpPr>
          <p:cNvPr id="201" name="Google Shape;201;p2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2" name="Google Shape;202;p2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Choose suitable index</a:t>
            </a:r>
            <a:endParaRPr>
              <a:solidFill>
                <a:schemeClr val="lt1"/>
              </a:solidFill>
            </a:endParaRPr>
          </a:p>
        </p:txBody>
      </p:sp>
      <p:sp>
        <p:nvSpPr>
          <p:cNvPr id="203" name="Google Shape;203;p2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Healthcare indexes: </a:t>
            </a:r>
            <a:r>
              <a:rPr b="1" lang="en" sz="1600"/>
              <a:t>IXJ, IYH, FHLC</a:t>
            </a:r>
            <a:endParaRPr b="1" sz="1600"/>
          </a:p>
          <a:p>
            <a:pPr indent="-330200" lvl="0" marL="457200" rtl="0" algn="l">
              <a:spcBef>
                <a:spcPts val="0"/>
              </a:spcBef>
              <a:spcAft>
                <a:spcPts val="0"/>
              </a:spcAft>
              <a:buSzPts val="1600"/>
              <a:buChar char="●"/>
            </a:pPr>
            <a:r>
              <a:rPr lang="en" sz="1600"/>
              <a:t>Market Index: </a:t>
            </a:r>
            <a:r>
              <a:rPr b="1" lang="en" sz="1600"/>
              <a:t>GSPC</a:t>
            </a:r>
            <a:endParaRPr b="1" sz="1600"/>
          </a:p>
          <a:p>
            <a:pPr indent="-330200" lvl="0" marL="457200" rtl="0" algn="l">
              <a:spcBef>
                <a:spcPts val="0"/>
              </a:spcBef>
              <a:spcAft>
                <a:spcPts val="0"/>
              </a:spcAft>
              <a:buSzPts val="1600"/>
              <a:buChar char="●"/>
            </a:pPr>
            <a:r>
              <a:rPr lang="en" sz="1600"/>
              <a:t>Select based on R^2 </a:t>
            </a:r>
            <a:endParaRPr sz="1600"/>
          </a:p>
        </p:txBody>
      </p:sp>
      <p:sp>
        <p:nvSpPr>
          <p:cNvPr id="204" name="Google Shape;204;p2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5" name="Google Shape;205;p2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Choose option expiry</a:t>
            </a:r>
            <a:endParaRPr>
              <a:solidFill>
                <a:schemeClr val="lt1"/>
              </a:solidFill>
            </a:endParaRPr>
          </a:p>
        </p:txBody>
      </p:sp>
      <p:sp>
        <p:nvSpPr>
          <p:cNvPr id="206" name="Google Shape;206;p2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VaR analysis over 3/6/9 months</a:t>
            </a:r>
            <a:endParaRPr sz="1600"/>
          </a:p>
          <a:p>
            <a:pPr indent="-330200" lvl="0" marL="457200" rtl="0" algn="l">
              <a:spcBef>
                <a:spcPts val="0"/>
              </a:spcBef>
              <a:spcAft>
                <a:spcPts val="0"/>
              </a:spcAft>
              <a:buSzPts val="1600"/>
              <a:buChar char="●"/>
            </a:pPr>
            <a:r>
              <a:rPr lang="en" sz="1600"/>
              <a:t>Calibrate E(R) and Var(R) using CAPM approach</a:t>
            </a:r>
            <a:endParaRPr sz="1600"/>
          </a:p>
        </p:txBody>
      </p:sp>
      <p:sp>
        <p:nvSpPr>
          <p:cNvPr id="207" name="Google Shape;207;p2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2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Choose strike price</a:t>
            </a:r>
            <a:endParaRPr>
              <a:solidFill>
                <a:schemeClr val="lt1"/>
              </a:solidFill>
            </a:endParaRPr>
          </a:p>
        </p:txBody>
      </p:sp>
      <p:sp>
        <p:nvSpPr>
          <p:cNvPr id="209" name="Google Shape;209;p2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Based on investment attitude and risk tolerance </a:t>
            </a:r>
            <a:endParaRPr sz="1600"/>
          </a:p>
          <a:p>
            <a:pPr indent="-330200" lvl="0" marL="457200" rtl="0" algn="l">
              <a:spcBef>
                <a:spcPts val="0"/>
              </a:spcBef>
              <a:spcAft>
                <a:spcPts val="0"/>
              </a:spcAft>
              <a:buSzPts val="1600"/>
              <a:buChar char="●"/>
            </a:pPr>
            <a:r>
              <a:rPr lang="en" sz="1600"/>
              <a:t>Derive hypothetical price of index at level</a:t>
            </a:r>
            <a:endParaRPr sz="1600"/>
          </a:p>
          <a:p>
            <a:pPr indent="0" lvl="0" marL="457200" rtl="0" algn="l">
              <a:spcBef>
                <a:spcPts val="800"/>
              </a:spcBef>
              <a:spcAft>
                <a:spcPts val="8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Strategies</a:t>
            </a:r>
            <a:endParaRPr/>
          </a:p>
        </p:txBody>
      </p:sp>
      <p:grpSp>
        <p:nvGrpSpPr>
          <p:cNvPr id="215" name="Google Shape;215;p28"/>
          <p:cNvGrpSpPr/>
          <p:nvPr/>
        </p:nvGrpSpPr>
        <p:grpSpPr>
          <a:xfrm>
            <a:off x="431925" y="1304875"/>
            <a:ext cx="2628925" cy="3416400"/>
            <a:chOff x="431925" y="1304875"/>
            <a:chExt cx="2628925" cy="3416400"/>
          </a:xfrm>
        </p:grpSpPr>
        <p:sp>
          <p:nvSpPr>
            <p:cNvPr id="216" name="Google Shape;216;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Protective Put	</a:t>
            </a:r>
            <a:endParaRPr>
              <a:solidFill>
                <a:schemeClr val="lt1"/>
              </a:solidFill>
            </a:endParaRPr>
          </a:p>
        </p:txBody>
      </p:sp>
      <p:sp>
        <p:nvSpPr>
          <p:cNvPr id="219" name="Google Shape;219;p2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Limits downside risk </a:t>
            </a:r>
            <a:endParaRPr sz="1600"/>
          </a:p>
          <a:p>
            <a:pPr indent="-330200" lvl="0" marL="457200" rtl="0" algn="l">
              <a:spcBef>
                <a:spcPts val="0"/>
              </a:spcBef>
              <a:spcAft>
                <a:spcPts val="0"/>
              </a:spcAft>
              <a:buSzPts val="1600"/>
              <a:buChar char="●"/>
            </a:pPr>
            <a:r>
              <a:rPr lang="en" sz="1600"/>
              <a:t>No upper bound on profits </a:t>
            </a:r>
            <a:endParaRPr sz="1600"/>
          </a:p>
          <a:p>
            <a:pPr indent="-330200" lvl="0" marL="457200" rtl="0" algn="l">
              <a:spcBef>
                <a:spcPts val="0"/>
              </a:spcBef>
              <a:spcAft>
                <a:spcPts val="0"/>
              </a:spcAft>
              <a:buSzPts val="1600"/>
              <a:buChar char="●"/>
            </a:pPr>
            <a:r>
              <a:rPr lang="en" sz="1600"/>
              <a:t>Might be expensive</a:t>
            </a:r>
            <a:endParaRPr sz="1600"/>
          </a:p>
        </p:txBody>
      </p:sp>
      <p:grpSp>
        <p:nvGrpSpPr>
          <p:cNvPr id="220" name="Google Shape;220;p28"/>
          <p:cNvGrpSpPr/>
          <p:nvPr/>
        </p:nvGrpSpPr>
        <p:grpSpPr>
          <a:xfrm>
            <a:off x="3320450" y="1304875"/>
            <a:ext cx="2632500" cy="3416400"/>
            <a:chOff x="3320450" y="1304875"/>
            <a:chExt cx="2632500" cy="3416400"/>
          </a:xfrm>
        </p:grpSpPr>
        <p:sp>
          <p:nvSpPr>
            <p:cNvPr id="221" name="Google Shape;221;p2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Covered Call		</a:t>
            </a:r>
            <a:endParaRPr>
              <a:solidFill>
                <a:schemeClr val="lt1"/>
              </a:solidFill>
            </a:endParaRPr>
          </a:p>
        </p:txBody>
      </p:sp>
      <p:sp>
        <p:nvSpPr>
          <p:cNvPr id="224" name="Google Shape;224;p2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Generates income for purchase of assets </a:t>
            </a:r>
            <a:endParaRPr sz="1600"/>
          </a:p>
          <a:p>
            <a:pPr indent="-330200" lvl="0" marL="457200" rtl="0" algn="l">
              <a:spcBef>
                <a:spcPts val="0"/>
              </a:spcBef>
              <a:spcAft>
                <a:spcPts val="0"/>
              </a:spcAft>
              <a:buSzPts val="1600"/>
              <a:buChar char="●"/>
            </a:pPr>
            <a:r>
              <a:rPr lang="en" sz="1600"/>
              <a:t>Upper bound on profits</a:t>
            </a:r>
            <a:endParaRPr sz="1600"/>
          </a:p>
          <a:p>
            <a:pPr indent="-330200" lvl="0" marL="457200" rtl="0" algn="l">
              <a:spcBef>
                <a:spcPts val="0"/>
              </a:spcBef>
              <a:spcAft>
                <a:spcPts val="0"/>
              </a:spcAft>
              <a:buSzPts val="1600"/>
              <a:buChar char="●"/>
            </a:pPr>
            <a:r>
              <a:rPr lang="en" sz="1600"/>
              <a:t>Not applicable for risk management</a:t>
            </a:r>
            <a:endParaRPr sz="1600"/>
          </a:p>
        </p:txBody>
      </p:sp>
      <p:sp>
        <p:nvSpPr>
          <p:cNvPr id="225" name="Google Shape;225;p2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grpSp>
        <p:nvGrpSpPr>
          <p:cNvPr id="226" name="Google Shape;226;p28"/>
          <p:cNvGrpSpPr/>
          <p:nvPr/>
        </p:nvGrpSpPr>
        <p:grpSpPr>
          <a:xfrm>
            <a:off x="6134300" y="1304873"/>
            <a:ext cx="2632500" cy="3416397"/>
            <a:chOff x="6134300" y="1304875"/>
            <a:chExt cx="2632500" cy="1847700"/>
          </a:xfrm>
        </p:grpSpPr>
        <p:sp>
          <p:nvSpPr>
            <p:cNvPr id="227" name="Google Shape;227;p28"/>
            <p:cNvSpPr/>
            <p:nvPr/>
          </p:nvSpPr>
          <p:spPr>
            <a:xfrm>
              <a:off x="6136100" y="1304875"/>
              <a:ext cx="2628900" cy="184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nvSpPr>
          <p:spPr>
            <a:xfrm>
              <a:off x="6134300" y="1304876"/>
              <a:ext cx="2632500" cy="26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Collar Strategy</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grpSp>
      <p:sp>
        <p:nvSpPr>
          <p:cNvPr id="229" name="Google Shape;229;p28"/>
          <p:cNvSpPr txBox="1"/>
          <p:nvPr>
            <p:ph idx="4294967295" type="body"/>
          </p:nvPr>
        </p:nvSpPr>
        <p:spPr>
          <a:xfrm>
            <a:off x="621255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Finance purchase of puts with premium collected from writing calls </a:t>
            </a:r>
            <a:endParaRPr sz="1600"/>
          </a:p>
          <a:p>
            <a:pPr indent="-330200" lvl="0" marL="457200" rtl="0" algn="l">
              <a:spcBef>
                <a:spcPts val="0"/>
              </a:spcBef>
              <a:spcAft>
                <a:spcPts val="0"/>
              </a:spcAft>
              <a:buSzPts val="1600"/>
              <a:buChar char="●"/>
            </a:pPr>
            <a:r>
              <a:rPr lang="en" sz="1600"/>
              <a:t>Limits downside risk</a:t>
            </a:r>
            <a:endParaRPr sz="1600"/>
          </a:p>
          <a:p>
            <a:pPr indent="-330200" lvl="0" marL="457200" rtl="0" algn="l">
              <a:spcBef>
                <a:spcPts val="0"/>
              </a:spcBef>
              <a:spcAft>
                <a:spcPts val="0"/>
              </a:spcAft>
              <a:buSzPts val="1600"/>
              <a:buChar char="●"/>
            </a:pPr>
            <a:r>
              <a:rPr lang="en" sz="1600"/>
              <a:t>Upper bound on profits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Payoff vs Profits</a:t>
            </a:r>
            <a:endParaRPr/>
          </a:p>
        </p:txBody>
      </p:sp>
      <p:sp>
        <p:nvSpPr>
          <p:cNvPr id="235" name="Google Shape;235;p29"/>
          <p:cNvSpPr txBox="1"/>
          <p:nvPr>
            <p:ph idx="4294967295" type="body"/>
          </p:nvPr>
        </p:nvSpPr>
        <p:spPr>
          <a:xfrm>
            <a:off x="350925" y="1017800"/>
            <a:ext cx="8481300" cy="396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Hedge at 20% loss</a:t>
            </a:r>
            <a:endParaRPr sz="1600"/>
          </a:p>
          <a:p>
            <a:pPr indent="-330200" lvl="0" marL="457200" rtl="0" algn="l">
              <a:spcBef>
                <a:spcPts val="0"/>
              </a:spcBef>
              <a:spcAft>
                <a:spcPts val="0"/>
              </a:spcAft>
              <a:buSzPts val="1600"/>
              <a:buChar char="●"/>
            </a:pPr>
            <a:r>
              <a:rPr lang="en" sz="1600"/>
              <a:t>Plot payoffs -&gt; hedge works? </a:t>
            </a:r>
            <a:endParaRPr sz="1600"/>
          </a:p>
        </p:txBody>
      </p:sp>
      <p:sp>
        <p:nvSpPr>
          <p:cNvPr id="236" name="Google Shape;236;p2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Qualitative evaluation of fund</a:t>
            </a:r>
            <a:endParaRPr>
              <a:solidFill>
                <a:schemeClr val="lt1"/>
              </a:solidFill>
            </a:endParaRPr>
          </a:p>
        </p:txBody>
      </p:sp>
      <p:pic>
        <p:nvPicPr>
          <p:cNvPr id="237" name="Google Shape;237;p29"/>
          <p:cNvPicPr preferRelativeResize="0"/>
          <p:nvPr/>
        </p:nvPicPr>
        <p:blipFill>
          <a:blip r:embed="rId3">
            <a:alphaModFix/>
          </a:blip>
          <a:stretch>
            <a:fillRect/>
          </a:stretch>
        </p:blipFill>
        <p:spPr>
          <a:xfrm>
            <a:off x="114225" y="1558700"/>
            <a:ext cx="8793076" cy="342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Payoff vs Profits</a:t>
            </a:r>
            <a:endParaRPr/>
          </a:p>
        </p:txBody>
      </p:sp>
      <p:sp>
        <p:nvSpPr>
          <p:cNvPr id="243" name="Google Shape;243;p30"/>
          <p:cNvSpPr txBox="1"/>
          <p:nvPr>
            <p:ph idx="4294967295" type="body"/>
          </p:nvPr>
        </p:nvSpPr>
        <p:spPr>
          <a:xfrm>
            <a:off x="350925" y="1017800"/>
            <a:ext cx="8481300" cy="396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Hedge at 20% loss</a:t>
            </a:r>
            <a:endParaRPr sz="1600"/>
          </a:p>
          <a:p>
            <a:pPr indent="-330200" lvl="0" marL="457200" rtl="0" algn="l">
              <a:spcBef>
                <a:spcPts val="0"/>
              </a:spcBef>
              <a:spcAft>
                <a:spcPts val="0"/>
              </a:spcAft>
              <a:buSzPts val="1600"/>
              <a:buChar char="●"/>
            </a:pPr>
            <a:r>
              <a:rPr lang="en" sz="1600"/>
              <a:t>Plot PnL -&gt; hedge eats into profits</a:t>
            </a:r>
            <a:endParaRPr sz="1600"/>
          </a:p>
        </p:txBody>
      </p:sp>
      <p:sp>
        <p:nvSpPr>
          <p:cNvPr id="244" name="Google Shape;244;p30"/>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Qualitative evaluation of fund</a:t>
            </a:r>
            <a:endParaRPr>
              <a:solidFill>
                <a:schemeClr val="lt1"/>
              </a:solidFill>
            </a:endParaRPr>
          </a:p>
        </p:txBody>
      </p:sp>
      <p:pic>
        <p:nvPicPr>
          <p:cNvPr id="245" name="Google Shape;245;p30"/>
          <p:cNvPicPr preferRelativeResize="0"/>
          <p:nvPr/>
        </p:nvPicPr>
        <p:blipFill>
          <a:blip r:embed="rId3">
            <a:alphaModFix/>
          </a:blip>
          <a:stretch>
            <a:fillRect/>
          </a:stretch>
        </p:blipFill>
        <p:spPr>
          <a:xfrm>
            <a:off x="146063" y="1643525"/>
            <a:ext cx="8851874" cy="30996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Alpha Forecasting</a:t>
            </a:r>
            <a:endParaRPr/>
          </a:p>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investor profile	</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Young, working adult</a:t>
            </a:r>
            <a:endParaRPr sz="1600"/>
          </a:p>
          <a:p>
            <a:pPr indent="-330200" lvl="0" marL="457200" rtl="0" algn="l">
              <a:spcBef>
                <a:spcPts val="0"/>
              </a:spcBef>
              <a:spcAft>
                <a:spcPts val="0"/>
              </a:spcAft>
              <a:buSzPts val="1600"/>
              <a:buChar char="●"/>
            </a:pPr>
            <a:r>
              <a:rPr lang="en" sz="1600"/>
              <a:t>Long-term investment horizon</a:t>
            </a:r>
            <a:endParaRPr sz="1600"/>
          </a:p>
          <a:p>
            <a:pPr indent="-330200" lvl="0" marL="457200" rtl="0" algn="l">
              <a:spcBef>
                <a:spcPts val="0"/>
              </a:spcBef>
              <a:spcAft>
                <a:spcPts val="0"/>
              </a:spcAft>
              <a:buSzPts val="1600"/>
              <a:buChar char="●"/>
            </a:pPr>
            <a:r>
              <a:rPr b="1" lang="en" sz="1600"/>
              <a:t>Aggressive</a:t>
            </a:r>
            <a:r>
              <a:rPr b="1" lang="en" sz="1600"/>
              <a:t> investment attitude </a:t>
            </a:r>
            <a:endParaRPr b="1" sz="1600"/>
          </a:p>
          <a:p>
            <a:pPr indent="-330200" lvl="0" marL="457200" rtl="0" algn="l">
              <a:spcBef>
                <a:spcPts val="0"/>
              </a:spcBef>
              <a:spcAft>
                <a:spcPts val="0"/>
              </a:spcAft>
              <a:buSzPts val="1600"/>
              <a:buChar char="●"/>
            </a:pPr>
            <a:r>
              <a:rPr b="1" lang="en" sz="1600"/>
              <a:t>Up to 20% of portfolio losses tolerated</a:t>
            </a:r>
            <a:endParaRPr b="1"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target category</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Health and Biotech industry </a:t>
            </a:r>
            <a:endParaRPr sz="1600"/>
          </a:p>
          <a:p>
            <a:pPr indent="-330200" lvl="0" marL="457200" rtl="0" algn="l">
              <a:spcBef>
                <a:spcPts val="0"/>
              </a:spcBef>
              <a:spcAft>
                <a:spcPts val="0"/>
              </a:spcAft>
              <a:buSzPts val="1600"/>
              <a:buChar char="●"/>
            </a:pPr>
            <a:r>
              <a:rPr lang="en" sz="1600"/>
              <a:t>Preference for growth stocks </a:t>
            </a:r>
            <a:endParaRPr sz="1600"/>
          </a:p>
          <a:p>
            <a:pPr indent="-330200" lvl="0" marL="457200" rtl="0" algn="l">
              <a:spcBef>
                <a:spcPts val="0"/>
              </a:spcBef>
              <a:spcAft>
                <a:spcPts val="0"/>
              </a:spcAft>
              <a:buSzPts val="1600"/>
              <a:buChar char="●"/>
            </a:pPr>
            <a:r>
              <a:rPr lang="en" sz="1600"/>
              <a:t>Rapid capital appreciation </a:t>
            </a:r>
            <a:endParaRPr sz="1600"/>
          </a:p>
          <a:p>
            <a:pPr indent="-330200" lvl="0" marL="457200" rtl="0" algn="l">
              <a:spcBef>
                <a:spcPts val="0"/>
              </a:spcBef>
              <a:spcAft>
                <a:spcPts val="0"/>
              </a:spcAft>
              <a:buSzPts val="1600"/>
              <a:buChar char="●"/>
            </a:pPr>
            <a:r>
              <a:rPr lang="en" sz="1600"/>
              <a:t>Higher risk </a:t>
            </a:r>
            <a:endParaRPr sz="1600"/>
          </a:p>
        </p:txBody>
      </p:sp>
      <p:sp>
        <p:nvSpPr>
          <p:cNvPr id="102" name="Google Shape;102;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grpSp>
        <p:nvGrpSpPr>
          <p:cNvPr id="103" name="Google Shape;103;p14"/>
          <p:cNvGrpSpPr/>
          <p:nvPr/>
        </p:nvGrpSpPr>
        <p:grpSpPr>
          <a:xfrm>
            <a:off x="6134300" y="1304873"/>
            <a:ext cx="2632500" cy="3416397"/>
            <a:chOff x="6134300" y="1304875"/>
            <a:chExt cx="2632500" cy="1847700"/>
          </a:xfrm>
        </p:grpSpPr>
        <p:sp>
          <p:nvSpPr>
            <p:cNvPr id="104" name="Google Shape;104;p14"/>
            <p:cNvSpPr/>
            <p:nvPr/>
          </p:nvSpPr>
          <p:spPr>
            <a:xfrm>
              <a:off x="6136100" y="1304875"/>
              <a:ext cx="2628900" cy="184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134300" y="1304876"/>
              <a:ext cx="2632500" cy="26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Benchmark Fund</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1255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NASDAQ Biotechnology Index (^NBI) </a:t>
            </a:r>
            <a:endParaRPr b="1" sz="1600"/>
          </a:p>
          <a:p>
            <a:pPr indent="-330200" lvl="0" marL="457200" rtl="0" algn="l">
              <a:spcBef>
                <a:spcPts val="0"/>
              </a:spcBef>
              <a:spcAft>
                <a:spcPts val="0"/>
              </a:spcAft>
              <a:buSzPts val="1600"/>
              <a:buChar char="●"/>
            </a:pPr>
            <a:r>
              <a:rPr lang="en" sz="1600"/>
              <a:t>NASDAQ-listed companies, classified as Biotechnology or Pharmaceuticals</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Features</a:t>
            </a:r>
            <a:endParaRPr/>
          </a:p>
        </p:txBody>
      </p:sp>
      <p:sp>
        <p:nvSpPr>
          <p:cNvPr id="256" name="Google Shape;256;p32"/>
          <p:cNvSpPr txBox="1"/>
          <p:nvPr>
            <p:ph idx="4294967295" type="body"/>
          </p:nvPr>
        </p:nvSpPr>
        <p:spPr>
          <a:xfrm>
            <a:off x="350925" y="1017800"/>
            <a:ext cx="8481300" cy="3962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Closing Price</a:t>
            </a:r>
            <a:endParaRPr sz="1600"/>
          </a:p>
          <a:p>
            <a:pPr indent="-330200" lvl="0" marL="457200" rtl="0" algn="l">
              <a:lnSpc>
                <a:spcPct val="115000"/>
              </a:lnSpc>
              <a:spcBef>
                <a:spcPts val="0"/>
              </a:spcBef>
              <a:spcAft>
                <a:spcPts val="0"/>
              </a:spcAft>
              <a:buSzPts val="1600"/>
              <a:buChar char="●"/>
            </a:pPr>
            <a:r>
              <a:rPr lang="en" sz="1600"/>
              <a:t>Daily Returns</a:t>
            </a:r>
            <a:endParaRPr sz="1600"/>
          </a:p>
          <a:p>
            <a:pPr indent="-330200" lvl="0" marL="457200" rtl="0" algn="l">
              <a:lnSpc>
                <a:spcPct val="115000"/>
              </a:lnSpc>
              <a:spcBef>
                <a:spcPts val="0"/>
              </a:spcBef>
              <a:spcAft>
                <a:spcPts val="0"/>
              </a:spcAft>
              <a:buSzPts val="1600"/>
              <a:buChar char="●"/>
            </a:pPr>
            <a:r>
              <a:rPr lang="en" sz="1600"/>
              <a:t>Normalized Volume</a:t>
            </a:r>
            <a:endParaRPr sz="1600"/>
          </a:p>
          <a:p>
            <a:pPr indent="-330200" lvl="0" marL="457200" rtl="0" algn="l">
              <a:lnSpc>
                <a:spcPct val="115000"/>
              </a:lnSpc>
              <a:spcBef>
                <a:spcPts val="0"/>
              </a:spcBef>
              <a:spcAft>
                <a:spcPts val="0"/>
              </a:spcAft>
              <a:buSzPts val="1600"/>
              <a:buChar char="●"/>
            </a:pPr>
            <a:r>
              <a:rPr lang="en" sz="1600"/>
              <a:t>Technical Indicators, including:</a:t>
            </a:r>
            <a:endParaRPr sz="1600"/>
          </a:p>
          <a:p>
            <a:pPr indent="0" lvl="0" marL="457200" rtl="0" algn="l">
              <a:lnSpc>
                <a:spcPct val="115000"/>
              </a:lnSpc>
              <a:spcBef>
                <a:spcPts val="0"/>
              </a:spcBef>
              <a:spcAft>
                <a:spcPts val="0"/>
              </a:spcAft>
              <a:buNone/>
            </a:pPr>
            <a:r>
              <a:t/>
            </a:r>
            <a:endParaRPr sz="500"/>
          </a:p>
          <a:p>
            <a:pPr indent="-330200" lvl="1" marL="914400" rtl="0" algn="l">
              <a:lnSpc>
                <a:spcPct val="115000"/>
              </a:lnSpc>
              <a:spcBef>
                <a:spcPts val="0"/>
              </a:spcBef>
              <a:spcAft>
                <a:spcPts val="0"/>
              </a:spcAft>
              <a:buSzPts val="1600"/>
              <a:buChar char="○"/>
            </a:pPr>
            <a:r>
              <a:rPr lang="en" sz="1600" u="sng"/>
              <a:t>Exponential Moving Average (EMA)</a:t>
            </a:r>
            <a:r>
              <a:rPr lang="en" sz="1600"/>
              <a:t> ー </a:t>
            </a:r>
            <a:r>
              <a:rPr i="1" lang="en" sz="1600"/>
              <a:t>describes the average price of the asset over the past window with more weightage given to more recent observations</a:t>
            </a:r>
            <a:endParaRPr i="1" sz="1600"/>
          </a:p>
          <a:p>
            <a:pPr indent="0" lvl="0" marL="914400" rtl="0" algn="l">
              <a:lnSpc>
                <a:spcPct val="115000"/>
              </a:lnSpc>
              <a:spcBef>
                <a:spcPts val="0"/>
              </a:spcBef>
              <a:spcAft>
                <a:spcPts val="0"/>
              </a:spcAft>
              <a:buNone/>
            </a:pPr>
            <a:r>
              <a:t/>
            </a:r>
            <a:endParaRPr i="1" sz="500"/>
          </a:p>
          <a:p>
            <a:pPr indent="-330200" lvl="1" marL="914400" rtl="0" algn="l">
              <a:lnSpc>
                <a:spcPct val="115000"/>
              </a:lnSpc>
              <a:spcBef>
                <a:spcPts val="0"/>
              </a:spcBef>
              <a:spcAft>
                <a:spcPts val="0"/>
              </a:spcAft>
              <a:buSzPts val="1600"/>
              <a:buChar char="○"/>
            </a:pPr>
            <a:r>
              <a:rPr lang="en" sz="1600" u="sng"/>
              <a:t>Moving Average Convergence Divergence (MACD)</a:t>
            </a:r>
            <a:r>
              <a:rPr lang="en" sz="1600"/>
              <a:t> ー </a:t>
            </a:r>
            <a:r>
              <a:rPr i="1" lang="en" sz="1600"/>
              <a:t>describes the relationship between the long term and short term relationship of the asset price</a:t>
            </a:r>
            <a:endParaRPr i="1" sz="1600"/>
          </a:p>
          <a:p>
            <a:pPr indent="0" lvl="0" marL="914400" rtl="0" algn="l">
              <a:lnSpc>
                <a:spcPct val="115000"/>
              </a:lnSpc>
              <a:spcBef>
                <a:spcPts val="0"/>
              </a:spcBef>
              <a:spcAft>
                <a:spcPts val="0"/>
              </a:spcAft>
              <a:buNone/>
            </a:pPr>
            <a:r>
              <a:t/>
            </a:r>
            <a:endParaRPr i="1" sz="500"/>
          </a:p>
          <a:p>
            <a:pPr indent="-330200" lvl="1" marL="914400" rtl="0" algn="l">
              <a:lnSpc>
                <a:spcPct val="115000"/>
              </a:lnSpc>
              <a:spcBef>
                <a:spcPts val="0"/>
              </a:spcBef>
              <a:spcAft>
                <a:spcPts val="0"/>
              </a:spcAft>
              <a:buSzPts val="1600"/>
              <a:buChar char="○"/>
            </a:pPr>
            <a:r>
              <a:rPr lang="en" sz="1600" u="sng"/>
              <a:t>Market Momentum (MOM)</a:t>
            </a:r>
            <a:r>
              <a:rPr lang="en" sz="1600"/>
              <a:t> ー </a:t>
            </a:r>
            <a:r>
              <a:rPr i="1" lang="en" sz="1600"/>
              <a:t>describes the ‘ability’ of the market to sustain the current trend of the price movements</a:t>
            </a:r>
            <a:endParaRPr i="1" sz="1600"/>
          </a:p>
          <a:p>
            <a:pPr indent="-330200" lvl="0" marL="457200" rtl="0" algn="l">
              <a:lnSpc>
                <a:spcPct val="115000"/>
              </a:lnSpc>
              <a:spcBef>
                <a:spcPts val="0"/>
              </a:spcBef>
              <a:spcAft>
                <a:spcPts val="0"/>
              </a:spcAft>
              <a:buSzPts val="1600"/>
              <a:buChar char="●"/>
            </a:pPr>
            <a:r>
              <a:rPr b="1" lang="en" sz="1600"/>
              <a:t>Dependent Variable: Monthly Alpha</a:t>
            </a:r>
            <a:endParaRPr b="1" sz="1600"/>
          </a:p>
        </p:txBody>
      </p:sp>
      <p:sp>
        <p:nvSpPr>
          <p:cNvPr id="257" name="Google Shape;257;p32"/>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rPr>
              <a:t>Qualitative evaluation of fund</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XGBoost </a:t>
            </a:r>
            <a:endParaRPr/>
          </a:p>
        </p:txBody>
      </p:sp>
      <p:grpSp>
        <p:nvGrpSpPr>
          <p:cNvPr id="263" name="Google Shape;263;p33"/>
          <p:cNvGrpSpPr/>
          <p:nvPr/>
        </p:nvGrpSpPr>
        <p:grpSpPr>
          <a:xfrm>
            <a:off x="697125" y="1443175"/>
            <a:ext cx="1423800" cy="657900"/>
            <a:chOff x="849525" y="1443175"/>
            <a:chExt cx="1423800" cy="657900"/>
          </a:xfrm>
        </p:grpSpPr>
        <p:sp>
          <p:nvSpPr>
            <p:cNvPr id="264" name="Google Shape;264;p33"/>
            <p:cNvSpPr/>
            <p:nvPr/>
          </p:nvSpPr>
          <p:spPr>
            <a:xfrm>
              <a:off x="849525" y="1443175"/>
              <a:ext cx="1423800" cy="65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txBox="1"/>
            <p:nvPr/>
          </p:nvSpPr>
          <p:spPr>
            <a:xfrm>
              <a:off x="849525" y="1443175"/>
              <a:ext cx="1423800" cy="55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758</a:t>
              </a:r>
              <a:br>
                <a:rPr lang="en">
                  <a:latin typeface="Roboto"/>
                  <a:ea typeface="Roboto"/>
                  <a:cs typeface="Roboto"/>
                  <a:sym typeface="Roboto"/>
                </a:rPr>
              </a:br>
              <a:r>
                <a:rPr lang="en">
                  <a:latin typeface="Roboto"/>
                  <a:ea typeface="Roboto"/>
                  <a:cs typeface="Roboto"/>
                  <a:sym typeface="Roboto"/>
                </a:rPr>
                <a:t>biotech stocks</a:t>
              </a:r>
              <a:endParaRPr>
                <a:latin typeface="Roboto"/>
                <a:ea typeface="Roboto"/>
                <a:cs typeface="Roboto"/>
                <a:sym typeface="Roboto"/>
              </a:endParaRPr>
            </a:p>
          </p:txBody>
        </p:sp>
      </p:grpSp>
      <p:sp>
        <p:nvSpPr>
          <p:cNvPr id="266" name="Google Shape;266;p33"/>
          <p:cNvSpPr/>
          <p:nvPr/>
        </p:nvSpPr>
        <p:spPr>
          <a:xfrm>
            <a:off x="2169925" y="1657375"/>
            <a:ext cx="539700" cy="2295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3"/>
          <p:cNvGrpSpPr/>
          <p:nvPr/>
        </p:nvGrpSpPr>
        <p:grpSpPr>
          <a:xfrm>
            <a:off x="2758625" y="1443175"/>
            <a:ext cx="1423800" cy="657900"/>
            <a:chOff x="849525" y="1443175"/>
            <a:chExt cx="1423800" cy="657900"/>
          </a:xfrm>
        </p:grpSpPr>
        <p:sp>
          <p:nvSpPr>
            <p:cNvPr id="268" name="Google Shape;268;p33"/>
            <p:cNvSpPr/>
            <p:nvPr/>
          </p:nvSpPr>
          <p:spPr>
            <a:xfrm>
              <a:off x="849525" y="1443175"/>
              <a:ext cx="1423800" cy="65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txBox="1"/>
            <p:nvPr/>
          </p:nvSpPr>
          <p:spPr>
            <a:xfrm>
              <a:off x="849525" y="1443175"/>
              <a:ext cx="1423800" cy="55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Compute</a:t>
              </a:r>
              <a:br>
                <a:rPr lang="en">
                  <a:latin typeface="Roboto"/>
                  <a:ea typeface="Roboto"/>
                  <a:cs typeface="Roboto"/>
                  <a:sym typeface="Roboto"/>
                </a:rPr>
              </a:br>
              <a:r>
                <a:rPr b="1" lang="en">
                  <a:latin typeface="Roboto"/>
                  <a:ea typeface="Roboto"/>
                  <a:cs typeface="Roboto"/>
                  <a:sym typeface="Roboto"/>
                </a:rPr>
                <a:t>feature values</a:t>
              </a:r>
              <a:endParaRPr b="1">
                <a:latin typeface="Roboto"/>
                <a:ea typeface="Roboto"/>
                <a:cs typeface="Roboto"/>
                <a:sym typeface="Roboto"/>
              </a:endParaRPr>
            </a:p>
          </p:txBody>
        </p:sp>
      </p:grpSp>
      <p:sp>
        <p:nvSpPr>
          <p:cNvPr id="270" name="Google Shape;270;p33"/>
          <p:cNvSpPr/>
          <p:nvPr/>
        </p:nvSpPr>
        <p:spPr>
          <a:xfrm>
            <a:off x="4231425" y="1657375"/>
            <a:ext cx="539700" cy="2295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3"/>
          <p:cNvGrpSpPr/>
          <p:nvPr/>
        </p:nvGrpSpPr>
        <p:grpSpPr>
          <a:xfrm>
            <a:off x="4820125" y="1443175"/>
            <a:ext cx="1423800" cy="657900"/>
            <a:chOff x="849525" y="1443175"/>
            <a:chExt cx="1423800" cy="657900"/>
          </a:xfrm>
        </p:grpSpPr>
        <p:sp>
          <p:nvSpPr>
            <p:cNvPr id="272" name="Google Shape;272;p33"/>
            <p:cNvSpPr/>
            <p:nvPr/>
          </p:nvSpPr>
          <p:spPr>
            <a:xfrm>
              <a:off x="849525" y="1443175"/>
              <a:ext cx="1423800" cy="65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txBox="1"/>
            <p:nvPr/>
          </p:nvSpPr>
          <p:spPr>
            <a:xfrm>
              <a:off x="849525" y="1443175"/>
              <a:ext cx="1423800" cy="55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Aggregate to</a:t>
              </a:r>
              <a:br>
                <a:rPr lang="en">
                  <a:latin typeface="Roboto"/>
                  <a:ea typeface="Roboto"/>
                  <a:cs typeface="Roboto"/>
                  <a:sym typeface="Roboto"/>
                </a:rPr>
              </a:br>
              <a:r>
                <a:rPr b="1" lang="en">
                  <a:latin typeface="Roboto"/>
                  <a:ea typeface="Roboto"/>
                  <a:cs typeface="Roboto"/>
                  <a:sym typeface="Roboto"/>
                </a:rPr>
                <a:t>monthly</a:t>
              </a:r>
              <a:endParaRPr>
                <a:latin typeface="Roboto"/>
                <a:ea typeface="Roboto"/>
                <a:cs typeface="Roboto"/>
                <a:sym typeface="Roboto"/>
              </a:endParaRPr>
            </a:p>
          </p:txBody>
        </p:sp>
      </p:grpSp>
      <p:sp>
        <p:nvSpPr>
          <p:cNvPr id="274" name="Google Shape;274;p33"/>
          <p:cNvSpPr/>
          <p:nvPr/>
        </p:nvSpPr>
        <p:spPr>
          <a:xfrm>
            <a:off x="6292925" y="1657375"/>
            <a:ext cx="539700" cy="2295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33"/>
          <p:cNvGrpSpPr/>
          <p:nvPr/>
        </p:nvGrpSpPr>
        <p:grpSpPr>
          <a:xfrm>
            <a:off x="6881625" y="1443175"/>
            <a:ext cx="1423800" cy="657900"/>
            <a:chOff x="849525" y="1443175"/>
            <a:chExt cx="1423800" cy="657900"/>
          </a:xfrm>
        </p:grpSpPr>
        <p:sp>
          <p:nvSpPr>
            <p:cNvPr id="276" name="Google Shape;276;p33"/>
            <p:cNvSpPr/>
            <p:nvPr/>
          </p:nvSpPr>
          <p:spPr>
            <a:xfrm>
              <a:off x="849525" y="1443175"/>
              <a:ext cx="1423800" cy="65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nvSpPr>
          <p:spPr>
            <a:xfrm>
              <a:off x="849525" y="1443175"/>
              <a:ext cx="1423800" cy="55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Combine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all stocks</a:t>
              </a:r>
              <a:endParaRPr>
                <a:latin typeface="Roboto"/>
                <a:ea typeface="Roboto"/>
                <a:cs typeface="Roboto"/>
                <a:sym typeface="Roboto"/>
              </a:endParaRPr>
            </a:p>
          </p:txBody>
        </p:sp>
      </p:grpSp>
      <p:sp>
        <p:nvSpPr>
          <p:cNvPr id="278" name="Google Shape;278;p33"/>
          <p:cNvSpPr txBox="1"/>
          <p:nvPr/>
        </p:nvSpPr>
        <p:spPr>
          <a:xfrm>
            <a:off x="6632625" y="2101075"/>
            <a:ext cx="19218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FINAL DATASET</a:t>
            </a:r>
            <a:endParaRPr sz="1600"/>
          </a:p>
        </p:txBody>
      </p:sp>
      <p:grpSp>
        <p:nvGrpSpPr>
          <p:cNvPr id="279" name="Google Shape;279;p33"/>
          <p:cNvGrpSpPr/>
          <p:nvPr/>
        </p:nvGrpSpPr>
        <p:grpSpPr>
          <a:xfrm>
            <a:off x="1257475" y="3764813"/>
            <a:ext cx="6487600" cy="726963"/>
            <a:chOff x="1257475" y="3079013"/>
            <a:chExt cx="6487600" cy="726963"/>
          </a:xfrm>
        </p:grpSpPr>
        <p:sp>
          <p:nvSpPr>
            <p:cNvPr id="280" name="Google Shape;280;p33"/>
            <p:cNvSpPr/>
            <p:nvPr/>
          </p:nvSpPr>
          <p:spPr>
            <a:xfrm>
              <a:off x="1257475" y="3444325"/>
              <a:ext cx="3938700" cy="29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6470675" y="3444325"/>
              <a:ext cx="1274400" cy="29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5196225" y="3444325"/>
              <a:ext cx="1274400" cy="298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nvSpPr>
          <p:spPr>
            <a:xfrm>
              <a:off x="2647025" y="3079013"/>
              <a:ext cx="12744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Roboto"/>
                  <a:ea typeface="Roboto"/>
                  <a:cs typeface="Roboto"/>
                  <a:sym typeface="Roboto"/>
                </a:rPr>
                <a:t>training</a:t>
              </a:r>
              <a:endParaRPr i="1"/>
            </a:p>
          </p:txBody>
        </p:sp>
        <p:sp>
          <p:nvSpPr>
            <p:cNvPr id="284" name="Google Shape;284;p33"/>
            <p:cNvSpPr txBox="1"/>
            <p:nvPr/>
          </p:nvSpPr>
          <p:spPr>
            <a:xfrm>
              <a:off x="5196225" y="3079025"/>
              <a:ext cx="12744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Roboto"/>
                  <a:ea typeface="Roboto"/>
                  <a:cs typeface="Roboto"/>
                  <a:sym typeface="Roboto"/>
                </a:rPr>
                <a:t>validation</a:t>
              </a:r>
              <a:endParaRPr i="1"/>
            </a:p>
          </p:txBody>
        </p:sp>
        <p:sp>
          <p:nvSpPr>
            <p:cNvPr id="285" name="Google Shape;285;p33"/>
            <p:cNvSpPr txBox="1"/>
            <p:nvPr/>
          </p:nvSpPr>
          <p:spPr>
            <a:xfrm>
              <a:off x="6470675" y="3088450"/>
              <a:ext cx="12744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Roboto"/>
                  <a:ea typeface="Roboto"/>
                  <a:cs typeface="Roboto"/>
                  <a:sym typeface="Roboto"/>
                </a:rPr>
                <a:t>test</a:t>
              </a:r>
              <a:endParaRPr i="1"/>
            </a:p>
          </p:txBody>
        </p:sp>
        <p:sp>
          <p:nvSpPr>
            <p:cNvPr id="286" name="Google Shape;286;p33"/>
            <p:cNvSpPr txBox="1"/>
            <p:nvPr/>
          </p:nvSpPr>
          <p:spPr>
            <a:xfrm>
              <a:off x="6689375" y="3381175"/>
              <a:ext cx="8370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latin typeface="Roboto"/>
                  <a:ea typeface="Roboto"/>
                  <a:cs typeface="Roboto"/>
                  <a:sym typeface="Roboto"/>
                </a:rPr>
                <a:t>t</a:t>
              </a:r>
              <a:endParaRPr i="1">
                <a:solidFill>
                  <a:srgbClr val="FFFFFF"/>
                </a:solidFill>
              </a:endParaRPr>
            </a:p>
          </p:txBody>
        </p:sp>
        <p:sp>
          <p:nvSpPr>
            <p:cNvPr id="287" name="Google Shape;287;p33"/>
            <p:cNvSpPr txBox="1"/>
            <p:nvPr/>
          </p:nvSpPr>
          <p:spPr>
            <a:xfrm>
              <a:off x="2334925" y="3395600"/>
              <a:ext cx="1783800" cy="2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latin typeface="Roboto"/>
                  <a:ea typeface="Roboto"/>
                  <a:cs typeface="Roboto"/>
                  <a:sym typeface="Roboto"/>
                </a:rPr>
                <a:t>t-12 一  t-2</a:t>
              </a:r>
              <a:endParaRPr i="1">
                <a:solidFill>
                  <a:srgbClr val="FFFFFF"/>
                </a:solidFill>
              </a:endParaRPr>
            </a:p>
          </p:txBody>
        </p:sp>
        <p:sp>
          <p:nvSpPr>
            <p:cNvPr id="288" name="Google Shape;288;p33"/>
            <p:cNvSpPr txBox="1"/>
            <p:nvPr/>
          </p:nvSpPr>
          <p:spPr>
            <a:xfrm>
              <a:off x="5393975" y="3381175"/>
              <a:ext cx="8370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latin typeface="Roboto"/>
                  <a:ea typeface="Roboto"/>
                  <a:cs typeface="Roboto"/>
                  <a:sym typeface="Roboto"/>
                </a:rPr>
                <a:t>t-1</a:t>
              </a:r>
              <a:endParaRPr i="1">
                <a:solidFill>
                  <a:srgbClr val="FFFFFF"/>
                </a:solidFill>
              </a:endParaRPr>
            </a:p>
          </p:txBody>
        </p:sp>
      </p:grpSp>
      <p:sp>
        <p:nvSpPr>
          <p:cNvPr id="289" name="Google Shape;289;p33"/>
          <p:cNvSpPr/>
          <p:nvPr/>
        </p:nvSpPr>
        <p:spPr>
          <a:xfrm>
            <a:off x="4282425" y="2975700"/>
            <a:ext cx="289500" cy="815100"/>
          </a:xfrm>
          <a:prstGeom prst="downArrow">
            <a:avLst>
              <a:gd fmla="val 50000" name="adj1"/>
              <a:gd fmla="val 10705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txBox="1"/>
          <p:nvPr/>
        </p:nvSpPr>
        <p:spPr>
          <a:xfrm>
            <a:off x="4182425" y="3067525"/>
            <a:ext cx="21444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Roboto"/>
                <a:ea typeface="Roboto"/>
                <a:cs typeface="Roboto"/>
                <a:sym typeface="Roboto"/>
              </a:rPr>
              <a:t>train-val-test split</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XGBoost </a:t>
            </a:r>
            <a:endParaRPr/>
          </a:p>
        </p:txBody>
      </p:sp>
      <p:pic>
        <p:nvPicPr>
          <p:cNvPr id="296" name="Google Shape;296;p34"/>
          <p:cNvPicPr preferRelativeResize="0"/>
          <p:nvPr/>
        </p:nvPicPr>
        <p:blipFill>
          <a:blip r:embed="rId3">
            <a:alphaModFix/>
          </a:blip>
          <a:stretch>
            <a:fillRect/>
          </a:stretch>
        </p:blipFill>
        <p:spPr>
          <a:xfrm>
            <a:off x="507125" y="1017800"/>
            <a:ext cx="7769163" cy="382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 to Portfolio Management</a:t>
            </a:r>
            <a:endParaRPr/>
          </a:p>
          <a:p>
            <a:pPr indent="0" lvl="0" marL="0" rtl="0" algn="l">
              <a:lnSpc>
                <a:spcPct val="100000"/>
              </a:lnSpc>
              <a:spcBef>
                <a:spcPts val="0"/>
              </a:spcBef>
              <a:spcAft>
                <a:spcPts val="0"/>
              </a:spcAft>
              <a:buSzPts val="3000"/>
              <a:buNone/>
            </a:pPr>
            <a:r>
              <a:t/>
            </a:r>
            <a:endParaRPr/>
          </a:p>
        </p:txBody>
      </p:sp>
      <p:sp>
        <p:nvSpPr>
          <p:cNvPr id="302" name="Google Shape;302;p35"/>
          <p:cNvSpPr txBox="1"/>
          <p:nvPr>
            <p:ph idx="4294967295" type="body"/>
          </p:nvPr>
        </p:nvSpPr>
        <p:spPr>
          <a:xfrm>
            <a:off x="350925" y="1170200"/>
            <a:ext cx="8481300" cy="3264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Estimate 1 year beta of the asset with the S&amp;P 500 index</a:t>
            </a:r>
            <a:endParaRPr sz="1600"/>
          </a:p>
          <a:p>
            <a:pPr indent="0" lvl="0" marL="4572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n" sz="1600"/>
              <a:t>Estimate future returns of risky assets using predicted alpha and estimated beta</a:t>
            </a:r>
            <a:br>
              <a:rPr lang="en" sz="1600"/>
            </a:br>
            <a:r>
              <a:rPr lang="en" sz="1600"/>
              <a:t>→ used as ‘views’ in BL model</a:t>
            </a:r>
            <a:endParaRPr sz="1600"/>
          </a:p>
          <a:p>
            <a:pPr indent="0" lvl="0" marL="4572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n" sz="1600"/>
              <a:t>Adjust confidence in BL model using model’s performance on the validation set</a:t>
            </a:r>
            <a:endParaRPr sz="1600"/>
          </a:p>
          <a:p>
            <a:pPr indent="0" lvl="0" marL="457200" rtl="0" algn="l">
              <a:lnSpc>
                <a:spcPct val="115000"/>
              </a:lnSpc>
              <a:spcBef>
                <a:spcPts val="0"/>
              </a:spcBef>
              <a:spcAft>
                <a:spcPts val="0"/>
              </a:spcAft>
              <a:buNone/>
            </a:pPr>
            <a:r>
              <a:t/>
            </a:r>
            <a:endParaRPr sz="500"/>
          </a:p>
          <a:p>
            <a:pPr indent="-330200" lvl="1" marL="914400" rtl="0" algn="l">
              <a:lnSpc>
                <a:spcPct val="115000"/>
              </a:lnSpc>
              <a:spcBef>
                <a:spcPts val="0"/>
              </a:spcBef>
              <a:spcAft>
                <a:spcPts val="0"/>
              </a:spcAft>
              <a:buSzPts val="1600"/>
              <a:buChar char="○"/>
            </a:pPr>
            <a:r>
              <a:rPr lang="en" sz="1600"/>
              <a:t>performance evaluated as proportion of predictions that the model was able to predict “correctly”</a:t>
            </a:r>
            <a:endParaRPr sz="1600"/>
          </a:p>
          <a:p>
            <a:pPr indent="0" lvl="0" marL="9144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AutoNum type="arabicPeriod"/>
            </a:pPr>
            <a:r>
              <a:rPr lang="en" sz="1600"/>
              <a:t>Repeat optimization process to get the new weights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311700" y="358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308" name="Google Shape;308;p36"/>
          <p:cNvGraphicFramePr/>
          <p:nvPr/>
        </p:nvGraphicFramePr>
        <p:xfrm>
          <a:off x="2387600" y="3409325"/>
          <a:ext cx="3000000" cy="3000000"/>
        </p:xfrm>
        <a:graphic>
          <a:graphicData uri="http://schemas.openxmlformats.org/drawingml/2006/table">
            <a:tbl>
              <a:tblPr>
                <a:noFill/>
                <a:tableStyleId>{EF620197-7ECC-4FF5-B54B-E3F8AA32C1A7}</a:tableStyleId>
              </a:tblPr>
              <a:tblGrid>
                <a:gridCol w="1057275"/>
                <a:gridCol w="1057275"/>
                <a:gridCol w="1057275"/>
                <a:gridCol w="1057275"/>
              </a:tblGrid>
              <a:tr h="100000">
                <a:tc>
                  <a:txBody>
                    <a:bodyPr/>
                    <a:lstStyle/>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txBody>
                  <a:tcPr marT="0" marB="0" marR="0" marL="0">
                    <a:solidFill>
                      <a:srgbClr val="666666"/>
                    </a:solidFill>
                  </a:tcPr>
                </a:tc>
                <a:tc>
                  <a:txBody>
                    <a:bodyPr/>
                    <a:lstStyle/>
                    <a:p>
                      <a:pPr indent="0" lvl="0" marL="0" rtl="0" algn="ctr">
                        <a:spcBef>
                          <a:spcPts val="0"/>
                        </a:spcBef>
                        <a:spcAft>
                          <a:spcPts val="0"/>
                        </a:spcAft>
                        <a:buNone/>
                      </a:pPr>
                      <a:r>
                        <a:rPr b="1" lang="en" sz="1100"/>
                        <a:t>Return </a:t>
                      </a:r>
                      <a:endParaRPr b="1" sz="1100"/>
                    </a:p>
                  </a:txBody>
                  <a:tcPr marT="0" marB="0" marR="0" marL="0" anchor="ctr">
                    <a:solidFill>
                      <a:srgbClr val="CFE2F3"/>
                    </a:solidFill>
                  </a:tcPr>
                </a:tc>
                <a:tc>
                  <a:txBody>
                    <a:bodyPr/>
                    <a:lstStyle/>
                    <a:p>
                      <a:pPr indent="0" lvl="0" marL="0" rtl="0" algn="ctr">
                        <a:spcBef>
                          <a:spcPts val="0"/>
                        </a:spcBef>
                        <a:spcAft>
                          <a:spcPts val="0"/>
                        </a:spcAft>
                        <a:buNone/>
                      </a:pPr>
                      <a:r>
                        <a:rPr b="1" lang="en" sz="1100"/>
                        <a:t>Standard Deviation</a:t>
                      </a:r>
                      <a:endParaRPr b="1" sz="1100"/>
                    </a:p>
                  </a:txBody>
                  <a:tcPr marT="0" marB="0" marR="0" marL="0" anchor="ctr">
                    <a:solidFill>
                      <a:srgbClr val="CFE2F3"/>
                    </a:solidFill>
                  </a:tcPr>
                </a:tc>
                <a:tc>
                  <a:txBody>
                    <a:bodyPr/>
                    <a:lstStyle/>
                    <a:p>
                      <a:pPr indent="0" lvl="0" marL="0" rtl="0" algn="ctr">
                        <a:spcBef>
                          <a:spcPts val="0"/>
                        </a:spcBef>
                        <a:spcAft>
                          <a:spcPts val="0"/>
                        </a:spcAft>
                        <a:buNone/>
                      </a:pPr>
                      <a:r>
                        <a:rPr b="1" lang="en" sz="1100"/>
                        <a:t>Sharpe Ratio</a:t>
                      </a:r>
                      <a:endParaRPr b="1" sz="1100"/>
                    </a:p>
                  </a:txBody>
                  <a:tcPr marT="0" marB="0" marR="0" marL="0" anchor="ctr">
                    <a:lnB cap="flat" cmpd="sng" w="12700">
                      <a:solidFill>
                        <a:srgbClr val="000000"/>
                      </a:solidFill>
                      <a:prstDash val="solid"/>
                      <a:round/>
                      <a:headEnd len="sm" w="sm" type="none"/>
                      <a:tailEnd len="sm" w="sm" type="none"/>
                    </a:lnB>
                    <a:solidFill>
                      <a:srgbClr val="CFE2F3"/>
                    </a:solidFill>
                  </a:tcPr>
                </a:tc>
              </a:tr>
              <a:tr h="12700">
                <a:tc>
                  <a:txBody>
                    <a:bodyPr/>
                    <a:lstStyle/>
                    <a:p>
                      <a:pPr indent="0" lvl="0" marL="0" rtl="0" algn="l">
                        <a:spcBef>
                          <a:spcPts val="0"/>
                        </a:spcBef>
                        <a:spcAft>
                          <a:spcPts val="0"/>
                        </a:spcAft>
                        <a:buNone/>
                      </a:pPr>
                      <a:r>
                        <a:rPr lang="en" sz="1100"/>
                        <a:t>Index</a:t>
                      </a:r>
                      <a:endParaRPr sz="1100"/>
                    </a:p>
                  </a:txBody>
                  <a:tcPr marT="63500" marB="63500" marR="63500" marL="63500">
                    <a:solidFill>
                      <a:srgbClr val="CFE2F3"/>
                    </a:solidFill>
                  </a:tcPr>
                </a:tc>
                <a:tc>
                  <a:txBody>
                    <a:bodyPr/>
                    <a:lstStyle/>
                    <a:p>
                      <a:pPr indent="0" lvl="0" marL="0" rtl="0" algn="l">
                        <a:spcBef>
                          <a:spcPts val="0"/>
                        </a:spcBef>
                        <a:spcAft>
                          <a:spcPts val="0"/>
                        </a:spcAft>
                        <a:buNone/>
                      </a:pPr>
                      <a:r>
                        <a:rPr lang="en" sz="1100">
                          <a:highlight>
                            <a:srgbClr val="FFFFFF"/>
                          </a:highlight>
                        </a:rPr>
                        <a:t>-3.54%</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2.62%</a:t>
                      </a:r>
                      <a:endParaRPr sz="1100">
                        <a:highlight>
                          <a:srgbClr val="FFFFFF"/>
                        </a:highlight>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highlight>
                            <a:srgbClr val="FFFFFF"/>
                          </a:highlight>
                        </a:rPr>
                        <a:t>-1.35</a:t>
                      </a:r>
                      <a:endParaRPr sz="11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t>Analyst Views</a:t>
                      </a:r>
                      <a:endParaRPr sz="1100"/>
                    </a:p>
                  </a:txBody>
                  <a:tcPr marT="63500" marB="63500" marR="63500" marL="63500">
                    <a:solidFill>
                      <a:srgbClr val="CFE2F3"/>
                    </a:solidFill>
                  </a:tcPr>
                </a:tc>
                <a:tc>
                  <a:txBody>
                    <a:bodyPr/>
                    <a:lstStyle/>
                    <a:p>
                      <a:pPr indent="0" lvl="0" marL="0" rtl="0" algn="l">
                        <a:spcBef>
                          <a:spcPts val="0"/>
                        </a:spcBef>
                        <a:spcAft>
                          <a:spcPts val="0"/>
                        </a:spcAft>
                        <a:buNone/>
                      </a:pPr>
                      <a:r>
                        <a:rPr lang="en" sz="1100">
                          <a:highlight>
                            <a:srgbClr val="FFFFFF"/>
                          </a:highlight>
                        </a:rPr>
                        <a:t>-3.12%</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2.47%</a:t>
                      </a:r>
                      <a:endParaRPr sz="1100">
                        <a:highlight>
                          <a:srgbClr val="FFFFFF"/>
                        </a:highlight>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highlight>
                            <a:srgbClr val="FFFFFF"/>
                          </a:highlight>
                        </a:rPr>
                        <a:t>-1.26</a:t>
                      </a:r>
                      <a:endParaRPr sz="11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t>XGBoost Views</a:t>
                      </a:r>
                      <a:endParaRPr sz="1100"/>
                    </a:p>
                  </a:txBody>
                  <a:tcPr marT="63500" marB="63500" marR="63500" marL="63500">
                    <a:solidFill>
                      <a:srgbClr val="CFE2F3"/>
                    </a:solidFill>
                  </a:tcPr>
                </a:tc>
                <a:tc>
                  <a:txBody>
                    <a:bodyPr/>
                    <a:lstStyle/>
                    <a:p>
                      <a:pPr indent="0" lvl="0" marL="0" rtl="0" algn="l">
                        <a:spcBef>
                          <a:spcPts val="0"/>
                        </a:spcBef>
                        <a:spcAft>
                          <a:spcPts val="0"/>
                        </a:spcAft>
                        <a:buNone/>
                      </a:pPr>
                      <a:r>
                        <a:rPr lang="en" sz="1100">
                          <a:highlight>
                            <a:srgbClr val="FFFFFF"/>
                          </a:highlight>
                        </a:rPr>
                        <a:t>-4.23%</a:t>
                      </a:r>
                      <a:endParaRPr sz="1100">
                        <a:highlight>
                          <a:srgbClr val="FFFFFF"/>
                        </a:highlight>
                      </a:endParaRPr>
                    </a:p>
                  </a:txBody>
                  <a:tcPr marT="63500" marB="63500" marR="63500" marL="63500"/>
                </a:tc>
                <a:tc>
                  <a:txBody>
                    <a:bodyPr/>
                    <a:lstStyle/>
                    <a:p>
                      <a:pPr indent="0" lvl="0" marL="0" rtl="0" algn="l">
                        <a:spcBef>
                          <a:spcPts val="0"/>
                        </a:spcBef>
                        <a:spcAft>
                          <a:spcPts val="0"/>
                        </a:spcAft>
                        <a:buNone/>
                      </a:pPr>
                      <a:r>
                        <a:rPr lang="en" sz="1100">
                          <a:highlight>
                            <a:srgbClr val="FFFFFF"/>
                          </a:highlight>
                        </a:rPr>
                        <a:t>2.30%</a:t>
                      </a:r>
                      <a:endParaRPr sz="1100">
                        <a:highlight>
                          <a:srgbClr val="FFFFFF"/>
                        </a:highlight>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highlight>
                            <a:srgbClr val="FFFFFF"/>
                          </a:highlight>
                        </a:rPr>
                        <a:t>-1.84</a:t>
                      </a:r>
                      <a:endParaRPr sz="11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309" name="Google Shape;309;p36"/>
          <p:cNvPicPr preferRelativeResize="0"/>
          <p:nvPr/>
        </p:nvPicPr>
        <p:blipFill>
          <a:blip r:embed="rId3">
            <a:alphaModFix/>
          </a:blip>
          <a:stretch>
            <a:fillRect/>
          </a:stretch>
        </p:blipFill>
        <p:spPr>
          <a:xfrm>
            <a:off x="186375" y="1227462"/>
            <a:ext cx="3997550" cy="2046274"/>
          </a:xfrm>
          <a:prstGeom prst="rect">
            <a:avLst/>
          </a:prstGeom>
          <a:noFill/>
          <a:ln>
            <a:noFill/>
          </a:ln>
        </p:spPr>
      </p:pic>
      <p:pic>
        <p:nvPicPr>
          <p:cNvPr id="310" name="Google Shape;310;p36"/>
          <p:cNvPicPr preferRelativeResize="0"/>
          <p:nvPr/>
        </p:nvPicPr>
        <p:blipFill>
          <a:blip r:embed="rId4">
            <a:alphaModFix/>
          </a:blip>
          <a:stretch>
            <a:fillRect/>
          </a:stretch>
        </p:blipFill>
        <p:spPr>
          <a:xfrm>
            <a:off x="4502150" y="1207225"/>
            <a:ext cx="4031359" cy="2086726"/>
          </a:xfrm>
          <a:prstGeom prst="rect">
            <a:avLst/>
          </a:prstGeom>
          <a:noFill/>
          <a:ln>
            <a:noFill/>
          </a:ln>
        </p:spPr>
      </p:pic>
      <p:sp>
        <p:nvSpPr>
          <p:cNvPr id="311" name="Google Shape;311;p36"/>
          <p:cNvSpPr txBox="1"/>
          <p:nvPr/>
        </p:nvSpPr>
        <p:spPr>
          <a:xfrm>
            <a:off x="1490975" y="966000"/>
            <a:ext cx="19539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XGBoost Views</a:t>
            </a:r>
            <a:endParaRPr>
              <a:latin typeface="Roboto"/>
              <a:ea typeface="Roboto"/>
              <a:cs typeface="Roboto"/>
              <a:sym typeface="Roboto"/>
            </a:endParaRPr>
          </a:p>
        </p:txBody>
      </p:sp>
      <p:sp>
        <p:nvSpPr>
          <p:cNvPr id="312" name="Google Shape;312;p36"/>
          <p:cNvSpPr txBox="1"/>
          <p:nvPr/>
        </p:nvSpPr>
        <p:spPr>
          <a:xfrm>
            <a:off x="5785100" y="917650"/>
            <a:ext cx="19539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Analyst </a:t>
            </a:r>
            <a:r>
              <a:rPr lang="en">
                <a:latin typeface="Roboto"/>
                <a:ea typeface="Roboto"/>
                <a:cs typeface="Roboto"/>
                <a:sym typeface="Roboto"/>
              </a:rPr>
              <a:t>Views</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Future Improvements</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Areas for Improvements</a:t>
            </a:r>
            <a:endParaRPr/>
          </a:p>
        </p:txBody>
      </p:sp>
      <p:sp>
        <p:nvSpPr>
          <p:cNvPr id="323" name="Google Shape;323;p38"/>
          <p:cNvSpPr txBox="1"/>
          <p:nvPr>
            <p:ph idx="4294967295" type="body"/>
          </p:nvPr>
        </p:nvSpPr>
        <p:spPr>
          <a:xfrm>
            <a:off x="350925" y="1017800"/>
            <a:ext cx="8481300" cy="3962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Assumed Factors affecting returns</a:t>
            </a:r>
            <a:endParaRPr sz="1600"/>
          </a:p>
          <a:p>
            <a:pPr indent="-330200" lvl="1" marL="914400" rtl="0" algn="l">
              <a:lnSpc>
                <a:spcPct val="115000"/>
              </a:lnSpc>
              <a:spcBef>
                <a:spcPts val="0"/>
              </a:spcBef>
              <a:spcAft>
                <a:spcPts val="0"/>
              </a:spcAft>
              <a:buSzPts val="1600"/>
              <a:buChar char="○"/>
            </a:pPr>
            <a:r>
              <a:rPr lang="en" sz="1600"/>
              <a:t>Assumed returns of our assets follow CAPM</a:t>
            </a:r>
            <a:endParaRPr sz="1600"/>
          </a:p>
          <a:p>
            <a:pPr indent="-330200" lvl="1" marL="914400" rtl="0" algn="l">
              <a:lnSpc>
                <a:spcPct val="115000"/>
              </a:lnSpc>
              <a:spcBef>
                <a:spcPts val="0"/>
              </a:spcBef>
              <a:spcAft>
                <a:spcPts val="0"/>
              </a:spcAft>
              <a:buSzPts val="1600"/>
              <a:buChar char="○"/>
            </a:pPr>
            <a:r>
              <a:rPr lang="en" sz="1600"/>
              <a:t>Choice of S&amp;P 500 as market proxy may not be the best</a:t>
            </a:r>
            <a:endParaRPr sz="1600"/>
          </a:p>
          <a:p>
            <a:pPr indent="-330200" lvl="1" marL="914400" rtl="0" algn="l">
              <a:lnSpc>
                <a:spcPct val="115000"/>
              </a:lnSpc>
              <a:spcBef>
                <a:spcPts val="0"/>
              </a:spcBef>
              <a:spcAft>
                <a:spcPts val="0"/>
              </a:spcAft>
              <a:buSzPts val="1600"/>
              <a:buChar char="○"/>
            </a:pPr>
            <a:r>
              <a:rPr lang="en" sz="1600"/>
              <a:t>Explore use of other index as market proxies</a:t>
            </a:r>
            <a:endParaRPr sz="1600"/>
          </a:p>
          <a:p>
            <a:pPr indent="0" lvl="0" marL="9144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Char char="●"/>
            </a:pPr>
            <a:r>
              <a:rPr lang="en" sz="1600"/>
              <a:t>Selection of Instrument for Hedging</a:t>
            </a:r>
            <a:endParaRPr sz="1600"/>
          </a:p>
          <a:p>
            <a:pPr indent="-330200" lvl="1" marL="914400" rtl="0" algn="l">
              <a:lnSpc>
                <a:spcPct val="115000"/>
              </a:lnSpc>
              <a:spcBef>
                <a:spcPts val="0"/>
              </a:spcBef>
              <a:spcAft>
                <a:spcPts val="0"/>
              </a:spcAft>
              <a:buSzPts val="1600"/>
              <a:buChar char="○"/>
            </a:pPr>
            <a:r>
              <a:rPr lang="en" sz="1600"/>
              <a:t>Limited choice of options</a:t>
            </a:r>
            <a:endParaRPr sz="1600"/>
          </a:p>
          <a:p>
            <a:pPr indent="-330200" lvl="1" marL="914400" rtl="0" algn="l">
              <a:lnSpc>
                <a:spcPct val="115000"/>
              </a:lnSpc>
              <a:spcBef>
                <a:spcPts val="0"/>
              </a:spcBef>
              <a:spcAft>
                <a:spcPts val="0"/>
              </a:spcAft>
              <a:buSzPts val="1600"/>
              <a:buChar char="○"/>
            </a:pPr>
            <a:r>
              <a:rPr lang="en" sz="1600"/>
              <a:t>Large bid-ask spread</a:t>
            </a:r>
            <a:endParaRPr sz="1600"/>
          </a:p>
          <a:p>
            <a:pPr indent="-330200" lvl="1" marL="914400" rtl="0" algn="l">
              <a:lnSpc>
                <a:spcPct val="115000"/>
              </a:lnSpc>
              <a:spcBef>
                <a:spcPts val="0"/>
              </a:spcBef>
              <a:spcAft>
                <a:spcPts val="0"/>
              </a:spcAft>
              <a:buSzPts val="1600"/>
              <a:buChar char="○"/>
            </a:pPr>
            <a:r>
              <a:rPr lang="en" sz="1600"/>
              <a:t>Explore use of other option contracts or financial instruments</a:t>
            </a:r>
            <a:endParaRPr sz="1600"/>
          </a:p>
          <a:p>
            <a:pPr indent="0" lvl="0" marL="914400" rtl="0" algn="l">
              <a:lnSpc>
                <a:spcPct val="115000"/>
              </a:lnSpc>
              <a:spcBef>
                <a:spcPts val="0"/>
              </a:spcBef>
              <a:spcAft>
                <a:spcPts val="0"/>
              </a:spcAft>
              <a:buNone/>
            </a:pPr>
            <a:r>
              <a:t/>
            </a:r>
            <a:endParaRPr sz="700"/>
          </a:p>
          <a:p>
            <a:pPr indent="-330200" lvl="0" marL="457200" rtl="0" algn="l">
              <a:lnSpc>
                <a:spcPct val="115000"/>
              </a:lnSpc>
              <a:spcBef>
                <a:spcPts val="0"/>
              </a:spcBef>
              <a:spcAft>
                <a:spcPts val="0"/>
              </a:spcAft>
              <a:buSzPts val="1600"/>
              <a:buChar char="●"/>
            </a:pPr>
            <a:r>
              <a:rPr lang="en" sz="1600"/>
              <a:t>XGBoost</a:t>
            </a:r>
            <a:endParaRPr sz="1600"/>
          </a:p>
          <a:p>
            <a:pPr indent="-330200" lvl="1" marL="914400" rtl="0" algn="l">
              <a:lnSpc>
                <a:spcPct val="115000"/>
              </a:lnSpc>
              <a:spcBef>
                <a:spcPts val="0"/>
              </a:spcBef>
              <a:spcAft>
                <a:spcPts val="0"/>
              </a:spcAft>
              <a:buSzPts val="1600"/>
              <a:buChar char="○"/>
            </a:pPr>
            <a:r>
              <a:rPr lang="en" sz="1600"/>
              <a:t>Assumed that all biotech stocks exhibit similar behaviours</a:t>
            </a:r>
            <a:endParaRPr sz="1600"/>
          </a:p>
          <a:p>
            <a:pPr indent="-330200" lvl="1" marL="914400" rtl="0" algn="l">
              <a:lnSpc>
                <a:spcPct val="115000"/>
              </a:lnSpc>
              <a:spcBef>
                <a:spcPts val="0"/>
              </a:spcBef>
              <a:spcAft>
                <a:spcPts val="0"/>
              </a:spcAft>
              <a:buSzPts val="1600"/>
              <a:buChar char="○"/>
            </a:pPr>
            <a:r>
              <a:rPr lang="en" sz="1600"/>
              <a:t>Try training different models for each stock</a:t>
            </a:r>
            <a:endParaRPr sz="1600"/>
          </a:p>
          <a:p>
            <a:pPr indent="-330200" lvl="1" marL="914400" rtl="0" algn="l">
              <a:lnSpc>
                <a:spcPct val="115000"/>
              </a:lnSpc>
              <a:spcBef>
                <a:spcPts val="0"/>
              </a:spcBef>
              <a:spcAft>
                <a:spcPts val="0"/>
              </a:spcAft>
              <a:buSzPts val="1600"/>
              <a:buChar char="○"/>
            </a:pPr>
            <a:r>
              <a:rPr lang="en" sz="1600"/>
              <a:t>Perform more hyperparameter tuning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457200" lvl="0" marL="1828800" rtl="0" algn="l">
              <a:lnSpc>
                <a:spcPct val="100000"/>
              </a:lnSpc>
              <a:spcBef>
                <a:spcPts val="0"/>
              </a:spcBef>
              <a:spcAft>
                <a:spcPts val="0"/>
              </a:spcAft>
              <a:buSzPts val="4200"/>
              <a:buNone/>
            </a:pPr>
            <a:r>
              <a:rPr lang="en"/>
              <a:t>Thank you!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 Worst Portfolio</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Compile Analyst Ratings		</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Lipper leader ratings for </a:t>
            </a:r>
            <a:r>
              <a:rPr b="1" lang="en" sz="1600"/>
              <a:t>total returns </a:t>
            </a:r>
            <a:r>
              <a:rPr lang="en" sz="1600"/>
              <a:t>and </a:t>
            </a:r>
            <a:r>
              <a:rPr b="1" lang="en" sz="1600"/>
              <a:t>total consistent returns</a:t>
            </a:r>
            <a:endParaRPr b="1" sz="1600"/>
          </a:p>
          <a:p>
            <a:pPr indent="-330200" lvl="0" marL="457200" rtl="0" algn="l">
              <a:spcBef>
                <a:spcPts val="0"/>
              </a:spcBef>
              <a:spcAft>
                <a:spcPts val="0"/>
              </a:spcAft>
              <a:buSzPts val="1600"/>
              <a:buChar char="●"/>
            </a:pPr>
            <a:r>
              <a:rPr lang="en" sz="1600"/>
              <a:t>Shortlist candidate funds as best / worst</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Analyse Historical Performance</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Sharpe Ratio based on 2019 returns</a:t>
            </a:r>
            <a:endParaRPr sz="1600"/>
          </a:p>
          <a:p>
            <a:pPr indent="-330200" lvl="0" marL="457200" rtl="0" algn="l">
              <a:spcBef>
                <a:spcPts val="0"/>
              </a:spcBef>
              <a:spcAft>
                <a:spcPts val="0"/>
              </a:spcAft>
              <a:buSzPts val="1600"/>
              <a:buChar char="●"/>
            </a:pPr>
            <a:r>
              <a:rPr lang="en" sz="1600"/>
              <a:t>Rank funds among the candidate best / worst</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Qualitative</a:t>
            </a:r>
            <a:r>
              <a:rPr lang="en">
                <a:solidFill>
                  <a:schemeClr val="lt1"/>
                </a:solidFill>
              </a:rPr>
              <a:t> evaluation of fund</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Profile of companies invested in </a:t>
            </a:r>
            <a:endParaRPr sz="1600"/>
          </a:p>
          <a:p>
            <a:pPr indent="-330200" lvl="0" marL="457200" rtl="0" algn="l">
              <a:spcBef>
                <a:spcPts val="0"/>
              </a:spcBef>
              <a:spcAft>
                <a:spcPts val="0"/>
              </a:spcAft>
              <a:buSzPts val="1600"/>
              <a:buChar char="●"/>
            </a:pPr>
            <a:r>
              <a:rPr lang="en" sz="1600"/>
              <a:t>Analysts’ reports on company prospects</a:t>
            </a:r>
            <a:endParaRPr sz="1600"/>
          </a:p>
          <a:p>
            <a:pPr indent="0" lvl="0" marL="0" rtl="0" algn="l">
              <a:spcBef>
                <a:spcPts val="800"/>
              </a:spcBef>
              <a:spcAft>
                <a:spcPts val="8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 Worst Portfolio</a:t>
            </a:r>
            <a:endParaRPr/>
          </a:p>
        </p:txBody>
      </p:sp>
      <p:pic>
        <p:nvPicPr>
          <p:cNvPr id="126" name="Google Shape;126;p16"/>
          <p:cNvPicPr preferRelativeResize="0"/>
          <p:nvPr/>
        </p:nvPicPr>
        <p:blipFill>
          <a:blip r:embed="rId3">
            <a:alphaModFix/>
          </a:blip>
          <a:stretch>
            <a:fillRect/>
          </a:stretch>
        </p:blipFill>
        <p:spPr>
          <a:xfrm>
            <a:off x="4696425" y="1759325"/>
            <a:ext cx="4311199" cy="2752175"/>
          </a:xfrm>
          <a:prstGeom prst="rect">
            <a:avLst/>
          </a:prstGeom>
          <a:noFill/>
          <a:ln>
            <a:noFill/>
          </a:ln>
        </p:spPr>
      </p:pic>
      <p:pic>
        <p:nvPicPr>
          <p:cNvPr id="127" name="Google Shape;127;p16"/>
          <p:cNvPicPr preferRelativeResize="0"/>
          <p:nvPr/>
        </p:nvPicPr>
        <p:blipFill>
          <a:blip r:embed="rId4">
            <a:alphaModFix/>
          </a:blip>
          <a:stretch>
            <a:fillRect/>
          </a:stretch>
        </p:blipFill>
        <p:spPr>
          <a:xfrm>
            <a:off x="125800" y="1771900"/>
            <a:ext cx="4311200" cy="2727015"/>
          </a:xfrm>
          <a:prstGeom prst="rect">
            <a:avLst/>
          </a:prstGeom>
          <a:noFill/>
          <a:ln>
            <a:noFill/>
          </a:ln>
        </p:spPr>
      </p:pic>
      <p:sp>
        <p:nvSpPr>
          <p:cNvPr id="128" name="Google Shape;128;p16"/>
          <p:cNvSpPr txBox="1"/>
          <p:nvPr/>
        </p:nvSpPr>
        <p:spPr>
          <a:xfrm>
            <a:off x="214625" y="1017800"/>
            <a:ext cx="26049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ETIHX (best)</a:t>
            </a:r>
            <a:endParaRPr b="1">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2019 Sharpe Ratio: 2.21 </a:t>
            </a:r>
            <a:endParaRPr sz="1200">
              <a:latin typeface="Roboto"/>
              <a:ea typeface="Roboto"/>
              <a:cs typeface="Roboto"/>
              <a:sym typeface="Roboto"/>
            </a:endParaRPr>
          </a:p>
        </p:txBody>
      </p:sp>
      <p:sp>
        <p:nvSpPr>
          <p:cNvPr id="129" name="Google Shape;129;p16"/>
          <p:cNvSpPr txBox="1"/>
          <p:nvPr/>
        </p:nvSpPr>
        <p:spPr>
          <a:xfrm>
            <a:off x="4696425" y="1162800"/>
            <a:ext cx="26049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RYCFX </a:t>
            </a:r>
            <a:r>
              <a:rPr b="1" lang="en">
                <a:latin typeface="Roboto"/>
                <a:ea typeface="Roboto"/>
                <a:cs typeface="Roboto"/>
                <a:sym typeface="Roboto"/>
              </a:rPr>
              <a:t>(worst)</a:t>
            </a:r>
            <a:endParaRPr b="1">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2019 Sharpe Ratio: 1.17</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Optimisation &amp;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 </a:t>
            </a:r>
            <a:endParaRPr/>
          </a:p>
        </p:txBody>
      </p:sp>
      <p:sp>
        <p:nvSpPr>
          <p:cNvPr id="140" name="Google Shape;140;p18"/>
          <p:cNvSpPr txBox="1"/>
          <p:nvPr>
            <p:ph idx="4294967295" type="body"/>
          </p:nvPr>
        </p:nvSpPr>
        <p:spPr>
          <a:xfrm>
            <a:off x="311700" y="1123275"/>
            <a:ext cx="8481300" cy="387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Adjustment of E(R)</a:t>
            </a:r>
            <a:endParaRPr sz="1600"/>
          </a:p>
          <a:p>
            <a:pPr indent="-330200" lvl="0" marL="457200" rtl="0" algn="l">
              <a:spcBef>
                <a:spcPts val="0"/>
              </a:spcBef>
              <a:spcAft>
                <a:spcPts val="0"/>
              </a:spcAft>
              <a:buSzPts val="1600"/>
              <a:buChar char="●"/>
            </a:pPr>
            <a:r>
              <a:rPr lang="en" sz="1600"/>
              <a:t>Black-Litterman Model: blend market-implied returns with market outlook </a:t>
            </a:r>
            <a:endParaRPr sz="1600"/>
          </a:p>
          <a:p>
            <a:pPr indent="0" lvl="0" marL="0" rtl="0" algn="l">
              <a:spcBef>
                <a:spcPts val="800"/>
              </a:spcBef>
              <a:spcAft>
                <a:spcPts val="800"/>
              </a:spcAft>
              <a:buNone/>
            </a:pPr>
            <a:r>
              <a:t/>
            </a:r>
            <a:endParaRPr sz="1600"/>
          </a:p>
        </p:txBody>
      </p:sp>
      <p:pic>
        <p:nvPicPr>
          <p:cNvPr id="141" name="Google Shape;141;p18"/>
          <p:cNvPicPr preferRelativeResize="0"/>
          <p:nvPr/>
        </p:nvPicPr>
        <p:blipFill>
          <a:blip r:embed="rId3">
            <a:alphaModFix/>
          </a:blip>
          <a:stretch>
            <a:fillRect/>
          </a:stretch>
        </p:blipFill>
        <p:spPr>
          <a:xfrm>
            <a:off x="642925" y="1824850"/>
            <a:ext cx="6949849" cy="310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 </a:t>
            </a:r>
            <a:endParaRPr/>
          </a:p>
        </p:txBody>
      </p:sp>
      <p:sp>
        <p:nvSpPr>
          <p:cNvPr id="147" name="Google Shape;147;p19"/>
          <p:cNvSpPr txBox="1"/>
          <p:nvPr>
            <p:ph idx="4294967295" type="body"/>
          </p:nvPr>
        </p:nvSpPr>
        <p:spPr>
          <a:xfrm>
            <a:off x="311700" y="1123275"/>
            <a:ext cx="8481300" cy="387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Optimise mean-variance utility function </a:t>
            </a:r>
            <a:endParaRPr sz="1600"/>
          </a:p>
          <a:p>
            <a:pPr indent="-330200" lvl="0" marL="457200" rtl="0" algn="l">
              <a:spcBef>
                <a:spcPts val="0"/>
              </a:spcBef>
              <a:spcAft>
                <a:spcPts val="0"/>
              </a:spcAft>
              <a:buSzPts val="1600"/>
              <a:buChar char="●"/>
            </a:pPr>
            <a:r>
              <a:rPr lang="en" sz="1600"/>
              <a:t>Constraints based on minimum return, maximum risk and by market cap </a:t>
            </a:r>
            <a:endParaRPr sz="1600"/>
          </a:p>
          <a:p>
            <a:pPr indent="0" lvl="0" marL="0" rtl="0" algn="l">
              <a:spcBef>
                <a:spcPts val="800"/>
              </a:spcBef>
              <a:spcAft>
                <a:spcPts val="800"/>
              </a:spcAft>
              <a:buNone/>
            </a:pPr>
            <a:r>
              <a:t/>
            </a:r>
            <a:endParaRPr sz="1600"/>
          </a:p>
        </p:txBody>
      </p:sp>
      <p:pic>
        <p:nvPicPr>
          <p:cNvPr id="148" name="Google Shape;148;p19"/>
          <p:cNvPicPr preferRelativeResize="0"/>
          <p:nvPr/>
        </p:nvPicPr>
        <p:blipFill>
          <a:blip r:embed="rId3">
            <a:alphaModFix/>
          </a:blip>
          <a:stretch>
            <a:fillRect/>
          </a:stretch>
        </p:blipFill>
        <p:spPr>
          <a:xfrm>
            <a:off x="1208650" y="1836275"/>
            <a:ext cx="5753100" cy="288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(2019)</a:t>
            </a:r>
            <a:endParaRPr/>
          </a:p>
        </p:txBody>
      </p:sp>
      <p:sp>
        <p:nvSpPr>
          <p:cNvPr id="154" name="Google Shape;154;p20"/>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Qualitative evaluation of fund</a:t>
            </a:r>
            <a:endParaRPr>
              <a:solidFill>
                <a:schemeClr val="lt1"/>
              </a:solidFill>
            </a:endParaRPr>
          </a:p>
        </p:txBody>
      </p:sp>
      <p:pic>
        <p:nvPicPr>
          <p:cNvPr id="155" name="Google Shape;155;p20"/>
          <p:cNvPicPr preferRelativeResize="0"/>
          <p:nvPr/>
        </p:nvPicPr>
        <p:blipFill>
          <a:blip r:embed="rId3">
            <a:alphaModFix/>
          </a:blip>
          <a:stretch>
            <a:fillRect/>
          </a:stretch>
        </p:blipFill>
        <p:spPr>
          <a:xfrm>
            <a:off x="239925" y="1202800"/>
            <a:ext cx="6929450" cy="2850475"/>
          </a:xfrm>
          <a:prstGeom prst="rect">
            <a:avLst/>
          </a:prstGeom>
          <a:noFill/>
          <a:ln>
            <a:noFill/>
          </a:ln>
        </p:spPr>
      </p:pic>
      <p:graphicFrame>
        <p:nvGraphicFramePr>
          <p:cNvPr id="156" name="Google Shape;156;p20"/>
          <p:cNvGraphicFramePr/>
          <p:nvPr/>
        </p:nvGraphicFramePr>
        <p:xfrm>
          <a:off x="5674125" y="1867175"/>
          <a:ext cx="3000000" cy="3000000"/>
        </p:xfrm>
        <a:graphic>
          <a:graphicData uri="http://schemas.openxmlformats.org/drawingml/2006/table">
            <a:tbl>
              <a:tblPr>
                <a:noFill/>
                <a:tableStyleId>{4F8AD8B0-B0B1-448F-BE11-BEA63004E89C}</a:tableStyleId>
              </a:tblPr>
              <a:tblGrid>
                <a:gridCol w="1015500"/>
                <a:gridCol w="1015500"/>
                <a:gridCol w="1015500"/>
              </a:tblGrid>
              <a:tr h="396200">
                <a:tc>
                  <a:txBody>
                    <a:bodyPr/>
                    <a:lstStyle/>
                    <a:p>
                      <a:pPr indent="0" lvl="0" marL="0" rtl="0" algn="l">
                        <a:spcBef>
                          <a:spcPts val="0"/>
                        </a:spcBef>
                        <a:spcAft>
                          <a:spcPts val="0"/>
                        </a:spcAft>
                        <a:buNone/>
                      </a:pPr>
                      <a:r>
                        <a:rPr lang="en" sz="1100">
                          <a:latin typeface="Roboto Slab"/>
                          <a:ea typeface="Roboto Slab"/>
                          <a:cs typeface="Roboto Slab"/>
                          <a:sym typeface="Roboto Slab"/>
                        </a:rPr>
                        <a:t>Portfolio</a:t>
                      </a:r>
                      <a:endParaRPr sz="1100">
                        <a:latin typeface="Roboto Slab"/>
                        <a:ea typeface="Roboto Slab"/>
                        <a:cs typeface="Roboto Slab"/>
                        <a:sym typeface="Roboto Slab"/>
                      </a:endParaRPr>
                    </a:p>
                  </a:txBody>
                  <a:tcPr marT="91425" marB="91425" marR="91425" marL="91425">
                    <a:solidFill>
                      <a:srgbClr val="CFE2F3"/>
                    </a:solidFill>
                  </a:tcPr>
                </a:tc>
                <a:tc>
                  <a:txBody>
                    <a:bodyPr/>
                    <a:lstStyle/>
                    <a:p>
                      <a:pPr indent="0" lvl="0" marL="0" rtl="0" algn="l">
                        <a:spcBef>
                          <a:spcPts val="0"/>
                        </a:spcBef>
                        <a:spcAft>
                          <a:spcPts val="0"/>
                        </a:spcAft>
                        <a:buNone/>
                      </a:pPr>
                      <a:r>
                        <a:rPr lang="en" sz="1100">
                          <a:latin typeface="Roboto Slab"/>
                          <a:ea typeface="Roboto Slab"/>
                          <a:cs typeface="Roboto Slab"/>
                          <a:sym typeface="Roboto Slab"/>
                        </a:rPr>
                        <a:t>Ann. Return</a:t>
                      </a:r>
                      <a:endParaRPr sz="1100">
                        <a:latin typeface="Roboto Slab"/>
                        <a:ea typeface="Roboto Slab"/>
                        <a:cs typeface="Roboto Slab"/>
                        <a:sym typeface="Roboto Slab"/>
                      </a:endParaRPr>
                    </a:p>
                  </a:txBody>
                  <a:tcPr marT="91425" marB="91425" marR="91425" marL="91425">
                    <a:solidFill>
                      <a:srgbClr val="CFE2F3"/>
                    </a:solidFill>
                  </a:tcPr>
                </a:tc>
                <a:tc>
                  <a:txBody>
                    <a:bodyPr/>
                    <a:lstStyle/>
                    <a:p>
                      <a:pPr indent="0" lvl="0" marL="0" rtl="0" algn="l">
                        <a:spcBef>
                          <a:spcPts val="0"/>
                        </a:spcBef>
                        <a:spcAft>
                          <a:spcPts val="0"/>
                        </a:spcAft>
                        <a:buNone/>
                      </a:pPr>
                      <a:r>
                        <a:rPr lang="en" sz="1100">
                          <a:latin typeface="Roboto Slab"/>
                          <a:ea typeface="Roboto Slab"/>
                          <a:cs typeface="Roboto Slab"/>
                          <a:sym typeface="Roboto Slab"/>
                        </a:rPr>
                        <a:t>Sharpe Ratio</a:t>
                      </a:r>
                      <a:endParaRPr sz="1100">
                        <a:latin typeface="Roboto Slab"/>
                        <a:ea typeface="Roboto Slab"/>
                        <a:cs typeface="Roboto Slab"/>
                        <a:sym typeface="Roboto Slab"/>
                      </a:endParaRPr>
                    </a:p>
                  </a:txBody>
                  <a:tcPr marT="91425" marB="91425" marR="91425" marL="91425">
                    <a:solidFill>
                      <a:srgbClr val="CFE2F3"/>
                    </a:solidFill>
                  </a:tcPr>
                </a:tc>
              </a:tr>
              <a:tr h="352875">
                <a:tc>
                  <a:txBody>
                    <a:bodyPr/>
                    <a:lstStyle/>
                    <a:p>
                      <a:pPr indent="0" lvl="0" marL="0" rtl="0" algn="l">
                        <a:spcBef>
                          <a:spcPts val="0"/>
                        </a:spcBef>
                        <a:spcAft>
                          <a:spcPts val="0"/>
                        </a:spcAft>
                        <a:buNone/>
                      </a:pPr>
                      <a:r>
                        <a:rPr lang="en" sz="1100">
                          <a:latin typeface="Roboto Slab"/>
                          <a:ea typeface="Roboto Slab"/>
                          <a:cs typeface="Roboto Slab"/>
                          <a:sym typeface="Roboto Slab"/>
                        </a:rPr>
                        <a:t>ETIHX (best)</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0.99</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3.46</a:t>
                      </a:r>
                      <a:endParaRPr sz="1100">
                        <a:latin typeface="Roboto Slab"/>
                        <a:ea typeface="Roboto Slab"/>
                        <a:cs typeface="Roboto Slab"/>
                        <a:sym typeface="Roboto Slab"/>
                      </a:endParaRPr>
                    </a:p>
                  </a:txBody>
                  <a:tcPr marT="91425" marB="91425" marR="91425" marL="91425"/>
                </a:tc>
              </a:tr>
              <a:tr h="352875">
                <a:tc>
                  <a:txBody>
                    <a:bodyPr/>
                    <a:lstStyle/>
                    <a:p>
                      <a:pPr indent="0" lvl="0" marL="0" rtl="0" algn="l">
                        <a:spcBef>
                          <a:spcPts val="0"/>
                        </a:spcBef>
                        <a:spcAft>
                          <a:spcPts val="0"/>
                        </a:spcAft>
                        <a:buNone/>
                      </a:pPr>
                      <a:r>
                        <a:rPr lang="en" sz="1100">
                          <a:latin typeface="Roboto Slab"/>
                          <a:ea typeface="Roboto Slab"/>
                          <a:cs typeface="Roboto Slab"/>
                          <a:sym typeface="Roboto Slab"/>
                        </a:rPr>
                        <a:t>RYCFX (worst)</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0.26</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1.39</a:t>
                      </a:r>
                      <a:endParaRPr sz="1100">
                        <a:latin typeface="Roboto Slab"/>
                        <a:ea typeface="Roboto Slab"/>
                        <a:cs typeface="Roboto Slab"/>
                        <a:sym typeface="Roboto Slab"/>
                      </a:endParaRPr>
                    </a:p>
                  </a:txBody>
                  <a:tcPr marT="91425" marB="91425" marR="91425" marL="91425"/>
                </a:tc>
              </a:tr>
              <a:tr h="352875">
                <a:tc>
                  <a:txBody>
                    <a:bodyPr/>
                    <a:lstStyle/>
                    <a:p>
                      <a:pPr indent="0" lvl="0" marL="0" rtl="0" algn="l">
                        <a:spcBef>
                          <a:spcPts val="0"/>
                        </a:spcBef>
                        <a:spcAft>
                          <a:spcPts val="0"/>
                        </a:spcAft>
                        <a:buNone/>
                      </a:pPr>
                      <a:r>
                        <a:rPr lang="en" sz="1100">
                          <a:latin typeface="Roboto Slab"/>
                          <a:ea typeface="Roboto Slab"/>
                          <a:cs typeface="Roboto Slab"/>
                          <a:sym typeface="Roboto Slab"/>
                        </a:rPr>
                        <a:t>NBI (index) </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0.22</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1.12</a:t>
                      </a:r>
                      <a:endParaRPr sz="1100">
                        <a:latin typeface="Roboto Slab"/>
                        <a:ea typeface="Roboto Slab"/>
                        <a:cs typeface="Roboto Slab"/>
                        <a:sym typeface="Roboto Slab"/>
                      </a:endParaRPr>
                    </a:p>
                  </a:txBody>
                  <a:tcPr marT="91425" marB="91425" marR="91425" marL="91425"/>
                </a:tc>
              </a:tr>
              <a:tr h="396200">
                <a:tc>
                  <a:txBody>
                    <a:bodyPr/>
                    <a:lstStyle/>
                    <a:p>
                      <a:pPr indent="0" lvl="0" marL="0" rtl="0" algn="l">
                        <a:spcBef>
                          <a:spcPts val="0"/>
                        </a:spcBef>
                        <a:spcAft>
                          <a:spcPts val="0"/>
                        </a:spcAft>
                        <a:buNone/>
                      </a:pPr>
                      <a:r>
                        <a:rPr b="1" lang="en" sz="1100">
                          <a:latin typeface="Roboto Slab"/>
                          <a:ea typeface="Roboto Slab"/>
                          <a:cs typeface="Roboto Slab"/>
                          <a:sym typeface="Roboto Slab"/>
                        </a:rPr>
                        <a:t>Optimised</a:t>
                      </a:r>
                      <a:endParaRPr b="1"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0.37</a:t>
                      </a:r>
                      <a:endParaRPr sz="1100">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sz="1100">
                          <a:latin typeface="Roboto Slab"/>
                          <a:ea typeface="Roboto Slab"/>
                          <a:cs typeface="Roboto Slab"/>
                          <a:sym typeface="Roboto Slab"/>
                        </a:rPr>
                        <a:t>1.46</a:t>
                      </a:r>
                      <a:endParaRPr sz="1100">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(2019)</a:t>
            </a:r>
            <a:endParaRPr/>
          </a:p>
        </p:txBody>
      </p:sp>
      <p:graphicFrame>
        <p:nvGraphicFramePr>
          <p:cNvPr id="162" name="Google Shape;162;p21"/>
          <p:cNvGraphicFramePr/>
          <p:nvPr/>
        </p:nvGraphicFramePr>
        <p:xfrm>
          <a:off x="845350" y="1435925"/>
          <a:ext cx="3000000" cy="3000000"/>
        </p:xfrm>
        <a:graphic>
          <a:graphicData uri="http://schemas.openxmlformats.org/drawingml/2006/table">
            <a:tbl>
              <a:tblPr>
                <a:noFill/>
                <a:tableStyleId>{4F8AD8B0-B0B1-448F-BE11-BEA63004E89C}</a:tableStyleId>
              </a:tblPr>
              <a:tblGrid>
                <a:gridCol w="2413000"/>
                <a:gridCol w="2413000"/>
                <a:gridCol w="2413000"/>
              </a:tblGrid>
              <a:tr h="315850">
                <a:tc>
                  <a:txBody>
                    <a:bodyPr/>
                    <a:lstStyle/>
                    <a:p>
                      <a:pPr indent="0" lvl="0" marL="0" rtl="0" algn="l">
                        <a:spcBef>
                          <a:spcPts val="0"/>
                        </a:spcBef>
                        <a:spcAft>
                          <a:spcPts val="0"/>
                        </a:spcAft>
                        <a:buNone/>
                      </a:pPr>
                      <a:r>
                        <a:rPr lang="en">
                          <a:latin typeface="Roboto Slab"/>
                          <a:ea typeface="Roboto Slab"/>
                          <a:cs typeface="Roboto Slab"/>
                          <a:sym typeface="Roboto Slab"/>
                        </a:rPr>
                        <a:t>Portfolio</a:t>
                      </a:r>
                      <a:endParaRPr>
                        <a:latin typeface="Roboto Slab"/>
                        <a:ea typeface="Roboto Slab"/>
                        <a:cs typeface="Roboto Slab"/>
                        <a:sym typeface="Roboto Slab"/>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Roboto Slab"/>
                          <a:ea typeface="Roboto Slab"/>
                          <a:cs typeface="Roboto Slab"/>
                          <a:sym typeface="Roboto Slab"/>
                        </a:rPr>
                        <a:t>1-day 5% VaR*</a:t>
                      </a:r>
                      <a:endParaRPr>
                        <a:latin typeface="Roboto Slab"/>
                        <a:ea typeface="Roboto Slab"/>
                        <a:cs typeface="Roboto Slab"/>
                        <a:sym typeface="Roboto Slab"/>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Roboto Slab"/>
                          <a:ea typeface="Roboto Slab"/>
                          <a:cs typeface="Roboto Slab"/>
                          <a:sym typeface="Roboto Slab"/>
                        </a:rPr>
                        <a:t>1-day 5% ES*</a:t>
                      </a:r>
                      <a:endParaRPr>
                        <a:latin typeface="Roboto Slab"/>
                        <a:ea typeface="Roboto Slab"/>
                        <a:cs typeface="Roboto Slab"/>
                        <a:sym typeface="Roboto Slab"/>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latin typeface="Roboto Slab"/>
                          <a:ea typeface="Roboto Slab"/>
                          <a:cs typeface="Roboto Slab"/>
                          <a:sym typeface="Roboto Slab"/>
                        </a:rPr>
                        <a:t>ETIHX (Best)</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2.7% </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3.8%</a:t>
                      </a:r>
                      <a:endParaRPr>
                        <a:latin typeface="Roboto Slab"/>
                        <a:ea typeface="Roboto Slab"/>
                        <a:cs typeface="Roboto Slab"/>
                        <a:sym typeface="Roboto Slab"/>
                      </a:endParaRPr>
                    </a:p>
                  </a:txBody>
                  <a:tcPr marT="91425" marB="91425" marR="91425" marL="91425"/>
                </a:tc>
              </a:tr>
              <a:tr h="381000">
                <a:tc>
                  <a:txBody>
                    <a:bodyPr/>
                    <a:lstStyle/>
                    <a:p>
                      <a:pPr indent="0" lvl="0" marL="0" rtl="0" algn="l">
                        <a:spcBef>
                          <a:spcPts val="0"/>
                        </a:spcBef>
                        <a:spcAft>
                          <a:spcPts val="0"/>
                        </a:spcAft>
                        <a:buNone/>
                      </a:pPr>
                      <a:r>
                        <a:rPr lang="en">
                          <a:latin typeface="Roboto Slab"/>
                          <a:ea typeface="Roboto Slab"/>
                          <a:cs typeface="Roboto Slab"/>
                          <a:sym typeface="Roboto Slab"/>
                        </a:rPr>
                        <a:t>RYCFX (Worst)</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1.9%</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2.5%</a:t>
                      </a:r>
                      <a:endParaRPr>
                        <a:latin typeface="Roboto Slab"/>
                        <a:ea typeface="Roboto Slab"/>
                        <a:cs typeface="Roboto Slab"/>
                        <a:sym typeface="Roboto Slab"/>
                      </a:endParaRPr>
                    </a:p>
                  </a:txBody>
                  <a:tcPr marT="91425" marB="91425" marR="91425" marL="91425"/>
                </a:tc>
              </a:tr>
              <a:tr h="381000">
                <a:tc>
                  <a:txBody>
                    <a:bodyPr/>
                    <a:lstStyle/>
                    <a:p>
                      <a:pPr indent="0" lvl="0" marL="0" rtl="0" algn="l">
                        <a:spcBef>
                          <a:spcPts val="0"/>
                        </a:spcBef>
                        <a:spcAft>
                          <a:spcPts val="0"/>
                        </a:spcAft>
                        <a:buNone/>
                      </a:pPr>
                      <a:r>
                        <a:rPr lang="en">
                          <a:latin typeface="Roboto Slab"/>
                          <a:ea typeface="Roboto Slab"/>
                          <a:cs typeface="Roboto Slab"/>
                          <a:sym typeface="Roboto Slab"/>
                        </a:rPr>
                        <a:t>NBI (Index) </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2.0%</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2.7%</a:t>
                      </a:r>
                      <a:endParaRPr>
                        <a:latin typeface="Roboto Slab"/>
                        <a:ea typeface="Roboto Slab"/>
                        <a:cs typeface="Roboto Slab"/>
                        <a:sym typeface="Roboto Slab"/>
                      </a:endParaRPr>
                    </a:p>
                  </a:txBody>
                  <a:tcPr marT="91425" marB="91425" marR="91425" marL="91425"/>
                </a:tc>
              </a:tr>
              <a:tr h="381000">
                <a:tc>
                  <a:txBody>
                    <a:bodyPr/>
                    <a:lstStyle/>
                    <a:p>
                      <a:pPr indent="0" lvl="0" marL="0" rtl="0" algn="l">
                        <a:spcBef>
                          <a:spcPts val="0"/>
                        </a:spcBef>
                        <a:spcAft>
                          <a:spcPts val="0"/>
                        </a:spcAft>
                        <a:buNone/>
                      </a:pPr>
                      <a:r>
                        <a:rPr b="1" lang="en">
                          <a:latin typeface="Roboto Slab"/>
                          <a:ea typeface="Roboto Slab"/>
                          <a:cs typeface="Roboto Slab"/>
                          <a:sym typeface="Roboto Slab"/>
                        </a:rPr>
                        <a:t>Optimised </a:t>
                      </a:r>
                      <a:endParaRPr b="1">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2.5%</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3.4%</a:t>
                      </a:r>
                      <a:endParaRPr>
                        <a:latin typeface="Roboto Slab"/>
                        <a:ea typeface="Roboto Slab"/>
                        <a:cs typeface="Roboto Slab"/>
                        <a:sym typeface="Roboto Slab"/>
                      </a:endParaRPr>
                    </a:p>
                  </a:txBody>
                  <a:tcPr marT="91425" marB="91425" marR="91425" marL="91425"/>
                </a:tc>
              </a:tr>
            </a:tbl>
          </a:graphicData>
        </a:graphic>
      </p:graphicFrame>
      <p:sp>
        <p:nvSpPr>
          <p:cNvPr id="163" name="Google Shape;163;p21"/>
          <p:cNvSpPr txBox="1"/>
          <p:nvPr/>
        </p:nvSpPr>
        <p:spPr>
          <a:xfrm>
            <a:off x="918475" y="3582075"/>
            <a:ext cx="49905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*values calculated using parametric approach</a:t>
            </a:r>
            <a:endParaRPr sz="13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