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76" r:id="rId7"/>
    <p:sldId id="277" r:id="rId8"/>
    <p:sldId id="273" r:id="rId9"/>
    <p:sldId id="262" r:id="rId10"/>
    <p:sldId id="274" r:id="rId11"/>
    <p:sldId id="275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/>
    <p:restoredTop sz="94744"/>
  </p:normalViewPr>
  <p:slideViewPr>
    <p:cSldViewPr snapToGrid="0">
      <p:cViewPr varScale="1">
        <p:scale>
          <a:sx n="116" d="100"/>
          <a:sy n="116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7FBBF-6885-7045-BD9A-161095B06CD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04428-71DE-2140-BF51-95D07D10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73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Pat: ”I</a:t>
            </a:r>
            <a:r>
              <a:rPr lang="en-US" dirty="0"/>
              <a:t> also winder if in the pictures you want to say ‘You (the employee)’ </a:t>
            </a:r>
            <a:r>
              <a:rPr lang="en-US"/>
              <a:t>and ‘the </a:t>
            </a:r>
            <a:r>
              <a:rPr lang="en-US" dirty="0"/>
              <a:t>Employer (player </a:t>
            </a:r>
            <a:r>
              <a:rPr lang="en-US"/>
              <a:t>2)’?”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04428-71DE-2140-BF51-95D07D105F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19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984A-2FE1-9944-09BF-5D9283D23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966F6-5C86-9BA0-6E6C-CB91E6C91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826A0-8189-6B0E-902B-7BEB7BF2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05CD-F0CF-DE4F-95DC-B011C0A1B15F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38DE4-41C9-4978-B389-857D055B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6984F-64D3-EB03-8952-A0948056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05CD-39B2-5A44-A0D1-185D607FA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7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3CCCC-E21A-4AA2-3D18-AC440274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EE599-B816-ABC0-B9BE-46A3044E9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8D1F0-01CB-7A94-2450-4155EEAA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05CD-F0CF-DE4F-95DC-B011C0A1B15F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C91B7-07CB-9A9C-2DFF-0F0F91B8D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C7E49-FBA1-4C42-7715-70E1D1892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05CD-39B2-5A44-A0D1-185D607FA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14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B4365-FD3D-81EF-E42D-0F1C087D8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DC050-00B5-DD9A-FEBC-C6B2C3E55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47B9B-CFBF-400A-655C-05507679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05CD-F0CF-DE4F-95DC-B011C0A1B15F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42252-1B59-BB8D-A3D8-82C3EB09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76AC4-B09F-BB7A-0677-82B97A38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05CD-39B2-5A44-A0D1-185D607FA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9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05B7D-D5AA-D781-FE30-0EA4DF09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4ADF7-13D2-0068-5755-292D44A97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438A0-1BD5-C0F5-598D-FA2791E97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05CD-F0CF-DE4F-95DC-B011C0A1B15F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84CE8-308C-8402-F4E1-D133A258A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2D661-B44C-E45D-2D9A-69EDDB1F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05CD-39B2-5A44-A0D1-185D607FA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2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A346-1D86-FE1E-CAD0-633C5A484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2C396-5606-91D7-2166-55121DCEE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12DBE-967F-C11B-2475-DE6EE68F1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05CD-F0CF-DE4F-95DC-B011C0A1B15F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B0EE8-591A-DDCC-A668-D68A7C6E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C4A11-B817-0656-30FF-C0ED2C86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05CD-39B2-5A44-A0D1-185D607FA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B7B3-704C-4611-7ED3-6CD4DE753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3349-7058-E0FC-0D35-EEEF49992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808E5-0606-F4E2-78F4-F48138CC6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0EF1A-7BF2-6858-4B55-A9EBB480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05CD-F0CF-DE4F-95DC-B011C0A1B15F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341E8-59C7-DB44-4A64-EB0C33AB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97C35-E617-2801-F250-4882E8B5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05CD-39B2-5A44-A0D1-185D607FA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3EEF-EB2D-39EB-9883-5AB1D874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0B451-6914-ACF2-7CBD-ED1CD23E5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E071E-79BB-54B2-2059-C5E898204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C4292-F6F1-84B4-A04F-9587C5555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79830-ADF5-CAD6-9C9A-19BE85047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41C85-3551-8C77-03EA-CBD89B535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05CD-F0CF-DE4F-95DC-B011C0A1B15F}" type="datetimeFigureOut">
              <a:rPr lang="en-US" smtClean="0"/>
              <a:t>3/20/23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415BE5-D274-58D3-AF68-F9385364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6B9032-BBDE-DF86-E978-4908C254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05CD-39B2-5A44-A0D1-185D607FA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1636C-52AB-879F-0185-BF3C283E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2D7D5F-C202-F582-88DB-8E85CBB9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05CD-F0CF-DE4F-95DC-B011C0A1B15F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5936DC-9B72-B2BA-D1C1-0254B3AA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5B304-F565-81A1-0F2A-9225B9F8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05CD-39B2-5A44-A0D1-185D607FA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1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75326C-75C5-4A30-91AA-4FF9AFF6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05CD-F0CF-DE4F-95DC-B011C0A1B15F}" type="datetimeFigureOut">
              <a:rPr lang="en-US" smtClean="0"/>
              <a:t>3/20/23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8ECC97-0C31-3108-05BD-650651CDE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07267-B387-C4D6-5BFE-D723D0A7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05CD-39B2-5A44-A0D1-185D607FA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9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C90B-0F27-3690-2EA0-5248DEEF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E12C-8A13-2FEC-BADC-2C2973A41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65503-DFC4-8559-75D6-2E31A2F8C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ADD9C-9985-1192-6CD6-FBBCD2EDE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05CD-F0CF-DE4F-95DC-B011C0A1B15F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86ED0-7AEE-C842-B63B-62624BCC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6C156-1F28-E5DA-CB65-1F2BFA23E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05CD-39B2-5A44-A0D1-185D607FA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4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5C33B-0CEB-5293-5E48-5C53E2CC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1D085A-C0B9-93B2-9E7E-4259990B8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67292-1068-BCB8-757A-C92AD4AC8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9A018-DD40-2E00-F7FF-AB49E2FB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05CD-F0CF-DE4F-95DC-B011C0A1B15F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A5FA6-FB70-142F-3A18-4C4FC769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FD857-2FFB-F329-3E02-D6AB1391A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05CD-39B2-5A44-A0D1-185D607FA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92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F8F7DE-B910-8AFA-F860-8D5296160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E398F-197B-BD95-25AE-9CA7DA3B3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FDE19-4A08-D866-0C39-B7D428D38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105CD-F0CF-DE4F-95DC-B011C0A1B15F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35CDE-CFCF-3B8D-1E0D-0DF388FD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0E207-FAF2-1593-CF70-CE8B8EE8F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305CD-39B2-5A44-A0D1-185D607FA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3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1F2274-ED50-5457-828C-9C1D939E1323}"/>
              </a:ext>
            </a:extLst>
          </p:cNvPr>
          <p:cNvSpPr txBox="1"/>
          <p:nvPr/>
        </p:nvSpPr>
        <p:spPr>
          <a:xfrm>
            <a:off x="3048000" y="2419199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effectLst/>
              </a:rPr>
              <a:t>Welcome to the Inspection game! </a:t>
            </a:r>
            <a:br>
              <a:rPr lang="en-GB" dirty="0">
                <a:effectLst/>
              </a:rPr>
            </a:br>
            <a:br>
              <a:rPr lang="en-GB" dirty="0">
                <a:effectLst/>
              </a:rPr>
            </a:br>
            <a:r>
              <a:rPr lang="en-GB" dirty="0">
                <a:effectLst/>
              </a:rPr>
              <a:t>In this game, you will compete against the other participant (Player 2) to earn as many points as possible.</a:t>
            </a:r>
          </a:p>
          <a:p>
            <a:pPr algn="ctr"/>
            <a:br>
              <a:rPr lang="en-GB" dirty="0">
                <a:effectLst/>
              </a:rPr>
            </a:br>
            <a:r>
              <a:rPr lang="en-GB" dirty="0">
                <a:effectLst/>
              </a:rPr>
              <a:t>As in previous games, your points will be converted into </a:t>
            </a:r>
            <a:r>
              <a:rPr lang="en-GB" u="sng" dirty="0">
                <a:effectLst/>
              </a:rPr>
              <a:t>bonus money</a:t>
            </a:r>
            <a:r>
              <a:rPr lang="en-GB" dirty="0">
                <a:effectLst/>
              </a:rPr>
              <a:t> for you at the end of the session.</a:t>
            </a:r>
          </a:p>
        </p:txBody>
      </p:sp>
      <p:pic>
        <p:nvPicPr>
          <p:cNvPr id="2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0DE5788-AD1A-AE53-C2DC-6B26D78E61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787" b="11416"/>
          <a:stretch/>
        </p:blipFill>
        <p:spPr>
          <a:xfrm>
            <a:off x="643467" y="5823283"/>
            <a:ext cx="10905066" cy="77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96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F8F9B7-7950-61D6-5196-FF8ECD54B565}"/>
              </a:ext>
            </a:extLst>
          </p:cNvPr>
          <p:cNvSpPr txBox="1"/>
          <p:nvPr/>
        </p:nvSpPr>
        <p:spPr>
          <a:xfrm>
            <a:off x="1922584" y="1413449"/>
            <a:ext cx="834683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effectLst/>
              </a:rPr>
              <a:t>To recap:</a:t>
            </a:r>
            <a:endParaRPr lang="en-GB" dirty="0"/>
          </a:p>
          <a:p>
            <a:br>
              <a:rPr lang="en-GB" dirty="0">
                <a:effectLst/>
              </a:rPr>
            </a:b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  You will be the </a:t>
            </a:r>
            <a:r>
              <a:rPr lang="en-GB" b="1" dirty="0">
                <a:effectLst/>
              </a:rPr>
              <a:t>EMPLOYEE</a:t>
            </a:r>
            <a:r>
              <a:rPr lang="en-GB" dirty="0">
                <a:effectLst/>
              </a:rPr>
              <a:t>. Your choices will be to </a:t>
            </a:r>
            <a:r>
              <a:rPr lang="en-GB" b="1" dirty="0">
                <a:effectLst/>
              </a:rPr>
              <a:t>WORK</a:t>
            </a:r>
            <a:r>
              <a:rPr lang="en-GB" dirty="0">
                <a:effectLst/>
              </a:rPr>
              <a:t> or </a:t>
            </a:r>
            <a:r>
              <a:rPr lang="en-GB" b="1" dirty="0">
                <a:effectLst/>
              </a:rPr>
              <a:t>NOT WORK (SHIRK).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  </a:t>
            </a:r>
            <a:r>
              <a:rPr lang="en-GB" dirty="0">
                <a:effectLst/>
              </a:rPr>
              <a:t>Player 2 will be the </a:t>
            </a:r>
            <a:r>
              <a:rPr lang="en-GB" b="1" dirty="0">
                <a:effectLst/>
              </a:rPr>
              <a:t>EMPLOYER</a:t>
            </a:r>
            <a:r>
              <a:rPr lang="en-GB" dirty="0">
                <a:effectLst/>
              </a:rPr>
              <a:t>. Their choices will be to </a:t>
            </a:r>
            <a:r>
              <a:rPr lang="en-GB" b="1" dirty="0">
                <a:effectLst/>
              </a:rPr>
              <a:t>INSPECT</a:t>
            </a:r>
            <a:r>
              <a:rPr lang="en-GB" dirty="0">
                <a:effectLst/>
              </a:rPr>
              <a:t> or </a:t>
            </a:r>
            <a:r>
              <a:rPr lang="en-GB" b="1" dirty="0">
                <a:effectLst/>
              </a:rPr>
              <a:t>NOT INSPECT</a:t>
            </a:r>
            <a:r>
              <a:rPr lang="en-GB" dirty="0">
                <a:effectLst/>
              </a:rPr>
              <a:t> you.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  </a:t>
            </a:r>
            <a:r>
              <a:rPr lang="en-GB" dirty="0">
                <a:effectLst/>
              </a:rPr>
              <a:t>All points you earn will be converted into bonus money we will give you at the end of the session.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There will be a short break halfway through the game.</a:t>
            </a:r>
          </a:p>
          <a:p>
            <a:r>
              <a:rPr lang="en-GB" dirty="0"/>
              <a:t> </a:t>
            </a:r>
          </a:p>
        </p:txBody>
      </p:sp>
      <p:pic>
        <p:nvPicPr>
          <p:cNvPr id="2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AB65591-2443-3B0E-2780-9FF20ACCF1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787" b="11416"/>
          <a:stretch/>
        </p:blipFill>
        <p:spPr>
          <a:xfrm>
            <a:off x="643467" y="5823283"/>
            <a:ext cx="10905066" cy="77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7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4859A9-EEAA-7CB6-A7BB-6900BB29DCCB}"/>
              </a:ext>
            </a:extLst>
          </p:cNvPr>
          <p:cNvSpPr txBox="1"/>
          <p:nvPr/>
        </p:nvSpPr>
        <p:spPr>
          <a:xfrm>
            <a:off x="4065528" y="3059668"/>
            <a:ext cx="4060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effectLst/>
              </a:rPr>
              <a:t>Let's briefly check that everything is clear.</a:t>
            </a:r>
            <a:endParaRPr lang="en-US" dirty="0"/>
          </a:p>
        </p:txBody>
      </p:sp>
      <p:pic>
        <p:nvPicPr>
          <p:cNvPr id="2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9C8A7C3-6582-3B1F-3698-F9DD8297BA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787" b="11416"/>
          <a:stretch/>
        </p:blipFill>
        <p:spPr>
          <a:xfrm>
            <a:off x="643467" y="5823283"/>
            <a:ext cx="10905066" cy="77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35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F81370-0534-2E0D-1199-2C05D89DD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4033" y="643466"/>
            <a:ext cx="540393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33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8E57F2-DDC1-E497-1F9D-524726556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0803" y="643466"/>
            <a:ext cx="493039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88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7E0E31E-E518-3DBB-BA1D-3BD7E5E69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725082"/>
            <a:ext cx="10909440" cy="340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6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59E0D0-49DC-3A13-7858-00B1CB8D81AF}"/>
              </a:ext>
            </a:extLst>
          </p:cNvPr>
          <p:cNvSpPr txBox="1"/>
          <p:nvPr/>
        </p:nvSpPr>
        <p:spPr>
          <a:xfrm>
            <a:off x="3048000" y="283469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effectLst/>
              </a:rPr>
              <a:t>The Inspection game features an Employee and an Employer.</a:t>
            </a:r>
          </a:p>
          <a:p>
            <a:pPr algn="ctr"/>
            <a:r>
              <a:rPr lang="en-GB" dirty="0">
                <a:effectLst/>
              </a:rPr>
              <a:t> </a:t>
            </a:r>
          </a:p>
          <a:p>
            <a:pPr algn="ctr"/>
            <a:r>
              <a:rPr lang="en-GB" dirty="0">
                <a:effectLst/>
              </a:rPr>
              <a:t>As Player 1, you will be the</a:t>
            </a:r>
            <a:r>
              <a:rPr lang="en-GB" b="1" dirty="0">
                <a:effectLst/>
              </a:rPr>
              <a:t> Employee</a:t>
            </a:r>
            <a:r>
              <a:rPr lang="en-GB" dirty="0">
                <a:effectLst/>
              </a:rPr>
              <a:t>. Player 2 will be the Employer.</a:t>
            </a:r>
          </a:p>
        </p:txBody>
      </p:sp>
      <p:pic>
        <p:nvPicPr>
          <p:cNvPr id="2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9E46202-1D8C-642D-CF68-2D41848255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787" b="11416"/>
          <a:stretch/>
        </p:blipFill>
        <p:spPr>
          <a:xfrm>
            <a:off x="643467" y="5823283"/>
            <a:ext cx="10905066" cy="77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2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CAEC39-5E62-8E56-47DC-EBB6DF699683}"/>
              </a:ext>
            </a:extLst>
          </p:cNvPr>
          <p:cNvSpPr txBox="1"/>
          <p:nvPr/>
        </p:nvSpPr>
        <p:spPr>
          <a:xfrm>
            <a:off x="3048000" y="107734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effectLst/>
              </a:rPr>
              <a:t>As the Employee, you will choose whether to </a:t>
            </a:r>
            <a:r>
              <a:rPr lang="en-GB" u="sng" dirty="0">
                <a:effectLst/>
              </a:rPr>
              <a:t>work</a:t>
            </a:r>
            <a:r>
              <a:rPr lang="en-GB" b="1" dirty="0">
                <a:effectLst/>
              </a:rPr>
              <a:t> </a:t>
            </a:r>
            <a:r>
              <a:rPr lang="en-GB" dirty="0">
                <a:effectLst/>
              </a:rPr>
              <a:t>or </a:t>
            </a:r>
            <a:r>
              <a:rPr lang="en-GB" u="sng" dirty="0">
                <a:effectLst/>
              </a:rPr>
              <a:t>not work ('shirk') </a:t>
            </a:r>
            <a:r>
              <a:rPr lang="en-GB" dirty="0">
                <a:effectLst/>
              </a:rPr>
              <a:t>on each round.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FC7E8FD-C14F-9081-9D73-37DD345D1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650" y="1937815"/>
            <a:ext cx="6870700" cy="3556000"/>
          </a:xfrm>
          <a:prstGeom prst="rect">
            <a:avLst/>
          </a:prstGeom>
        </p:spPr>
      </p:pic>
      <p:pic>
        <p:nvPicPr>
          <p:cNvPr id="2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C6A1B75-43B6-4B92-06B5-2F83EAB401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787" b="11416"/>
          <a:stretch/>
        </p:blipFill>
        <p:spPr>
          <a:xfrm>
            <a:off x="643467" y="5823283"/>
            <a:ext cx="10905066" cy="77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2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F8D0A8-C378-0948-900F-38934EAE22A4}"/>
              </a:ext>
            </a:extLst>
          </p:cNvPr>
          <p:cNvSpPr txBox="1"/>
          <p:nvPr/>
        </p:nvSpPr>
        <p:spPr>
          <a:xfrm>
            <a:off x="3048000" y="102481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effectLst/>
              </a:rPr>
              <a:t>As the Employer, Player 2 will choose either to </a:t>
            </a:r>
            <a:r>
              <a:rPr lang="en-GB" u="sng" dirty="0">
                <a:effectLst/>
              </a:rPr>
              <a:t>check in on you ('inspect')</a:t>
            </a:r>
            <a:r>
              <a:rPr lang="en-GB" b="1" dirty="0">
                <a:effectLst/>
              </a:rPr>
              <a:t> </a:t>
            </a:r>
            <a:r>
              <a:rPr lang="en-GB" dirty="0">
                <a:effectLst/>
              </a:rPr>
              <a:t>or </a:t>
            </a:r>
            <a:r>
              <a:rPr lang="en-GB" u="sng" dirty="0">
                <a:effectLst/>
              </a:rPr>
              <a:t>not</a:t>
            </a:r>
            <a:r>
              <a:rPr lang="en-GB" dirty="0">
                <a:effectLst/>
              </a:rPr>
              <a:t> on each round.</a:t>
            </a: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3707094C-761D-C579-B393-1FD1BC663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50" y="1941516"/>
            <a:ext cx="6870700" cy="3556000"/>
          </a:xfrm>
          <a:prstGeom prst="rect">
            <a:avLst/>
          </a:prstGeom>
        </p:spPr>
      </p:pic>
      <p:pic>
        <p:nvPicPr>
          <p:cNvPr id="2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23D4FB3-5C48-5594-88F3-F01FC91100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787" b="11416"/>
          <a:stretch/>
        </p:blipFill>
        <p:spPr>
          <a:xfrm>
            <a:off x="643467" y="5823283"/>
            <a:ext cx="10905066" cy="77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2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D170E4E-AA1A-2A3D-0929-DDBCAF9FEE2E}"/>
              </a:ext>
            </a:extLst>
          </p:cNvPr>
          <p:cNvSpPr txBox="1"/>
          <p:nvPr/>
        </p:nvSpPr>
        <p:spPr>
          <a:xfrm>
            <a:off x="3048000" y="200370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effectLst/>
              </a:rPr>
              <a:t>To make your decisions, use the </a:t>
            </a:r>
            <a:r>
              <a:rPr lang="en-GB" b="1" dirty="0">
                <a:effectLst/>
              </a:rPr>
              <a:t>LEFT</a:t>
            </a:r>
            <a:r>
              <a:rPr lang="en-GB" dirty="0">
                <a:effectLst/>
              </a:rPr>
              <a:t> and </a:t>
            </a:r>
            <a:r>
              <a:rPr lang="en-GB" b="1" dirty="0">
                <a:effectLst/>
              </a:rPr>
              <a:t>RIGHT</a:t>
            </a:r>
            <a:r>
              <a:rPr lang="en-GB" dirty="0">
                <a:effectLst/>
              </a:rPr>
              <a:t> arrow keys.</a:t>
            </a:r>
            <a:br>
              <a:rPr lang="en-GB" dirty="0">
                <a:effectLst/>
              </a:rPr>
            </a:br>
            <a:br>
              <a:rPr lang="en-GB" dirty="0">
                <a:effectLst/>
              </a:rPr>
            </a:br>
            <a:r>
              <a:rPr lang="en-GB" dirty="0">
                <a:effectLst/>
              </a:rPr>
              <a:t>You will only have 4 seconds to choose, so be quick!</a:t>
            </a:r>
          </a:p>
        </p:txBody>
      </p:sp>
      <p:pic>
        <p:nvPicPr>
          <p:cNvPr id="2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8F609E4-6A0E-57C2-353A-16EA06CEDC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787" b="11416"/>
          <a:stretch/>
        </p:blipFill>
        <p:spPr>
          <a:xfrm>
            <a:off x="643467" y="5823283"/>
            <a:ext cx="10905066" cy="77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856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E1457D7-7787-FCAC-9533-E6143A298F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787" b="11416"/>
          <a:stretch/>
        </p:blipFill>
        <p:spPr>
          <a:xfrm>
            <a:off x="643467" y="5823283"/>
            <a:ext cx="10905066" cy="776897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6BD1688-3171-D3CD-375A-7F03D4288571}"/>
              </a:ext>
            </a:extLst>
          </p:cNvPr>
          <p:cNvSpPr/>
          <p:nvPr/>
        </p:nvSpPr>
        <p:spPr>
          <a:xfrm>
            <a:off x="88166" y="71433"/>
            <a:ext cx="5959128" cy="4625558"/>
          </a:xfrm>
          <a:prstGeom prst="roundRect">
            <a:avLst>
              <a:gd name="adj" fmla="val 4762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26A922-BB62-4205-DFA6-512F339059A3}"/>
              </a:ext>
            </a:extLst>
          </p:cNvPr>
          <p:cNvSpPr txBox="1"/>
          <p:nvPr/>
        </p:nvSpPr>
        <p:spPr>
          <a:xfrm>
            <a:off x="924995" y="390230"/>
            <a:ext cx="4285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(the Employee) decide </a:t>
            </a:r>
            <a:r>
              <a:rPr lang="en-US" u="sng" dirty="0"/>
              <a:t>to work</a:t>
            </a:r>
            <a:r>
              <a:rPr lang="en-US" dirty="0"/>
              <a:t>, and…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5EE1CB-DCA1-E58A-C35D-9F40243A708F}"/>
              </a:ext>
            </a:extLst>
          </p:cNvPr>
          <p:cNvSpPr txBox="1"/>
          <p:nvPr/>
        </p:nvSpPr>
        <p:spPr>
          <a:xfrm>
            <a:off x="425681" y="1144032"/>
            <a:ext cx="2181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the Employer (Player 2) </a:t>
            </a:r>
          </a:p>
          <a:p>
            <a:pPr algn="ctr"/>
            <a:r>
              <a:rPr lang="en-US" sz="1600" dirty="0"/>
              <a:t>inspects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8BD0A1-701A-CE7B-5D4D-BAE5F1A5C5A8}"/>
              </a:ext>
            </a:extLst>
          </p:cNvPr>
          <p:cNvSpPr txBox="1"/>
          <p:nvPr/>
        </p:nvSpPr>
        <p:spPr>
          <a:xfrm>
            <a:off x="3234620" y="1153313"/>
            <a:ext cx="2627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Employer (Player 2)</a:t>
            </a:r>
          </a:p>
          <a:p>
            <a:pPr algn="ctr"/>
            <a:r>
              <a:rPr lang="en-US" sz="1600" dirty="0"/>
              <a:t>does not inspect</a:t>
            </a:r>
          </a:p>
        </p:txBody>
      </p:sp>
      <p:pic>
        <p:nvPicPr>
          <p:cNvPr id="14" name="Picture 13" descr="Shape&#10;&#10;Description automatically generated">
            <a:extLst>
              <a:ext uri="{FF2B5EF4-FFF2-40B4-BE49-F238E27FC236}">
                <a16:creationId xmlns:a16="http://schemas.microsoft.com/office/drawing/2014/main" id="{19AD6997-C99A-6BFC-62D8-478381A0D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472" y="1757945"/>
            <a:ext cx="1772830" cy="1772830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8C6440A4-A739-9667-5613-F63512E64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14" y="1757945"/>
            <a:ext cx="1772830" cy="17728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FAF807-9A29-D9EE-AE7C-1E5803AA4C49}"/>
              </a:ext>
            </a:extLst>
          </p:cNvPr>
          <p:cNvSpPr txBox="1"/>
          <p:nvPr/>
        </p:nvSpPr>
        <p:spPr>
          <a:xfrm>
            <a:off x="3156267" y="3761312"/>
            <a:ext cx="2784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Employee wins:      </a:t>
            </a:r>
            <a:r>
              <a:rPr lang="en-US" sz="1600" b="1" dirty="0"/>
              <a:t>0 points</a:t>
            </a:r>
          </a:p>
          <a:p>
            <a:pPr algn="ctr"/>
            <a:r>
              <a:rPr lang="en-US" sz="1600" dirty="0"/>
              <a:t>The Employer wins:  </a:t>
            </a:r>
            <a:r>
              <a:rPr lang="en-US" sz="1600" b="1" dirty="0"/>
              <a:t>100 points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529D1F-F31A-57E7-0CE0-752DB59CBFF1}"/>
              </a:ext>
            </a:extLst>
          </p:cNvPr>
          <p:cNvSpPr txBox="1"/>
          <p:nvPr/>
        </p:nvSpPr>
        <p:spPr>
          <a:xfrm>
            <a:off x="141469" y="3761312"/>
            <a:ext cx="2750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Employee wins:  </a:t>
            </a:r>
            <a:r>
              <a:rPr lang="en-US" sz="1600" b="1" dirty="0"/>
              <a:t>50 points</a:t>
            </a:r>
          </a:p>
          <a:p>
            <a:pPr algn="ctr"/>
            <a:r>
              <a:rPr lang="en-US" sz="1600" dirty="0"/>
              <a:t>The Employer wins:     </a:t>
            </a:r>
            <a:r>
              <a:rPr lang="en-US" sz="1600" b="1" dirty="0"/>
              <a:t>0 points</a:t>
            </a:r>
          </a:p>
        </p:txBody>
      </p:sp>
    </p:spTree>
    <p:extLst>
      <p:ext uri="{BB962C8B-B14F-4D97-AF65-F5344CB8AC3E}">
        <p14:creationId xmlns:p14="http://schemas.microsoft.com/office/powerpoint/2010/main" val="31882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00B0E99-CB35-0766-E194-A844B8C72335}"/>
              </a:ext>
            </a:extLst>
          </p:cNvPr>
          <p:cNvSpPr/>
          <p:nvPr/>
        </p:nvSpPr>
        <p:spPr>
          <a:xfrm>
            <a:off x="6149303" y="1185214"/>
            <a:ext cx="5959128" cy="4625558"/>
          </a:xfrm>
          <a:prstGeom prst="roundRect">
            <a:avLst>
              <a:gd name="adj" fmla="val 4762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94F1E-FBD1-221F-F058-77B901CB3428}"/>
              </a:ext>
            </a:extLst>
          </p:cNvPr>
          <p:cNvSpPr txBox="1"/>
          <p:nvPr/>
        </p:nvSpPr>
        <p:spPr>
          <a:xfrm>
            <a:off x="6793772" y="1504011"/>
            <a:ext cx="467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(the Employee) decide </a:t>
            </a:r>
            <a:r>
              <a:rPr lang="en-US" u="sng" dirty="0"/>
              <a:t>not to work</a:t>
            </a:r>
            <a:r>
              <a:rPr lang="en-US" dirty="0"/>
              <a:t>, and…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C13785-3F55-A72A-EE0A-37E712BE8D5E}"/>
              </a:ext>
            </a:extLst>
          </p:cNvPr>
          <p:cNvSpPr txBox="1"/>
          <p:nvPr/>
        </p:nvSpPr>
        <p:spPr>
          <a:xfrm>
            <a:off x="6636869" y="2286951"/>
            <a:ext cx="2181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the Employer (Player 2) </a:t>
            </a:r>
          </a:p>
          <a:p>
            <a:pPr algn="ctr"/>
            <a:r>
              <a:rPr lang="en-US" sz="1600" dirty="0"/>
              <a:t>inspects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85CAF9-549E-CC2B-9638-6E7F1051989F}"/>
              </a:ext>
            </a:extLst>
          </p:cNvPr>
          <p:cNvSpPr txBox="1"/>
          <p:nvPr/>
        </p:nvSpPr>
        <p:spPr>
          <a:xfrm>
            <a:off x="9610676" y="2286951"/>
            <a:ext cx="2181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the Employer (Player 2) </a:t>
            </a:r>
          </a:p>
          <a:p>
            <a:pPr algn="ctr"/>
            <a:r>
              <a:rPr lang="en-US" sz="1600" dirty="0"/>
              <a:t>does not inspect</a:t>
            </a:r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C70F4379-400F-BC5E-8CFD-CD101177C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330" y="2871726"/>
            <a:ext cx="1772830" cy="1772830"/>
          </a:xfrm>
          <a:prstGeom prst="rect">
            <a:avLst/>
          </a:prstGeom>
        </p:spPr>
      </p:pic>
      <p:pic>
        <p:nvPicPr>
          <p:cNvPr id="15" name="Picture 14" descr="Shape&#10;&#10;Description automatically generated">
            <a:extLst>
              <a:ext uri="{FF2B5EF4-FFF2-40B4-BE49-F238E27FC236}">
                <a16:creationId xmlns:a16="http://schemas.microsoft.com/office/drawing/2014/main" id="{BC72384C-B9B1-4ACF-540E-80DBF3C40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257" y="2871726"/>
            <a:ext cx="1772830" cy="17728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05A914-1D34-9F60-6584-203F94BD9AE5}"/>
              </a:ext>
            </a:extLst>
          </p:cNvPr>
          <p:cNvSpPr txBox="1"/>
          <p:nvPr/>
        </p:nvSpPr>
        <p:spPr>
          <a:xfrm>
            <a:off x="9339192" y="4875092"/>
            <a:ext cx="272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The Employee wins:  </a:t>
            </a:r>
            <a:r>
              <a:rPr lang="en-US" sz="1600" b="1" dirty="0"/>
              <a:t>50 points</a:t>
            </a:r>
          </a:p>
          <a:p>
            <a:pPr algn="ctr"/>
            <a:r>
              <a:rPr lang="en-US" sz="1600" dirty="0"/>
              <a:t>The Employer wins:    </a:t>
            </a:r>
            <a:r>
              <a:rPr lang="en-US" sz="1600" b="1" dirty="0"/>
              <a:t>0 points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9A183F-AE7A-49A9-09E6-0DE07B848631}"/>
              </a:ext>
            </a:extLst>
          </p:cNvPr>
          <p:cNvSpPr txBox="1"/>
          <p:nvPr/>
        </p:nvSpPr>
        <p:spPr>
          <a:xfrm>
            <a:off x="6352657" y="4875093"/>
            <a:ext cx="2750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Employee wins:    </a:t>
            </a:r>
            <a:r>
              <a:rPr lang="en-US" sz="1600" b="1" dirty="0"/>
              <a:t>0 points</a:t>
            </a:r>
          </a:p>
          <a:p>
            <a:pPr algn="ctr"/>
            <a:r>
              <a:rPr lang="en-US" sz="1600" dirty="0"/>
              <a:t>The Employer wins:  </a:t>
            </a:r>
            <a:r>
              <a:rPr lang="en-US" sz="1600" b="1" dirty="0"/>
              <a:t>25 points</a:t>
            </a:r>
          </a:p>
        </p:txBody>
      </p:sp>
      <p:pic>
        <p:nvPicPr>
          <p:cNvPr id="18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0F345F0-908F-538D-B3E0-4A866FA56D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787" b="11416"/>
          <a:stretch/>
        </p:blipFill>
        <p:spPr>
          <a:xfrm>
            <a:off x="643467" y="5823283"/>
            <a:ext cx="10905066" cy="776897"/>
          </a:xfrm>
          <a:prstGeom prst="rect">
            <a:avLst/>
          </a:prstGeom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4A44399-AD64-D65B-B16D-919A2D2FE2B8}"/>
              </a:ext>
            </a:extLst>
          </p:cNvPr>
          <p:cNvSpPr/>
          <p:nvPr/>
        </p:nvSpPr>
        <p:spPr>
          <a:xfrm>
            <a:off x="88166" y="71433"/>
            <a:ext cx="5959128" cy="4625558"/>
          </a:xfrm>
          <a:prstGeom prst="roundRect">
            <a:avLst>
              <a:gd name="adj" fmla="val 4762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C97C81-F15D-8132-B659-329DA39EF263}"/>
              </a:ext>
            </a:extLst>
          </p:cNvPr>
          <p:cNvSpPr txBox="1"/>
          <p:nvPr/>
        </p:nvSpPr>
        <p:spPr>
          <a:xfrm>
            <a:off x="924995" y="390230"/>
            <a:ext cx="4285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(the Employee) decide </a:t>
            </a:r>
            <a:r>
              <a:rPr lang="en-US" u="sng" dirty="0"/>
              <a:t>to work</a:t>
            </a:r>
            <a:r>
              <a:rPr lang="en-US" dirty="0"/>
              <a:t>, and…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479E59-10AD-1817-55F3-F245764ACA15}"/>
              </a:ext>
            </a:extLst>
          </p:cNvPr>
          <p:cNvSpPr txBox="1"/>
          <p:nvPr/>
        </p:nvSpPr>
        <p:spPr>
          <a:xfrm>
            <a:off x="425681" y="1144032"/>
            <a:ext cx="2181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the Employer (Player 2) </a:t>
            </a:r>
          </a:p>
          <a:p>
            <a:pPr algn="ctr"/>
            <a:r>
              <a:rPr lang="en-US" sz="1600" dirty="0"/>
              <a:t>inspects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FE6035-0929-0AFE-70ED-5AF9BB55BAF6}"/>
              </a:ext>
            </a:extLst>
          </p:cNvPr>
          <p:cNvSpPr txBox="1"/>
          <p:nvPr/>
        </p:nvSpPr>
        <p:spPr>
          <a:xfrm>
            <a:off x="3234620" y="1153313"/>
            <a:ext cx="2627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Employer (Player 2)</a:t>
            </a:r>
          </a:p>
          <a:p>
            <a:pPr algn="ctr"/>
            <a:r>
              <a:rPr lang="en-US" sz="1600" dirty="0"/>
              <a:t>does not inspect</a:t>
            </a:r>
          </a:p>
        </p:txBody>
      </p:sp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85786CAF-D6E0-C620-6BEF-8352D25E36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9472" y="1757945"/>
            <a:ext cx="1772830" cy="1772830"/>
          </a:xfrm>
          <a:prstGeom prst="rect">
            <a:avLst/>
          </a:prstGeom>
        </p:spPr>
      </p:pic>
      <p:pic>
        <p:nvPicPr>
          <p:cNvPr id="24" name="Picture 23" descr="Diagram&#10;&#10;Description automatically generated">
            <a:extLst>
              <a:ext uri="{FF2B5EF4-FFF2-40B4-BE49-F238E27FC236}">
                <a16:creationId xmlns:a16="http://schemas.microsoft.com/office/drawing/2014/main" id="{05F8EF1A-6399-6705-7C97-90F39AC363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214" y="1757945"/>
            <a:ext cx="1772830" cy="177283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210F535-CB3C-F993-4914-1178C96F343B}"/>
              </a:ext>
            </a:extLst>
          </p:cNvPr>
          <p:cNvSpPr txBox="1"/>
          <p:nvPr/>
        </p:nvSpPr>
        <p:spPr>
          <a:xfrm>
            <a:off x="3156267" y="3761312"/>
            <a:ext cx="2784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Employee wins:      </a:t>
            </a:r>
            <a:r>
              <a:rPr lang="en-US" sz="1600" b="1" dirty="0"/>
              <a:t>0 points</a:t>
            </a:r>
          </a:p>
          <a:p>
            <a:pPr algn="ctr"/>
            <a:r>
              <a:rPr lang="en-US" sz="1600" dirty="0"/>
              <a:t>The Employer wins:  </a:t>
            </a:r>
            <a:r>
              <a:rPr lang="en-US" sz="1600" b="1" dirty="0"/>
              <a:t>100 points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38B660-DFE1-C237-3A97-B21C98437A48}"/>
              </a:ext>
            </a:extLst>
          </p:cNvPr>
          <p:cNvSpPr txBox="1"/>
          <p:nvPr/>
        </p:nvSpPr>
        <p:spPr>
          <a:xfrm>
            <a:off x="141469" y="3761312"/>
            <a:ext cx="2750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Employee wins:  </a:t>
            </a:r>
            <a:r>
              <a:rPr lang="en-US" sz="1600" b="1" dirty="0"/>
              <a:t>50 points</a:t>
            </a:r>
          </a:p>
          <a:p>
            <a:pPr algn="ctr"/>
            <a:r>
              <a:rPr lang="en-US" sz="1600" dirty="0"/>
              <a:t>The Employer wins:     </a:t>
            </a:r>
            <a:r>
              <a:rPr lang="en-US" sz="1600" b="1" dirty="0"/>
              <a:t>0 points</a:t>
            </a:r>
          </a:p>
        </p:txBody>
      </p:sp>
    </p:spTree>
    <p:extLst>
      <p:ext uri="{BB962C8B-B14F-4D97-AF65-F5344CB8AC3E}">
        <p14:creationId xmlns:p14="http://schemas.microsoft.com/office/powerpoint/2010/main" val="4270309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95D453-3579-6487-EAB5-99231E752EAF}"/>
              </a:ext>
            </a:extLst>
          </p:cNvPr>
          <p:cNvSpPr txBox="1"/>
          <p:nvPr/>
        </p:nvSpPr>
        <p:spPr>
          <a:xfrm>
            <a:off x="1413997" y="721895"/>
            <a:ext cx="9364006" cy="5000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GB" dirty="0">
                <a:effectLst/>
              </a:rPr>
              <a:t>As the Employee, you may have noticed that it’s best for you to </a:t>
            </a:r>
            <a:r>
              <a:rPr lang="en-GB" u="sng" dirty="0">
                <a:effectLst/>
              </a:rPr>
              <a:t>work</a:t>
            </a:r>
            <a:r>
              <a:rPr lang="en-GB" dirty="0">
                <a:effectLst/>
              </a:rPr>
              <a:t> when the </a:t>
            </a:r>
            <a:r>
              <a:rPr lang="en-GB" u="sng" dirty="0">
                <a:effectLst/>
              </a:rPr>
              <a:t>Employer (Player 2) inspects</a:t>
            </a:r>
            <a:r>
              <a:rPr lang="en-GB" dirty="0">
                <a:effectLst/>
              </a:rPr>
              <a:t>, and for you </a:t>
            </a:r>
            <a:r>
              <a:rPr lang="en-GB" u="sng" dirty="0">
                <a:effectLst/>
              </a:rPr>
              <a:t>not to work ('shirk')</a:t>
            </a:r>
            <a:r>
              <a:rPr lang="en-GB" dirty="0">
                <a:effectLst/>
              </a:rPr>
              <a:t> when the </a:t>
            </a:r>
            <a:r>
              <a:rPr lang="en-GB" u="sng" dirty="0">
                <a:effectLst/>
              </a:rPr>
              <a:t>Employer (Player 2) does not inspect</a:t>
            </a:r>
            <a:r>
              <a:rPr lang="en-GB" dirty="0">
                <a:effectLst/>
              </a:rPr>
              <a:t>.</a:t>
            </a:r>
            <a:endParaRPr lang="en-GB" dirty="0"/>
          </a:p>
          <a:p>
            <a:pPr algn="ctr">
              <a:lnSpc>
                <a:spcPct val="200000"/>
              </a:lnSpc>
            </a:pPr>
            <a:r>
              <a:rPr lang="en-GB" dirty="0"/>
              <a:t> </a:t>
            </a:r>
            <a:r>
              <a:rPr lang="en-GB" dirty="0">
                <a:effectLst/>
              </a:rPr>
              <a:t>In both of these cases </a:t>
            </a:r>
            <a:r>
              <a:rPr lang="en-GB" b="1" dirty="0">
                <a:effectLst/>
              </a:rPr>
              <a:t>you will win 50 points</a:t>
            </a:r>
            <a:r>
              <a:rPr lang="en-GB" dirty="0">
                <a:effectLst/>
              </a:rPr>
              <a:t>. </a:t>
            </a:r>
            <a:endParaRPr lang="en-GB" dirty="0"/>
          </a:p>
          <a:p>
            <a:pPr algn="ctr">
              <a:lnSpc>
                <a:spcPct val="200000"/>
              </a:lnSpc>
            </a:pPr>
            <a:endParaRPr lang="en-GB" dirty="0"/>
          </a:p>
          <a:p>
            <a:pPr algn="ctr">
              <a:lnSpc>
                <a:spcPct val="200000"/>
              </a:lnSpc>
            </a:pPr>
            <a:r>
              <a:rPr lang="en-GB" dirty="0"/>
              <a:t>However, if you are not working and Player 2 catches you, they will win 25 points. If you are working and Player 2 doesn’t check in on you, they will win 100 points.</a:t>
            </a:r>
          </a:p>
          <a:p>
            <a:pPr algn="ctr">
              <a:lnSpc>
                <a:spcPct val="200000"/>
              </a:lnSpc>
            </a:pPr>
            <a:r>
              <a:rPr lang="en-GB" dirty="0"/>
              <a:t>In both of these cases, </a:t>
            </a:r>
            <a:r>
              <a:rPr lang="en-GB" b="1" dirty="0"/>
              <a:t>you will not win any points</a:t>
            </a:r>
            <a:r>
              <a:rPr lang="en-GB" dirty="0"/>
              <a:t>.</a:t>
            </a:r>
            <a:br>
              <a:rPr lang="en-GB" dirty="0">
                <a:effectLst/>
              </a:rPr>
            </a:br>
            <a:r>
              <a:rPr lang="en-GB" dirty="0">
                <a:effectLst/>
              </a:rPr>
              <a:t> </a:t>
            </a:r>
          </a:p>
          <a:p>
            <a:pPr algn="ctr">
              <a:lnSpc>
                <a:spcPct val="200000"/>
              </a:lnSpc>
            </a:pPr>
            <a:r>
              <a:rPr lang="en-GB" b="1" dirty="0">
                <a:effectLst/>
              </a:rPr>
              <a:t>To win the highest number of points, you must try to guess what Player 2’s next action will be.</a:t>
            </a:r>
            <a:endParaRPr lang="en-GB" dirty="0">
              <a:effectLst/>
            </a:endParaRPr>
          </a:p>
        </p:txBody>
      </p:sp>
      <p:pic>
        <p:nvPicPr>
          <p:cNvPr id="2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192EA70-F376-188B-4C85-9804E7D76A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787" b="11416"/>
          <a:stretch/>
        </p:blipFill>
        <p:spPr>
          <a:xfrm>
            <a:off x="643467" y="5823283"/>
            <a:ext cx="10905066" cy="77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0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C222CA-75C9-3D6D-ED08-90A092687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4954"/>
          <a:stretch/>
        </p:blipFill>
        <p:spPr>
          <a:xfrm>
            <a:off x="2044315" y="2355036"/>
            <a:ext cx="8103370" cy="36237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9AD819-54F0-718A-4302-D23C0EBB201F}"/>
              </a:ext>
            </a:extLst>
          </p:cNvPr>
          <p:cNvSpPr txBox="1"/>
          <p:nvPr/>
        </p:nvSpPr>
        <p:spPr>
          <a:xfrm>
            <a:off x="3048000" y="100807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effectLst/>
              </a:rPr>
              <a:t>Note: if neither you nor Player 2 makes a decision on time, a red cross will appear.</a:t>
            </a:r>
          </a:p>
          <a:p>
            <a:pPr algn="ctr"/>
            <a:br>
              <a:rPr lang="en-GB" dirty="0">
                <a:effectLst/>
              </a:rPr>
            </a:br>
            <a:endParaRPr lang="en-GB" dirty="0">
              <a:effectLst/>
            </a:endParaRPr>
          </a:p>
          <a:p>
            <a:pPr algn="ctr"/>
            <a:r>
              <a:rPr lang="en-GB" dirty="0">
                <a:effectLst/>
              </a:rPr>
              <a:t> The next round will begin automatically.</a:t>
            </a:r>
          </a:p>
        </p:txBody>
      </p:sp>
      <p:pic>
        <p:nvPicPr>
          <p:cNvPr id="2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E89398A-BC66-481B-107B-910D71E3BC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787" b="11416"/>
          <a:stretch/>
        </p:blipFill>
        <p:spPr>
          <a:xfrm>
            <a:off x="643467" y="5823283"/>
            <a:ext cx="10905066" cy="77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5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583</Words>
  <Application>Microsoft Macintosh PowerPoint</Application>
  <PresentationFormat>Widescreen</PresentationFormat>
  <Paragraphs>57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Mentalising </dc:title>
  <dc:creator>Janine Pfirrmann (Psychology)</dc:creator>
  <cp:lastModifiedBy>Margot Gueguen (PhD Psychology Lab FT)</cp:lastModifiedBy>
  <cp:revision>14</cp:revision>
  <dcterms:created xsi:type="dcterms:W3CDTF">2023-03-14T15:05:34Z</dcterms:created>
  <dcterms:modified xsi:type="dcterms:W3CDTF">2023-03-20T10:01:39Z</dcterms:modified>
</cp:coreProperties>
</file>