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8A71D6-4F45-4867-9C3A-E85D82156300}" v="1055" dt="2022-01-31T00:20:56.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B3B055-2090-4A82-A0C0-C83925404256}"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E1032420-758D-4802-91A9-5F10A0244A5A}">
      <dgm:prSet/>
      <dgm:spPr/>
      <dgm:t>
        <a:bodyPr/>
        <a:lstStyle/>
        <a:p>
          <a:r>
            <a:rPr lang="en-US" b="1"/>
            <a:t>Background of the Company</a:t>
          </a:r>
          <a:endParaRPr lang="en-US"/>
        </a:p>
      </dgm:t>
    </dgm:pt>
    <dgm:pt modelId="{D72AFBC5-84B3-4C6A-AEA2-4809FC1975CC}" type="parTrans" cxnId="{9BCF7284-4CAE-4DCA-BCA8-ACB679C41240}">
      <dgm:prSet/>
      <dgm:spPr/>
      <dgm:t>
        <a:bodyPr/>
        <a:lstStyle/>
        <a:p>
          <a:endParaRPr lang="en-US"/>
        </a:p>
      </dgm:t>
    </dgm:pt>
    <dgm:pt modelId="{C2E4AA23-F9BC-4F44-8F0B-56A248A4BD3C}" type="sibTrans" cxnId="{9BCF7284-4CAE-4DCA-BCA8-ACB679C41240}">
      <dgm:prSet/>
      <dgm:spPr/>
      <dgm:t>
        <a:bodyPr/>
        <a:lstStyle/>
        <a:p>
          <a:endParaRPr lang="en-US"/>
        </a:p>
      </dgm:t>
    </dgm:pt>
    <dgm:pt modelId="{A69BFFD3-F885-44C2-BA8D-1F67F75FEF2C}">
      <dgm:prSet/>
      <dgm:spPr/>
      <dgm:t>
        <a:bodyPr/>
        <a:lstStyle/>
        <a:p>
          <a:r>
            <a:rPr lang="en-US" b="1"/>
            <a:t>Research Question</a:t>
          </a:r>
          <a:endParaRPr lang="en-US"/>
        </a:p>
      </dgm:t>
    </dgm:pt>
    <dgm:pt modelId="{D24509EA-D347-451F-BA36-6F6F987CBF16}" type="parTrans" cxnId="{5266784B-7B94-4469-BECA-3FC24ED53414}">
      <dgm:prSet/>
      <dgm:spPr/>
      <dgm:t>
        <a:bodyPr/>
        <a:lstStyle/>
        <a:p>
          <a:endParaRPr lang="en-US"/>
        </a:p>
      </dgm:t>
    </dgm:pt>
    <dgm:pt modelId="{33239F6A-1F49-40BC-82C5-05F5EDC7BA5A}" type="sibTrans" cxnId="{5266784B-7B94-4469-BECA-3FC24ED53414}">
      <dgm:prSet/>
      <dgm:spPr/>
      <dgm:t>
        <a:bodyPr/>
        <a:lstStyle/>
        <a:p>
          <a:endParaRPr lang="en-US"/>
        </a:p>
      </dgm:t>
    </dgm:pt>
    <dgm:pt modelId="{342F2099-1DF6-4FCC-A834-78446F6AEE0F}">
      <dgm:prSet/>
      <dgm:spPr/>
      <dgm:t>
        <a:bodyPr/>
        <a:lstStyle/>
        <a:p>
          <a:r>
            <a:rPr lang="en-US" b="1"/>
            <a:t>The Analysis</a:t>
          </a:r>
          <a:endParaRPr lang="en-US"/>
        </a:p>
      </dgm:t>
    </dgm:pt>
    <dgm:pt modelId="{56633448-BC67-4B8D-B27E-78E340CA20CC}" type="parTrans" cxnId="{013B27E3-A667-48FE-87A8-70E502E8A113}">
      <dgm:prSet/>
      <dgm:spPr/>
      <dgm:t>
        <a:bodyPr/>
        <a:lstStyle/>
        <a:p>
          <a:endParaRPr lang="en-US"/>
        </a:p>
      </dgm:t>
    </dgm:pt>
    <dgm:pt modelId="{1E69E7BA-519C-4BD4-BD39-8302B0E51512}" type="sibTrans" cxnId="{013B27E3-A667-48FE-87A8-70E502E8A113}">
      <dgm:prSet/>
      <dgm:spPr/>
      <dgm:t>
        <a:bodyPr/>
        <a:lstStyle/>
        <a:p>
          <a:endParaRPr lang="en-US"/>
        </a:p>
      </dgm:t>
    </dgm:pt>
    <dgm:pt modelId="{36423362-8741-478E-8C55-9428F8F66485}">
      <dgm:prSet/>
      <dgm:spPr/>
      <dgm:t>
        <a:bodyPr/>
        <a:lstStyle/>
        <a:p>
          <a:r>
            <a:rPr lang="en-US" b="1"/>
            <a:t>Conclusion</a:t>
          </a:r>
          <a:endParaRPr lang="en-US"/>
        </a:p>
      </dgm:t>
    </dgm:pt>
    <dgm:pt modelId="{0726E687-153D-4E5D-9238-57B91B6235B8}" type="parTrans" cxnId="{B13DCBBD-EF3E-48A8-8EE1-7F39D2EA565D}">
      <dgm:prSet/>
      <dgm:spPr/>
      <dgm:t>
        <a:bodyPr/>
        <a:lstStyle/>
        <a:p>
          <a:endParaRPr lang="en-US"/>
        </a:p>
      </dgm:t>
    </dgm:pt>
    <dgm:pt modelId="{F12CF0B1-5DD2-4086-8035-5702EC875335}" type="sibTrans" cxnId="{B13DCBBD-EF3E-48A8-8EE1-7F39D2EA565D}">
      <dgm:prSet/>
      <dgm:spPr/>
      <dgm:t>
        <a:bodyPr/>
        <a:lstStyle/>
        <a:p>
          <a:endParaRPr lang="en-US"/>
        </a:p>
      </dgm:t>
    </dgm:pt>
    <dgm:pt modelId="{C7ABCBA0-83E5-470F-8CD9-AD14DCD81564}">
      <dgm:prSet/>
      <dgm:spPr/>
      <dgm:t>
        <a:bodyPr/>
        <a:lstStyle/>
        <a:p>
          <a:r>
            <a:rPr lang="en-US" b="1"/>
            <a:t>Possible Future Work</a:t>
          </a:r>
          <a:endParaRPr lang="en-US"/>
        </a:p>
      </dgm:t>
    </dgm:pt>
    <dgm:pt modelId="{053466B1-9826-439C-8FAF-9851DC8DF5D2}" type="parTrans" cxnId="{620B8D21-8E6E-4FCC-AFE0-4A78C1D01F09}">
      <dgm:prSet/>
      <dgm:spPr/>
      <dgm:t>
        <a:bodyPr/>
        <a:lstStyle/>
        <a:p>
          <a:endParaRPr lang="en-US"/>
        </a:p>
      </dgm:t>
    </dgm:pt>
    <dgm:pt modelId="{A03312EB-CEA5-4D09-B297-78011B1A1D42}" type="sibTrans" cxnId="{620B8D21-8E6E-4FCC-AFE0-4A78C1D01F09}">
      <dgm:prSet/>
      <dgm:spPr/>
      <dgm:t>
        <a:bodyPr/>
        <a:lstStyle/>
        <a:p>
          <a:endParaRPr lang="en-US"/>
        </a:p>
      </dgm:t>
    </dgm:pt>
    <dgm:pt modelId="{B7D7905D-0C85-41AD-8556-F97D07E31D41}" type="pres">
      <dgm:prSet presAssocID="{56B3B055-2090-4A82-A0C0-C83925404256}" presName="linear" presStyleCnt="0">
        <dgm:presLayoutVars>
          <dgm:animLvl val="lvl"/>
          <dgm:resizeHandles val="exact"/>
        </dgm:presLayoutVars>
      </dgm:prSet>
      <dgm:spPr/>
    </dgm:pt>
    <dgm:pt modelId="{55EF08CC-A570-4BD9-BC7F-A13E15CB6497}" type="pres">
      <dgm:prSet presAssocID="{E1032420-758D-4802-91A9-5F10A0244A5A}" presName="parentText" presStyleLbl="node1" presStyleIdx="0" presStyleCnt="5">
        <dgm:presLayoutVars>
          <dgm:chMax val="0"/>
          <dgm:bulletEnabled val="1"/>
        </dgm:presLayoutVars>
      </dgm:prSet>
      <dgm:spPr/>
    </dgm:pt>
    <dgm:pt modelId="{6F875542-FD6E-4FE8-AFD8-30D08141FDFD}" type="pres">
      <dgm:prSet presAssocID="{C2E4AA23-F9BC-4F44-8F0B-56A248A4BD3C}" presName="spacer" presStyleCnt="0"/>
      <dgm:spPr/>
    </dgm:pt>
    <dgm:pt modelId="{410266DF-FD73-428D-ABA9-FC318170750D}" type="pres">
      <dgm:prSet presAssocID="{A69BFFD3-F885-44C2-BA8D-1F67F75FEF2C}" presName="parentText" presStyleLbl="node1" presStyleIdx="1" presStyleCnt="5">
        <dgm:presLayoutVars>
          <dgm:chMax val="0"/>
          <dgm:bulletEnabled val="1"/>
        </dgm:presLayoutVars>
      </dgm:prSet>
      <dgm:spPr/>
    </dgm:pt>
    <dgm:pt modelId="{E9825141-F5C8-43D1-B878-053163A625D7}" type="pres">
      <dgm:prSet presAssocID="{33239F6A-1F49-40BC-82C5-05F5EDC7BA5A}" presName="spacer" presStyleCnt="0"/>
      <dgm:spPr/>
    </dgm:pt>
    <dgm:pt modelId="{A19FAA23-CC44-4A39-A68A-C9D8998832F1}" type="pres">
      <dgm:prSet presAssocID="{342F2099-1DF6-4FCC-A834-78446F6AEE0F}" presName="parentText" presStyleLbl="node1" presStyleIdx="2" presStyleCnt="5">
        <dgm:presLayoutVars>
          <dgm:chMax val="0"/>
          <dgm:bulletEnabled val="1"/>
        </dgm:presLayoutVars>
      </dgm:prSet>
      <dgm:spPr/>
    </dgm:pt>
    <dgm:pt modelId="{368D2416-4E74-40FE-90C4-76CF7A81059D}" type="pres">
      <dgm:prSet presAssocID="{1E69E7BA-519C-4BD4-BD39-8302B0E51512}" presName="spacer" presStyleCnt="0"/>
      <dgm:spPr/>
    </dgm:pt>
    <dgm:pt modelId="{BECA6EEC-B411-407B-B426-002B4E526EED}" type="pres">
      <dgm:prSet presAssocID="{36423362-8741-478E-8C55-9428F8F66485}" presName="parentText" presStyleLbl="node1" presStyleIdx="3" presStyleCnt="5">
        <dgm:presLayoutVars>
          <dgm:chMax val="0"/>
          <dgm:bulletEnabled val="1"/>
        </dgm:presLayoutVars>
      </dgm:prSet>
      <dgm:spPr/>
    </dgm:pt>
    <dgm:pt modelId="{0E7465AE-2179-4427-A4AB-45A615C8430D}" type="pres">
      <dgm:prSet presAssocID="{F12CF0B1-5DD2-4086-8035-5702EC875335}" presName="spacer" presStyleCnt="0"/>
      <dgm:spPr/>
    </dgm:pt>
    <dgm:pt modelId="{7C5618F0-BE7A-475F-8429-B7BA9F88C63D}" type="pres">
      <dgm:prSet presAssocID="{C7ABCBA0-83E5-470F-8CD9-AD14DCD81564}" presName="parentText" presStyleLbl="node1" presStyleIdx="4" presStyleCnt="5">
        <dgm:presLayoutVars>
          <dgm:chMax val="0"/>
          <dgm:bulletEnabled val="1"/>
        </dgm:presLayoutVars>
      </dgm:prSet>
      <dgm:spPr/>
    </dgm:pt>
  </dgm:ptLst>
  <dgm:cxnLst>
    <dgm:cxn modelId="{4D18E015-B0FA-4303-A01D-AB035021482A}" type="presOf" srcId="{342F2099-1DF6-4FCC-A834-78446F6AEE0F}" destId="{A19FAA23-CC44-4A39-A68A-C9D8998832F1}" srcOrd="0" destOrd="0" presId="urn:microsoft.com/office/officeart/2005/8/layout/vList2"/>
    <dgm:cxn modelId="{620B8D21-8E6E-4FCC-AFE0-4A78C1D01F09}" srcId="{56B3B055-2090-4A82-A0C0-C83925404256}" destId="{C7ABCBA0-83E5-470F-8CD9-AD14DCD81564}" srcOrd="4" destOrd="0" parTransId="{053466B1-9826-439C-8FAF-9851DC8DF5D2}" sibTransId="{A03312EB-CEA5-4D09-B297-78011B1A1D42}"/>
    <dgm:cxn modelId="{1D588A61-9BDA-44AB-9234-54492F6B89CC}" type="presOf" srcId="{C7ABCBA0-83E5-470F-8CD9-AD14DCD81564}" destId="{7C5618F0-BE7A-475F-8429-B7BA9F88C63D}" srcOrd="0" destOrd="0" presId="urn:microsoft.com/office/officeart/2005/8/layout/vList2"/>
    <dgm:cxn modelId="{0D63626A-0728-4158-854B-6BE4753EFF1D}" type="presOf" srcId="{36423362-8741-478E-8C55-9428F8F66485}" destId="{BECA6EEC-B411-407B-B426-002B4E526EED}" srcOrd="0" destOrd="0" presId="urn:microsoft.com/office/officeart/2005/8/layout/vList2"/>
    <dgm:cxn modelId="{1345356B-C090-4D26-AE6C-DEAAC4F4DD9A}" type="presOf" srcId="{A69BFFD3-F885-44C2-BA8D-1F67F75FEF2C}" destId="{410266DF-FD73-428D-ABA9-FC318170750D}" srcOrd="0" destOrd="0" presId="urn:microsoft.com/office/officeart/2005/8/layout/vList2"/>
    <dgm:cxn modelId="{5266784B-7B94-4469-BECA-3FC24ED53414}" srcId="{56B3B055-2090-4A82-A0C0-C83925404256}" destId="{A69BFFD3-F885-44C2-BA8D-1F67F75FEF2C}" srcOrd="1" destOrd="0" parTransId="{D24509EA-D347-451F-BA36-6F6F987CBF16}" sibTransId="{33239F6A-1F49-40BC-82C5-05F5EDC7BA5A}"/>
    <dgm:cxn modelId="{5F4F027C-421F-45CC-80AF-E49FCF3A38E6}" type="presOf" srcId="{56B3B055-2090-4A82-A0C0-C83925404256}" destId="{B7D7905D-0C85-41AD-8556-F97D07E31D41}" srcOrd="0" destOrd="0" presId="urn:microsoft.com/office/officeart/2005/8/layout/vList2"/>
    <dgm:cxn modelId="{9BCF7284-4CAE-4DCA-BCA8-ACB679C41240}" srcId="{56B3B055-2090-4A82-A0C0-C83925404256}" destId="{E1032420-758D-4802-91A9-5F10A0244A5A}" srcOrd="0" destOrd="0" parTransId="{D72AFBC5-84B3-4C6A-AEA2-4809FC1975CC}" sibTransId="{C2E4AA23-F9BC-4F44-8F0B-56A248A4BD3C}"/>
    <dgm:cxn modelId="{FF4BD59F-8579-4695-ABE0-F506812CDFE6}" type="presOf" srcId="{E1032420-758D-4802-91A9-5F10A0244A5A}" destId="{55EF08CC-A570-4BD9-BC7F-A13E15CB6497}" srcOrd="0" destOrd="0" presId="urn:microsoft.com/office/officeart/2005/8/layout/vList2"/>
    <dgm:cxn modelId="{B13DCBBD-EF3E-48A8-8EE1-7F39D2EA565D}" srcId="{56B3B055-2090-4A82-A0C0-C83925404256}" destId="{36423362-8741-478E-8C55-9428F8F66485}" srcOrd="3" destOrd="0" parTransId="{0726E687-153D-4E5D-9238-57B91B6235B8}" sibTransId="{F12CF0B1-5DD2-4086-8035-5702EC875335}"/>
    <dgm:cxn modelId="{013B27E3-A667-48FE-87A8-70E502E8A113}" srcId="{56B3B055-2090-4A82-A0C0-C83925404256}" destId="{342F2099-1DF6-4FCC-A834-78446F6AEE0F}" srcOrd="2" destOrd="0" parTransId="{56633448-BC67-4B8D-B27E-78E340CA20CC}" sibTransId="{1E69E7BA-519C-4BD4-BD39-8302B0E51512}"/>
    <dgm:cxn modelId="{501F9F6E-66A9-4C10-9158-911C58A6914F}" type="presParOf" srcId="{B7D7905D-0C85-41AD-8556-F97D07E31D41}" destId="{55EF08CC-A570-4BD9-BC7F-A13E15CB6497}" srcOrd="0" destOrd="0" presId="urn:microsoft.com/office/officeart/2005/8/layout/vList2"/>
    <dgm:cxn modelId="{C4A268DD-62E1-4104-980E-56ACCB000970}" type="presParOf" srcId="{B7D7905D-0C85-41AD-8556-F97D07E31D41}" destId="{6F875542-FD6E-4FE8-AFD8-30D08141FDFD}" srcOrd="1" destOrd="0" presId="urn:microsoft.com/office/officeart/2005/8/layout/vList2"/>
    <dgm:cxn modelId="{DDCB04E8-783A-4B17-9C65-954F299A852D}" type="presParOf" srcId="{B7D7905D-0C85-41AD-8556-F97D07E31D41}" destId="{410266DF-FD73-428D-ABA9-FC318170750D}" srcOrd="2" destOrd="0" presId="urn:microsoft.com/office/officeart/2005/8/layout/vList2"/>
    <dgm:cxn modelId="{55570388-2C6A-4AB7-9DB8-1C6D6B2523F4}" type="presParOf" srcId="{B7D7905D-0C85-41AD-8556-F97D07E31D41}" destId="{E9825141-F5C8-43D1-B878-053163A625D7}" srcOrd="3" destOrd="0" presId="urn:microsoft.com/office/officeart/2005/8/layout/vList2"/>
    <dgm:cxn modelId="{4C9A8844-919D-4466-92BE-07BDB1F3FEC8}" type="presParOf" srcId="{B7D7905D-0C85-41AD-8556-F97D07E31D41}" destId="{A19FAA23-CC44-4A39-A68A-C9D8998832F1}" srcOrd="4" destOrd="0" presId="urn:microsoft.com/office/officeart/2005/8/layout/vList2"/>
    <dgm:cxn modelId="{57724C89-F83B-49D3-AA78-1755B9AE164A}" type="presParOf" srcId="{B7D7905D-0C85-41AD-8556-F97D07E31D41}" destId="{368D2416-4E74-40FE-90C4-76CF7A81059D}" srcOrd="5" destOrd="0" presId="urn:microsoft.com/office/officeart/2005/8/layout/vList2"/>
    <dgm:cxn modelId="{289A5D48-EF86-43C4-AA37-5B28BA5E2520}" type="presParOf" srcId="{B7D7905D-0C85-41AD-8556-F97D07E31D41}" destId="{BECA6EEC-B411-407B-B426-002B4E526EED}" srcOrd="6" destOrd="0" presId="urn:microsoft.com/office/officeart/2005/8/layout/vList2"/>
    <dgm:cxn modelId="{79CD7920-33F8-43B4-A075-4A5CDDD7FD07}" type="presParOf" srcId="{B7D7905D-0C85-41AD-8556-F97D07E31D41}" destId="{0E7465AE-2179-4427-A4AB-45A615C8430D}" srcOrd="7" destOrd="0" presId="urn:microsoft.com/office/officeart/2005/8/layout/vList2"/>
    <dgm:cxn modelId="{97138EB9-0AE7-4CD3-89E1-803736EC2D6E}" type="presParOf" srcId="{B7D7905D-0C85-41AD-8556-F97D07E31D41}" destId="{7C5618F0-BE7A-475F-8429-B7BA9F88C63D}"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5CE9C1-151F-412B-ABD0-512D359FEC7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0448D19-A7F1-4398-9894-E60ADC369A87}">
      <dgm:prSet/>
      <dgm:spPr/>
      <dgm:t>
        <a:bodyPr/>
        <a:lstStyle/>
        <a:p>
          <a:pPr rtl="0"/>
          <a:r>
            <a:rPr lang="en-US" dirty="0">
              <a:latin typeface="Tw Cen MT" panose="020B0602020104020603"/>
            </a:rPr>
            <a:t>Take</a:t>
          </a:r>
          <a:r>
            <a:rPr lang="en-US" dirty="0"/>
            <a:t> a deeper look into </a:t>
          </a:r>
          <a:r>
            <a:rPr lang="en-US" dirty="0">
              <a:latin typeface="Tw Cen MT" panose="020B0602020104020603"/>
            </a:rPr>
            <a:t>the longer TV</a:t>
          </a:r>
          <a:r>
            <a:rPr lang="en-US" dirty="0"/>
            <a:t> genres to see </a:t>
          </a:r>
          <a:r>
            <a:rPr lang="en-US" dirty="0">
              <a:latin typeface="Tw Cen MT" panose="020B0602020104020603"/>
            </a:rPr>
            <a:t>which</a:t>
          </a:r>
          <a:r>
            <a:rPr lang="en-US" dirty="0"/>
            <a:t> demographics are mainly viewing them to further focus efforts on them.</a:t>
          </a:r>
        </a:p>
      </dgm:t>
    </dgm:pt>
    <dgm:pt modelId="{7D6BEF4D-1D2B-46C4-87D7-EA21A83E69D5}" type="parTrans" cxnId="{B7AB81C6-6FE5-4BF0-84B0-3E78D5C23172}">
      <dgm:prSet/>
      <dgm:spPr/>
      <dgm:t>
        <a:bodyPr/>
        <a:lstStyle/>
        <a:p>
          <a:endParaRPr lang="en-US"/>
        </a:p>
      </dgm:t>
    </dgm:pt>
    <dgm:pt modelId="{472F352A-A82E-40D4-A3DB-0892A3D13F8A}" type="sibTrans" cxnId="{B7AB81C6-6FE5-4BF0-84B0-3E78D5C23172}">
      <dgm:prSet/>
      <dgm:spPr/>
      <dgm:t>
        <a:bodyPr/>
        <a:lstStyle/>
        <a:p>
          <a:endParaRPr lang="en-US"/>
        </a:p>
      </dgm:t>
    </dgm:pt>
    <dgm:pt modelId="{DE4F9E35-D769-4E7E-93EA-6E3574CC5D05}">
      <dgm:prSet/>
      <dgm:spPr/>
      <dgm:t>
        <a:bodyPr/>
        <a:lstStyle/>
        <a:p>
          <a:r>
            <a:rPr lang="en-US" dirty="0"/>
            <a:t>Look into the genres of the shows that are coming from the most popular countries in order to try and expand the international subscribers.</a:t>
          </a:r>
        </a:p>
      </dgm:t>
    </dgm:pt>
    <dgm:pt modelId="{6AB1525C-63EC-4666-B939-AC56663C3EB8}" type="parTrans" cxnId="{742343FC-E602-483C-BF1A-BA5D7B49A6FB}">
      <dgm:prSet/>
      <dgm:spPr/>
      <dgm:t>
        <a:bodyPr/>
        <a:lstStyle/>
        <a:p>
          <a:endParaRPr lang="en-US"/>
        </a:p>
      </dgm:t>
    </dgm:pt>
    <dgm:pt modelId="{3F31CA06-8BA7-4CC7-8AD3-C4C55254B355}" type="sibTrans" cxnId="{742343FC-E602-483C-BF1A-BA5D7B49A6FB}">
      <dgm:prSet/>
      <dgm:spPr/>
      <dgm:t>
        <a:bodyPr/>
        <a:lstStyle/>
        <a:p>
          <a:endParaRPr lang="en-US"/>
        </a:p>
      </dgm:t>
    </dgm:pt>
    <dgm:pt modelId="{7F279A09-5243-4B2A-A32B-3E707D4B9AE5}" type="pres">
      <dgm:prSet presAssocID="{815CE9C1-151F-412B-ABD0-512D359FEC7C}" presName="linear" presStyleCnt="0">
        <dgm:presLayoutVars>
          <dgm:animLvl val="lvl"/>
          <dgm:resizeHandles val="exact"/>
        </dgm:presLayoutVars>
      </dgm:prSet>
      <dgm:spPr/>
    </dgm:pt>
    <dgm:pt modelId="{E930B7BE-C8B2-43B7-8477-60363C315191}" type="pres">
      <dgm:prSet presAssocID="{F0448D19-A7F1-4398-9894-E60ADC369A87}" presName="parentText" presStyleLbl="node1" presStyleIdx="0" presStyleCnt="2">
        <dgm:presLayoutVars>
          <dgm:chMax val="0"/>
          <dgm:bulletEnabled val="1"/>
        </dgm:presLayoutVars>
      </dgm:prSet>
      <dgm:spPr/>
    </dgm:pt>
    <dgm:pt modelId="{34ED5051-B4D7-4CA8-AE98-C364D6366E5F}" type="pres">
      <dgm:prSet presAssocID="{472F352A-A82E-40D4-A3DB-0892A3D13F8A}" presName="spacer" presStyleCnt="0"/>
      <dgm:spPr/>
    </dgm:pt>
    <dgm:pt modelId="{1FD9FB2A-3D7C-4C0F-89E6-003A561CBF4F}" type="pres">
      <dgm:prSet presAssocID="{DE4F9E35-D769-4E7E-93EA-6E3574CC5D05}" presName="parentText" presStyleLbl="node1" presStyleIdx="1" presStyleCnt="2">
        <dgm:presLayoutVars>
          <dgm:chMax val="0"/>
          <dgm:bulletEnabled val="1"/>
        </dgm:presLayoutVars>
      </dgm:prSet>
      <dgm:spPr/>
    </dgm:pt>
  </dgm:ptLst>
  <dgm:cxnLst>
    <dgm:cxn modelId="{7DDBF601-1E50-4175-B973-C9164E55477B}" type="presOf" srcId="{DE4F9E35-D769-4E7E-93EA-6E3574CC5D05}" destId="{1FD9FB2A-3D7C-4C0F-89E6-003A561CBF4F}" srcOrd="0" destOrd="0" presId="urn:microsoft.com/office/officeart/2005/8/layout/vList2"/>
    <dgm:cxn modelId="{0DB48F6C-78CF-4D5C-9710-7EE2E5A65AE8}" type="presOf" srcId="{815CE9C1-151F-412B-ABD0-512D359FEC7C}" destId="{7F279A09-5243-4B2A-A32B-3E707D4B9AE5}" srcOrd="0" destOrd="0" presId="urn:microsoft.com/office/officeart/2005/8/layout/vList2"/>
    <dgm:cxn modelId="{DD069251-FC15-4441-BBEC-6D09DE129FCD}" type="presOf" srcId="{F0448D19-A7F1-4398-9894-E60ADC369A87}" destId="{E930B7BE-C8B2-43B7-8477-60363C315191}" srcOrd="0" destOrd="0" presId="urn:microsoft.com/office/officeart/2005/8/layout/vList2"/>
    <dgm:cxn modelId="{B7AB81C6-6FE5-4BF0-84B0-3E78D5C23172}" srcId="{815CE9C1-151F-412B-ABD0-512D359FEC7C}" destId="{F0448D19-A7F1-4398-9894-E60ADC369A87}" srcOrd="0" destOrd="0" parTransId="{7D6BEF4D-1D2B-46C4-87D7-EA21A83E69D5}" sibTransId="{472F352A-A82E-40D4-A3DB-0892A3D13F8A}"/>
    <dgm:cxn modelId="{742343FC-E602-483C-BF1A-BA5D7B49A6FB}" srcId="{815CE9C1-151F-412B-ABD0-512D359FEC7C}" destId="{DE4F9E35-D769-4E7E-93EA-6E3574CC5D05}" srcOrd="1" destOrd="0" parTransId="{6AB1525C-63EC-4666-B939-AC56663C3EB8}" sibTransId="{3F31CA06-8BA7-4CC7-8AD3-C4C55254B355}"/>
    <dgm:cxn modelId="{6C93ACAD-6A28-4C34-BF65-B95C34484BCD}" type="presParOf" srcId="{7F279A09-5243-4B2A-A32B-3E707D4B9AE5}" destId="{E930B7BE-C8B2-43B7-8477-60363C315191}" srcOrd="0" destOrd="0" presId="urn:microsoft.com/office/officeart/2005/8/layout/vList2"/>
    <dgm:cxn modelId="{3C0119AE-188A-441F-8C6A-94AD591246C9}" type="presParOf" srcId="{7F279A09-5243-4B2A-A32B-3E707D4B9AE5}" destId="{34ED5051-B4D7-4CA8-AE98-C364D6366E5F}" srcOrd="1" destOrd="0" presId="urn:microsoft.com/office/officeart/2005/8/layout/vList2"/>
    <dgm:cxn modelId="{ED10AF91-36B4-45EC-A371-83622132920E}" type="presParOf" srcId="{7F279A09-5243-4B2A-A32B-3E707D4B9AE5}" destId="{1FD9FB2A-3D7C-4C0F-89E6-003A561CBF4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F08CC-A570-4BD9-BC7F-A13E15CB6497}">
      <dsp:nvSpPr>
        <dsp:cNvPr id="0" name=""/>
        <dsp:cNvSpPr/>
      </dsp:nvSpPr>
      <dsp:spPr>
        <a:xfrm>
          <a:off x="0" y="55194"/>
          <a:ext cx="6692748" cy="752895"/>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Background of the Company</a:t>
          </a:r>
          <a:endParaRPr lang="en-US" sz="3300" kern="1200"/>
        </a:p>
      </dsp:txBody>
      <dsp:txXfrm>
        <a:off x="36753" y="91947"/>
        <a:ext cx="6619242" cy="679389"/>
      </dsp:txXfrm>
    </dsp:sp>
    <dsp:sp modelId="{410266DF-FD73-428D-ABA9-FC318170750D}">
      <dsp:nvSpPr>
        <dsp:cNvPr id="0" name=""/>
        <dsp:cNvSpPr/>
      </dsp:nvSpPr>
      <dsp:spPr>
        <a:xfrm>
          <a:off x="0" y="903129"/>
          <a:ext cx="6692748" cy="752895"/>
        </a:xfrm>
        <a:prstGeom prst="roundRect">
          <a:avLst/>
        </a:prstGeom>
        <a:gradFill rotWithShape="0">
          <a:gsLst>
            <a:gs pos="0">
              <a:schemeClr val="accent5">
                <a:hueOff val="-827139"/>
                <a:satOff val="-4443"/>
                <a:lumOff val="1519"/>
                <a:alphaOff val="0"/>
                <a:tint val="94000"/>
                <a:satMod val="105000"/>
                <a:lumMod val="102000"/>
              </a:schemeClr>
            </a:gs>
            <a:gs pos="100000">
              <a:schemeClr val="accent5">
                <a:hueOff val="-827139"/>
                <a:satOff val="-4443"/>
                <a:lumOff val="151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Research Question</a:t>
          </a:r>
          <a:endParaRPr lang="en-US" sz="3300" kern="1200"/>
        </a:p>
      </dsp:txBody>
      <dsp:txXfrm>
        <a:off x="36753" y="939882"/>
        <a:ext cx="6619242" cy="679389"/>
      </dsp:txXfrm>
    </dsp:sp>
    <dsp:sp modelId="{A19FAA23-CC44-4A39-A68A-C9D8998832F1}">
      <dsp:nvSpPr>
        <dsp:cNvPr id="0" name=""/>
        <dsp:cNvSpPr/>
      </dsp:nvSpPr>
      <dsp:spPr>
        <a:xfrm>
          <a:off x="0" y="1751064"/>
          <a:ext cx="6692748" cy="752895"/>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The Analysis</a:t>
          </a:r>
          <a:endParaRPr lang="en-US" sz="3300" kern="1200"/>
        </a:p>
      </dsp:txBody>
      <dsp:txXfrm>
        <a:off x="36753" y="1787817"/>
        <a:ext cx="6619242" cy="679389"/>
      </dsp:txXfrm>
    </dsp:sp>
    <dsp:sp modelId="{BECA6EEC-B411-407B-B426-002B4E526EED}">
      <dsp:nvSpPr>
        <dsp:cNvPr id="0" name=""/>
        <dsp:cNvSpPr/>
      </dsp:nvSpPr>
      <dsp:spPr>
        <a:xfrm>
          <a:off x="0" y="2598999"/>
          <a:ext cx="6692748" cy="752895"/>
        </a:xfrm>
        <a:prstGeom prst="roundRect">
          <a:avLst/>
        </a:prstGeom>
        <a:gradFill rotWithShape="0">
          <a:gsLst>
            <a:gs pos="0">
              <a:schemeClr val="accent5">
                <a:hueOff val="-2481417"/>
                <a:satOff val="-13328"/>
                <a:lumOff val="4558"/>
                <a:alphaOff val="0"/>
                <a:tint val="94000"/>
                <a:satMod val="105000"/>
                <a:lumMod val="102000"/>
              </a:schemeClr>
            </a:gs>
            <a:gs pos="100000">
              <a:schemeClr val="accent5">
                <a:hueOff val="-2481417"/>
                <a:satOff val="-13328"/>
                <a:lumOff val="455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Conclusion</a:t>
          </a:r>
          <a:endParaRPr lang="en-US" sz="3300" kern="1200"/>
        </a:p>
      </dsp:txBody>
      <dsp:txXfrm>
        <a:off x="36753" y="2635752"/>
        <a:ext cx="6619242" cy="679389"/>
      </dsp:txXfrm>
    </dsp:sp>
    <dsp:sp modelId="{7C5618F0-BE7A-475F-8429-B7BA9F88C63D}">
      <dsp:nvSpPr>
        <dsp:cNvPr id="0" name=""/>
        <dsp:cNvSpPr/>
      </dsp:nvSpPr>
      <dsp:spPr>
        <a:xfrm>
          <a:off x="0" y="3446934"/>
          <a:ext cx="6692748" cy="752895"/>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Possible Future Work</a:t>
          </a:r>
          <a:endParaRPr lang="en-US" sz="3300" kern="1200"/>
        </a:p>
      </dsp:txBody>
      <dsp:txXfrm>
        <a:off x="36753" y="3483687"/>
        <a:ext cx="6619242" cy="679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0B7BE-C8B2-43B7-8477-60363C315191}">
      <dsp:nvSpPr>
        <dsp:cNvPr id="0" name=""/>
        <dsp:cNvSpPr/>
      </dsp:nvSpPr>
      <dsp:spPr>
        <a:xfrm>
          <a:off x="0" y="27410"/>
          <a:ext cx="6296297" cy="19305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latin typeface="Tw Cen MT" panose="020B0602020104020603"/>
            </a:rPr>
            <a:t>Take</a:t>
          </a:r>
          <a:r>
            <a:rPr lang="en-US" sz="3000" kern="1200" dirty="0"/>
            <a:t> a deeper look into </a:t>
          </a:r>
          <a:r>
            <a:rPr lang="en-US" sz="3000" kern="1200" dirty="0">
              <a:latin typeface="Tw Cen MT" panose="020B0602020104020603"/>
            </a:rPr>
            <a:t>the longer TV</a:t>
          </a:r>
          <a:r>
            <a:rPr lang="en-US" sz="3000" kern="1200" dirty="0"/>
            <a:t> genres to see </a:t>
          </a:r>
          <a:r>
            <a:rPr lang="en-US" sz="3000" kern="1200" dirty="0">
              <a:latin typeface="Tw Cen MT" panose="020B0602020104020603"/>
            </a:rPr>
            <a:t>which</a:t>
          </a:r>
          <a:r>
            <a:rPr lang="en-US" sz="3000" kern="1200" dirty="0"/>
            <a:t> demographics are mainly viewing them to further focus efforts on them.</a:t>
          </a:r>
        </a:p>
      </dsp:txBody>
      <dsp:txXfrm>
        <a:off x="94239" y="121649"/>
        <a:ext cx="6107819" cy="1742022"/>
      </dsp:txXfrm>
    </dsp:sp>
    <dsp:sp modelId="{1FD9FB2A-3D7C-4C0F-89E6-003A561CBF4F}">
      <dsp:nvSpPr>
        <dsp:cNvPr id="0" name=""/>
        <dsp:cNvSpPr/>
      </dsp:nvSpPr>
      <dsp:spPr>
        <a:xfrm>
          <a:off x="0" y="2044310"/>
          <a:ext cx="6296297" cy="1930500"/>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Look into the genres of the shows that are coming from the most popular countries in order to try and expand the international subscribers.</a:t>
          </a:r>
        </a:p>
      </dsp:txBody>
      <dsp:txXfrm>
        <a:off x="94239" y="2138549"/>
        <a:ext cx="6107819" cy="17420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E7A63-2EAE-4A2E-AC5E-141FF57F33E1}" type="datetimeFigureOut">
              <a:t>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B1392-1E65-4775-B882-CBEFF035D6D7}" type="slidenum">
              <a:t>‹#›</a:t>
            </a:fld>
            <a:endParaRPr lang="en-US"/>
          </a:p>
        </p:txBody>
      </p:sp>
    </p:spTree>
    <p:extLst>
      <p:ext uri="{BB962C8B-B14F-4D97-AF65-F5344CB8AC3E}">
        <p14:creationId xmlns:p14="http://schemas.microsoft.com/office/powerpoint/2010/main" val="98563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13B1392-1E65-4775-B882-CBEFF035D6D7}" type="slidenum">
              <a:t>1</a:t>
            </a:fld>
            <a:endParaRPr lang="en-US"/>
          </a:p>
        </p:txBody>
      </p:sp>
    </p:spTree>
    <p:extLst>
      <p:ext uri="{BB962C8B-B14F-4D97-AF65-F5344CB8AC3E}">
        <p14:creationId xmlns:p14="http://schemas.microsoft.com/office/powerpoint/2010/main" val="925465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13B1392-1E65-4775-B882-CBEFF035D6D7}" type="slidenum">
              <a:t>2</a:t>
            </a:fld>
            <a:endParaRPr lang="en-US"/>
          </a:p>
        </p:txBody>
      </p:sp>
    </p:spTree>
    <p:extLst>
      <p:ext uri="{BB962C8B-B14F-4D97-AF65-F5344CB8AC3E}">
        <p14:creationId xmlns:p14="http://schemas.microsoft.com/office/powerpoint/2010/main" val="1882696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Netflix#Historical_financials_and_membership_growth" TargetMode="External"/><Relationship Id="rId2" Type="http://schemas.openxmlformats.org/officeDocument/2006/relationships/hyperlink" Target="https://csimarket.com/stocks/growthrates.php?code=NFL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a typeface="+mj-lt"/>
                <a:cs typeface="+mj-lt"/>
              </a:rPr>
              <a:t>Netflix Exploratory Data Analysis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latin typeface="Verdana"/>
              <a:ea typeface="Verdana"/>
            </a:endParaRPr>
          </a:p>
          <a:p>
            <a:r>
              <a:rPr lang="en-US" dirty="0">
                <a:solidFill>
                  <a:schemeClr val="tx1"/>
                </a:solidFill>
                <a:latin typeface="Verdana"/>
                <a:ea typeface="Verdana"/>
              </a:rPr>
              <a:t>-Timothy</a:t>
            </a:r>
            <a:r>
              <a:rPr lang="en-US" dirty="0">
                <a:latin typeface="Verdana"/>
                <a:ea typeface="Verdana"/>
              </a:rPr>
              <a:t> </a:t>
            </a:r>
            <a:r>
              <a:rPr lang="en-US" dirty="0">
                <a:solidFill>
                  <a:schemeClr val="tx1"/>
                </a:solidFill>
                <a:latin typeface="Verdana"/>
                <a:ea typeface="Verdana"/>
              </a:rPr>
              <a:t>Betancourt</a:t>
            </a:r>
            <a:endParaRPr lang="en-US">
              <a:solidFill>
                <a:schemeClr val="tx1"/>
              </a:solidFill>
            </a:endParaRPr>
          </a:p>
        </p:txBody>
      </p:sp>
      <p:sp>
        <p:nvSpPr>
          <p:cNvPr id="4" name="Slide Number Placeholder 3">
            <a:extLst>
              <a:ext uri="{FF2B5EF4-FFF2-40B4-BE49-F238E27FC236}">
                <a16:creationId xmlns:a16="http://schemas.microsoft.com/office/drawing/2014/main" id="{989DF916-5368-4846-AFBF-7550C7304319}"/>
              </a:ext>
            </a:extLst>
          </p:cNvPr>
          <p:cNvSpPr>
            <a:spLocks noGrp="1"/>
          </p:cNvSpPr>
          <p:nvPr>
            <p:ph type="sldNum" sz="quarter" idx="12"/>
          </p:nvPr>
        </p:nvSpPr>
        <p:spPr/>
        <p:txBody>
          <a:bodyPr/>
          <a:lstStyle/>
          <a:p>
            <a:fld id="{6D22F896-40B5-4ADD-8801-0D06FADFA095}" type="slidenum">
              <a:rPr lang="en-US" dirty="0"/>
              <a:t>1</a:t>
            </a:fld>
            <a:endParaRPr lang="en-US"/>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5" descr="Chart, timeline&#10;&#10;Description automatically generated">
            <a:extLst>
              <a:ext uri="{FF2B5EF4-FFF2-40B4-BE49-F238E27FC236}">
                <a16:creationId xmlns:a16="http://schemas.microsoft.com/office/drawing/2014/main" id="{10927AE8-592F-424C-B0AB-D2C8F94AD07E}"/>
              </a:ext>
            </a:extLst>
          </p:cNvPr>
          <p:cNvPicPr>
            <a:picLocks noChangeAspect="1"/>
          </p:cNvPicPr>
          <p:nvPr/>
        </p:nvPicPr>
        <p:blipFill>
          <a:blip r:embed="rId3"/>
          <a:stretch>
            <a:fillRect/>
          </a:stretch>
        </p:blipFill>
        <p:spPr>
          <a:xfrm>
            <a:off x="1141411" y="2157246"/>
            <a:ext cx="9879460" cy="422296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Slide Number Placeholder 3">
            <a:extLst>
              <a:ext uri="{FF2B5EF4-FFF2-40B4-BE49-F238E27FC236}">
                <a16:creationId xmlns:a16="http://schemas.microsoft.com/office/drawing/2014/main" id="{6AA4C97D-BA4F-4AEF-B360-2B2CEEF89893}"/>
              </a:ext>
            </a:extLst>
          </p:cNvPr>
          <p:cNvSpPr>
            <a:spLocks noGrp="1"/>
          </p:cNvSpPr>
          <p:nvPr>
            <p:ph type="sldNum" sz="quarter" idx="12"/>
          </p:nvPr>
        </p:nvSpPr>
        <p:spPr>
          <a:xfrm>
            <a:off x="10276321" y="6309360"/>
            <a:ext cx="771089" cy="365125"/>
          </a:xfrm>
        </p:spPr>
        <p:txBody>
          <a:bodyPr>
            <a:normAutofit/>
          </a:bodyPr>
          <a:lstStyle/>
          <a:p>
            <a:pPr>
              <a:spcAft>
                <a:spcPts val="600"/>
              </a:spcAft>
            </a:pPr>
            <a:fld id="{6D22F896-40B5-4ADD-8801-0D06FADFA095}" type="slidenum">
              <a:rPr lang="en-US" dirty="0"/>
              <a:pPr>
                <a:spcAft>
                  <a:spcPts val="600"/>
                </a:spcAft>
              </a:pPr>
              <a:t>10</a:t>
            </a:fld>
            <a:endParaRPr lang="en-US"/>
          </a:p>
        </p:txBody>
      </p:sp>
      <p:sp>
        <p:nvSpPr>
          <p:cNvPr id="6" name="TextBox 5">
            <a:extLst>
              <a:ext uri="{FF2B5EF4-FFF2-40B4-BE49-F238E27FC236}">
                <a16:creationId xmlns:a16="http://schemas.microsoft.com/office/drawing/2014/main" id="{F0F0A0BF-4080-4056-B5B8-8E1FE2BD5E26}"/>
              </a:ext>
            </a:extLst>
          </p:cNvPr>
          <p:cNvSpPr txBox="1"/>
          <p:nvPr/>
        </p:nvSpPr>
        <p:spPr>
          <a:xfrm>
            <a:off x="1144439" y="626853"/>
            <a:ext cx="990312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Verdana"/>
                <a:ea typeface="Verdana"/>
              </a:rPr>
              <a:t>As we can see the most popular countries, outside of the US, with TV shows are from the UK, Japan, and South Korea.</a:t>
            </a:r>
          </a:p>
        </p:txBody>
      </p:sp>
    </p:spTree>
    <p:extLst>
      <p:ext uri="{BB962C8B-B14F-4D97-AF65-F5344CB8AC3E}">
        <p14:creationId xmlns:p14="http://schemas.microsoft.com/office/powerpoint/2010/main" val="203712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2"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D220E05-B9E1-4EE2-902A-ED3EDA4B0EF0}"/>
              </a:ext>
            </a:extLst>
          </p:cNvPr>
          <p:cNvSpPr>
            <a:spLocks noGrp="1"/>
          </p:cNvSpPr>
          <p:nvPr>
            <p:ph type="title"/>
          </p:nvPr>
        </p:nvSpPr>
        <p:spPr>
          <a:xfrm>
            <a:off x="1141413" y="1082673"/>
            <a:ext cx="2869416" cy="4708528"/>
          </a:xfrm>
        </p:spPr>
        <p:txBody>
          <a:bodyPr>
            <a:normAutofit/>
          </a:bodyPr>
          <a:lstStyle/>
          <a:p>
            <a:pPr algn="r"/>
            <a:r>
              <a:rPr lang="en-US" sz="2800">
                <a:latin typeface="Verdana"/>
                <a:ea typeface="Verdana"/>
              </a:rPr>
              <a:t>Conclusion</a:t>
            </a:r>
            <a:endParaRPr lang="en-US" sz="2800"/>
          </a:p>
        </p:txBody>
      </p:sp>
      <p:cxnSp>
        <p:nvCxnSpPr>
          <p:cNvPr id="40" name="Straight Connector 39">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D34CE9-5F49-4273-AE96-B81D91C2B1C2}"/>
              </a:ext>
            </a:extLst>
          </p:cNvPr>
          <p:cNvSpPr>
            <a:spLocks noGrp="1"/>
          </p:cNvSpPr>
          <p:nvPr>
            <p:ph idx="1"/>
          </p:nvPr>
        </p:nvSpPr>
        <p:spPr>
          <a:xfrm>
            <a:off x="5297763" y="1082673"/>
            <a:ext cx="5751237" cy="4708528"/>
          </a:xfrm>
        </p:spPr>
        <p:txBody>
          <a:bodyPr anchor="ctr">
            <a:normAutofit/>
          </a:bodyPr>
          <a:lstStyle/>
          <a:p>
            <a:r>
              <a:rPr lang="en-US" sz="1800" dirty="0">
                <a:latin typeface="Verdana"/>
                <a:ea typeface="Verdana"/>
              </a:rPr>
              <a:t>For Netflix to continue increasing its subscriber base they should focus their efforts on TV shows with a long shelf life, such as </a:t>
            </a:r>
            <a:r>
              <a:rPr lang="en-US" sz="1800" dirty="0">
                <a:latin typeface="Verdana"/>
                <a:ea typeface="+mn-lt"/>
                <a:cs typeface="+mn-lt"/>
              </a:rPr>
              <a:t>International TV Shows, TV Comedies, and TV Dramas.</a:t>
            </a:r>
          </a:p>
          <a:p>
            <a:r>
              <a:rPr lang="en-US" sz="1800" dirty="0">
                <a:latin typeface="Verdana"/>
                <a:ea typeface="Verdana"/>
              </a:rPr>
              <a:t>In terms of expanding its subscriber base abroad even further it should concentrate on producing shows in the UK, Japan, and Korea.</a:t>
            </a:r>
            <a:endParaRPr lang="en-US" sz="1800" dirty="0">
              <a:latin typeface="Tw Cen MT"/>
              <a:ea typeface="Verdana"/>
            </a:endParaRPr>
          </a:p>
        </p:txBody>
      </p:sp>
      <p:sp>
        <p:nvSpPr>
          <p:cNvPr id="4" name="Slide Number Placeholder 3">
            <a:extLst>
              <a:ext uri="{FF2B5EF4-FFF2-40B4-BE49-F238E27FC236}">
                <a16:creationId xmlns:a16="http://schemas.microsoft.com/office/drawing/2014/main" id="{28F2AA7F-A0C4-4525-9379-7D6B0F324BB0}"/>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dirty="0"/>
              <a:pPr>
                <a:spcAft>
                  <a:spcPts val="600"/>
                </a:spcAft>
              </a:pPr>
              <a:t>11</a:t>
            </a:fld>
            <a:endParaRPr lang="en-US"/>
          </a:p>
        </p:txBody>
      </p:sp>
      <p:grpSp>
        <p:nvGrpSpPr>
          <p:cNvPr id="42" name="Group 41">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3"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91350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50" name="Group 49">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51"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2"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3"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8"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5"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6"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7"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4FF9824-E1EE-4B31-8404-CC6D9111DA07}"/>
              </a:ext>
            </a:extLst>
          </p:cNvPr>
          <p:cNvSpPr>
            <a:spLocks noGrp="1"/>
          </p:cNvSpPr>
          <p:nvPr>
            <p:ph type="title"/>
          </p:nvPr>
        </p:nvSpPr>
        <p:spPr>
          <a:xfrm>
            <a:off x="853330" y="1254035"/>
            <a:ext cx="2926190" cy="4002222"/>
          </a:xfrm>
        </p:spPr>
        <p:txBody>
          <a:bodyPr>
            <a:normAutofit/>
          </a:bodyPr>
          <a:lstStyle/>
          <a:p>
            <a:pPr algn="ctr"/>
            <a:r>
              <a:rPr lang="en-US" dirty="0">
                <a:solidFill>
                  <a:srgbClr val="FFFFFF"/>
                </a:solidFill>
              </a:rPr>
              <a:t>Possible Future Work</a:t>
            </a:r>
            <a:endParaRPr lang="en-US"/>
          </a:p>
        </p:txBody>
      </p:sp>
      <p:sp useBgFill="1">
        <p:nvSpPr>
          <p:cNvPr id="79"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1BB963D-AE23-4B4E-AB03-B1C7795015DC}"/>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a:solidFill>
                  <a:srgbClr val="FFFFFF"/>
                </a:solidFill>
              </a:rPr>
              <a:pPr>
                <a:spcAft>
                  <a:spcPts val="600"/>
                </a:spcAft>
              </a:pPr>
              <a:t>12</a:t>
            </a:fld>
            <a:endParaRPr lang="en-US">
              <a:solidFill>
                <a:srgbClr val="FFFFFF"/>
              </a:solidFill>
            </a:endParaRPr>
          </a:p>
        </p:txBody>
      </p:sp>
      <p:grpSp>
        <p:nvGrpSpPr>
          <p:cNvPr id="81" name="Group 80">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82"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3"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4"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5"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6"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7"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8"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9"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0"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1"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42" name="Content Placeholder 2">
            <a:extLst>
              <a:ext uri="{FF2B5EF4-FFF2-40B4-BE49-F238E27FC236}">
                <a16:creationId xmlns:a16="http://schemas.microsoft.com/office/drawing/2014/main" id="{AABE98C5-53E0-45EA-9C3C-EB584763E150}"/>
              </a:ext>
            </a:extLst>
          </p:cNvPr>
          <p:cNvGraphicFramePr>
            <a:graphicFrameLocks noGrp="1"/>
          </p:cNvGraphicFramePr>
          <p:nvPr>
            <p:ph idx="1"/>
            <p:extLst>
              <p:ext uri="{D42A27DB-BD31-4B8C-83A1-F6EECF244321}">
                <p14:modId xmlns:p14="http://schemas.microsoft.com/office/powerpoint/2010/main" val="2708120027"/>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473652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80A3-AF14-46C1-96E9-C9B7D62E45A3}"/>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8D7322DE-A012-4949-80C7-5AFB49DAA046}"/>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https://csimarket.com/stocks/growthrates.php?code=NFLX</a:t>
            </a:r>
            <a:endParaRPr lang="en-US"/>
          </a:p>
          <a:p>
            <a:r>
              <a:rPr lang="en-US" dirty="0">
                <a:ea typeface="+mn-lt"/>
                <a:cs typeface="+mn-lt"/>
                <a:hlinkClick r:id="rId3"/>
              </a:rPr>
              <a:t>https://en.wikipedia.org/wiki/Netflix#Historical_financials_and_membership_growth</a:t>
            </a:r>
            <a:endParaRPr lang="en-US"/>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1ADFC3BC-AB81-41E8-AEBB-BE540783D8FF}"/>
              </a:ext>
            </a:extLst>
          </p:cNvPr>
          <p:cNvSpPr>
            <a:spLocks noGrp="1"/>
          </p:cNvSpPr>
          <p:nvPr>
            <p:ph type="sldNum" sz="quarter" idx="12"/>
          </p:nvPr>
        </p:nvSpPr>
        <p:spPr/>
        <p:txBody>
          <a:bodyPr/>
          <a:lstStyle/>
          <a:p>
            <a:fld id="{6D22F896-40B5-4ADD-8801-0D06FADFA095}" type="slidenum">
              <a:rPr lang="en-US" dirty="0"/>
              <a:t>13</a:t>
            </a:fld>
            <a:endParaRPr lang="en-US" dirty="0"/>
          </a:p>
        </p:txBody>
      </p:sp>
    </p:spTree>
    <p:extLst>
      <p:ext uri="{BB962C8B-B14F-4D97-AF65-F5344CB8AC3E}">
        <p14:creationId xmlns:p14="http://schemas.microsoft.com/office/powerpoint/2010/main" val="419776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8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1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8F6676-4D72-4029-93D0-21C6D0F22AD6}"/>
              </a:ext>
            </a:extLst>
          </p:cNvPr>
          <p:cNvSpPr>
            <a:spLocks noGrp="1"/>
          </p:cNvSpPr>
          <p:nvPr>
            <p:ph type="title"/>
          </p:nvPr>
        </p:nvSpPr>
        <p:spPr>
          <a:xfrm>
            <a:off x="853330" y="1134681"/>
            <a:ext cx="2743310" cy="4255025"/>
          </a:xfrm>
        </p:spPr>
        <p:txBody>
          <a:bodyPr>
            <a:normAutofit/>
          </a:bodyPr>
          <a:lstStyle/>
          <a:p>
            <a:r>
              <a:rPr lang="en-US" sz="3300">
                <a:solidFill>
                  <a:srgbClr val="FFFFFF"/>
                </a:solidFill>
                <a:latin typeface="Verdana"/>
                <a:ea typeface="Verdana"/>
              </a:rPr>
              <a:t>contents:</a:t>
            </a:r>
          </a:p>
        </p:txBody>
      </p:sp>
      <p:graphicFrame>
        <p:nvGraphicFramePr>
          <p:cNvPr id="41" name="Content Placeholder 2">
            <a:extLst>
              <a:ext uri="{FF2B5EF4-FFF2-40B4-BE49-F238E27FC236}">
                <a16:creationId xmlns:a16="http://schemas.microsoft.com/office/drawing/2014/main" id="{F7378DC5-5F07-4191-B95F-F9A8E2C9B6B6}"/>
              </a:ext>
            </a:extLst>
          </p:cNvPr>
          <p:cNvGraphicFramePr>
            <a:graphicFrameLocks noGrp="1"/>
          </p:cNvGraphicFramePr>
          <p:nvPr>
            <p:ph idx="1"/>
            <p:extLst>
              <p:ext uri="{D42A27DB-BD31-4B8C-83A1-F6EECF244321}">
                <p14:modId xmlns:p14="http://schemas.microsoft.com/office/powerpoint/2010/main" val="3217941198"/>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Slide Number Placeholder 8">
            <a:extLst>
              <a:ext uri="{FF2B5EF4-FFF2-40B4-BE49-F238E27FC236}">
                <a16:creationId xmlns:a16="http://schemas.microsoft.com/office/drawing/2014/main" id="{E85953B1-B7CC-4F4D-909C-1B17A2910CDF}"/>
              </a:ext>
            </a:extLst>
          </p:cNvPr>
          <p:cNvSpPr>
            <a:spLocks noGrp="1"/>
          </p:cNvSpPr>
          <p:nvPr>
            <p:ph type="sldNum" sz="quarter" idx="12"/>
          </p:nvPr>
        </p:nvSpPr>
        <p:spPr/>
        <p:txBody>
          <a:bodyPr/>
          <a:lstStyle/>
          <a:p>
            <a:fld id="{6D22F896-40B5-4ADD-8801-0D06FADFA095}" type="slidenum">
              <a:rPr lang="en-US" dirty="0"/>
              <a:t>2</a:t>
            </a:fld>
            <a:endParaRPr lang="en-US"/>
          </a:p>
        </p:txBody>
      </p:sp>
    </p:spTree>
    <p:extLst>
      <p:ext uri="{BB962C8B-B14F-4D97-AF65-F5344CB8AC3E}">
        <p14:creationId xmlns:p14="http://schemas.microsoft.com/office/powerpoint/2010/main" val="140600868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C693-960D-48B9-8758-5BEBCFE4346F}"/>
              </a:ext>
            </a:extLst>
          </p:cNvPr>
          <p:cNvSpPr>
            <a:spLocks noGrp="1"/>
          </p:cNvSpPr>
          <p:nvPr>
            <p:ph type="title"/>
          </p:nvPr>
        </p:nvSpPr>
        <p:spPr/>
        <p:txBody>
          <a:bodyPr>
            <a:normAutofit/>
          </a:bodyPr>
          <a:lstStyle/>
          <a:p>
            <a:r>
              <a:rPr lang="en-US" b="1" dirty="0">
                <a:latin typeface="Verdana"/>
                <a:ea typeface="+mj-lt"/>
                <a:cs typeface="+mj-lt"/>
              </a:rPr>
              <a:t>Netflix, Inc.</a:t>
            </a:r>
            <a:endParaRPr lang="en-US" dirty="0">
              <a:latin typeface="Verdana"/>
            </a:endParaRPr>
          </a:p>
        </p:txBody>
      </p:sp>
      <p:sp>
        <p:nvSpPr>
          <p:cNvPr id="3" name="Content Placeholder 2">
            <a:extLst>
              <a:ext uri="{FF2B5EF4-FFF2-40B4-BE49-F238E27FC236}">
                <a16:creationId xmlns:a16="http://schemas.microsoft.com/office/drawing/2014/main" id="{F2CCF183-F236-4A5B-9379-1968FBC6208D}"/>
              </a:ext>
            </a:extLst>
          </p:cNvPr>
          <p:cNvSpPr>
            <a:spLocks noGrp="1"/>
          </p:cNvSpPr>
          <p:nvPr>
            <p:ph idx="1"/>
          </p:nvPr>
        </p:nvSpPr>
        <p:spPr>
          <a:xfrm>
            <a:off x="1141412" y="2249487"/>
            <a:ext cx="9905999" cy="4102430"/>
          </a:xfrm>
        </p:spPr>
        <p:txBody>
          <a:bodyPr vert="horz" lIns="91440" tIns="45720" rIns="91440" bIns="45720" rtlCol="0" anchor="t">
            <a:normAutofit lnSpcReduction="10000"/>
          </a:bodyPr>
          <a:lstStyle/>
          <a:p>
            <a:r>
              <a:rPr lang="en-US" b="1" dirty="0">
                <a:ea typeface="+mn-lt"/>
                <a:cs typeface="+mn-lt"/>
              </a:rPr>
              <a:t>Netflix was first launched on August 29,1997, it is an American subscription streaming service and production company. </a:t>
            </a:r>
            <a:endParaRPr lang="en-US" b="1"/>
          </a:p>
          <a:p>
            <a:r>
              <a:rPr lang="en-US" b="1" dirty="0">
                <a:ea typeface="+mn-lt"/>
                <a:cs typeface="+mn-lt"/>
              </a:rPr>
              <a:t>Netflix was originally a DVD rental service that was revolutionary for its mail order rentals, Netflix has since pivoted to a platform only subscription streaming service.</a:t>
            </a:r>
            <a:endParaRPr lang="en-US" b="1"/>
          </a:p>
          <a:p>
            <a:r>
              <a:rPr lang="en-US" b="1" dirty="0">
                <a:ea typeface="+mn-lt"/>
                <a:cs typeface="+mn-lt"/>
              </a:rPr>
              <a:t>As of December 31, 2021, Netflix had over 221.8 million subscribers worldwide, including 75.2 million in the United States and Canada, 74.0 million in Europe, the Middle East and Africa, 39.9 million in Latin America and 32.7 million in Asia-Pacific.</a:t>
            </a:r>
            <a:endParaRPr lang="en-US" b="1" dirty="0"/>
          </a:p>
          <a:p>
            <a:endParaRPr lang="en-US" dirty="0"/>
          </a:p>
        </p:txBody>
      </p:sp>
      <p:sp>
        <p:nvSpPr>
          <p:cNvPr id="4" name="Slide Number Placeholder 3">
            <a:extLst>
              <a:ext uri="{FF2B5EF4-FFF2-40B4-BE49-F238E27FC236}">
                <a16:creationId xmlns:a16="http://schemas.microsoft.com/office/drawing/2014/main" id="{8EE2C94E-F888-4EFA-B7F5-8769B3DF1B96}"/>
              </a:ext>
            </a:extLst>
          </p:cNvPr>
          <p:cNvSpPr>
            <a:spLocks noGrp="1"/>
          </p:cNvSpPr>
          <p:nvPr>
            <p:ph type="sldNum" sz="quarter" idx="12"/>
          </p:nvPr>
        </p:nvSpPr>
        <p:spPr/>
        <p:txBody>
          <a:bodyPr/>
          <a:lstStyle/>
          <a:p>
            <a:fld id="{6D22F896-40B5-4ADD-8801-0D06FADFA095}" type="slidenum">
              <a:rPr lang="en-US" dirty="0"/>
              <a:t>3</a:t>
            </a:fld>
            <a:endParaRPr lang="en-US"/>
          </a:p>
        </p:txBody>
      </p:sp>
    </p:spTree>
    <p:extLst>
      <p:ext uri="{BB962C8B-B14F-4D97-AF65-F5344CB8AC3E}">
        <p14:creationId xmlns:p14="http://schemas.microsoft.com/office/powerpoint/2010/main" val="347339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4844319-D7DF-40E1-87CE-F3D09631524F}"/>
              </a:ext>
            </a:extLst>
          </p:cNvPr>
          <p:cNvSpPr>
            <a:spLocks noGrp="1"/>
          </p:cNvSpPr>
          <p:nvPr>
            <p:ph type="title"/>
          </p:nvPr>
        </p:nvSpPr>
        <p:spPr>
          <a:xfrm>
            <a:off x="1141413" y="1082673"/>
            <a:ext cx="3502019" cy="4708528"/>
          </a:xfrm>
        </p:spPr>
        <p:txBody>
          <a:bodyPr>
            <a:normAutofit/>
          </a:bodyPr>
          <a:lstStyle/>
          <a:p>
            <a:pPr algn="r"/>
            <a:r>
              <a:rPr lang="en-US" sz="2800" b="1" dirty="0">
                <a:latin typeface="Verdana"/>
                <a:ea typeface="+mj-lt"/>
                <a:cs typeface="+mj-lt"/>
              </a:rPr>
              <a:t>Research            Question</a:t>
            </a:r>
            <a:r>
              <a:rPr lang="en-US" sz="2800" b="1" dirty="0">
                <a:ea typeface="+mj-lt"/>
                <a:cs typeface="+mj-lt"/>
              </a:rPr>
              <a:t> </a:t>
            </a:r>
            <a:endParaRPr lang="en-US" sz="28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278262-FF58-4EDA-96BC-8C78770D7410}"/>
              </a:ext>
            </a:extLst>
          </p:cNvPr>
          <p:cNvSpPr>
            <a:spLocks noGrp="1"/>
          </p:cNvSpPr>
          <p:nvPr>
            <p:ph idx="1"/>
          </p:nvPr>
        </p:nvSpPr>
        <p:spPr>
          <a:xfrm>
            <a:off x="5297763" y="1082673"/>
            <a:ext cx="5751237" cy="4708528"/>
          </a:xfrm>
        </p:spPr>
        <p:txBody>
          <a:bodyPr anchor="ctr">
            <a:normAutofit/>
          </a:bodyPr>
          <a:lstStyle/>
          <a:p>
            <a:pPr marL="0" indent="0">
              <a:buNone/>
            </a:pPr>
            <a:r>
              <a:rPr lang="en-US" dirty="0">
                <a:latin typeface="Verdana"/>
                <a:ea typeface="+mn-lt"/>
                <a:cs typeface="+mn-lt"/>
              </a:rPr>
              <a:t>What trends and demands amongst Netflix’s constantly changing media library has allowed it to increase the number of subscribers it enlists year by year.</a:t>
            </a:r>
            <a:endParaRPr lang="en-US" dirty="0">
              <a:latin typeface="Verdana"/>
              <a:ea typeface="Verdana"/>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4" name="Slide Number Placeholder 3">
            <a:extLst>
              <a:ext uri="{FF2B5EF4-FFF2-40B4-BE49-F238E27FC236}">
                <a16:creationId xmlns:a16="http://schemas.microsoft.com/office/drawing/2014/main" id="{0C00EBF8-F714-4767-9509-01722528356F}"/>
              </a:ext>
            </a:extLst>
          </p:cNvPr>
          <p:cNvSpPr>
            <a:spLocks noGrp="1"/>
          </p:cNvSpPr>
          <p:nvPr>
            <p:ph type="sldNum" sz="quarter" idx="12"/>
          </p:nvPr>
        </p:nvSpPr>
        <p:spPr/>
        <p:txBody>
          <a:bodyPr/>
          <a:lstStyle/>
          <a:p>
            <a:fld id="{6D22F896-40B5-4ADD-8801-0D06FADFA095}" type="slidenum">
              <a:rPr lang="en-US" dirty="0"/>
              <a:t>4</a:t>
            </a:fld>
            <a:endParaRPr lang="en-US"/>
          </a:p>
        </p:txBody>
      </p:sp>
    </p:spTree>
    <p:extLst>
      <p:ext uri="{BB962C8B-B14F-4D97-AF65-F5344CB8AC3E}">
        <p14:creationId xmlns:p14="http://schemas.microsoft.com/office/powerpoint/2010/main" val="174895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4CB5CC6F-11C1-4C07-87C0-F043993E89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FADA3C27-4EC6-4DCA-BB85-C75BAAE82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2D8216BF-F79F-406D-A3B4-46744068AC4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71" name="Group 70">
            <a:extLst>
              <a:ext uri="{FF2B5EF4-FFF2-40B4-BE49-F238E27FC236}">
                <a16:creationId xmlns:a16="http://schemas.microsoft.com/office/drawing/2014/main" id="{C6C16BE5-8A9A-432D-8A61-230FA03816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1779"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2" name="Rectangle 5">
              <a:extLst>
                <a:ext uri="{FF2B5EF4-FFF2-40B4-BE49-F238E27FC236}">
                  <a16:creationId xmlns:a16="http://schemas.microsoft.com/office/drawing/2014/main" id="{2E852AB2-2672-41DF-9CF6-FCDEF1805EF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90283F1A-A49E-441D-BDF5-35B8BEE426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B0BC41A4-F3F1-4CD4-B266-D9DAA21710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8">
              <a:extLst>
                <a:ext uri="{FF2B5EF4-FFF2-40B4-BE49-F238E27FC236}">
                  <a16:creationId xmlns:a16="http://schemas.microsoft.com/office/drawing/2014/main" id="{6E29DA39-130F-41A1-A21E-4FB453948A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39995AD4-F8DE-4CEB-B958-1DBF7EAC29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D1F7DCE1-6887-4FE0-A7D7-3652030CF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4E46B0E1-9543-441D-AD1D-1308AF88C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E8C112C9-8D48-4612-AE0B-CF59EC743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2D16C38C-4A3B-4060-9A3B-C47DD6DE7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0A9B4CAA-8439-44B3-B738-2123169FA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8C6EF933-69B7-48C8-9337-4E0DEF6E7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6">
              <a:extLst>
                <a:ext uri="{FF2B5EF4-FFF2-40B4-BE49-F238E27FC236}">
                  <a16:creationId xmlns:a16="http://schemas.microsoft.com/office/drawing/2014/main" id="{B428AEFA-3C03-48AA-AEA5-8E3F58904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7">
              <a:extLst>
                <a:ext uri="{FF2B5EF4-FFF2-40B4-BE49-F238E27FC236}">
                  <a16:creationId xmlns:a16="http://schemas.microsoft.com/office/drawing/2014/main" id="{041D2508-FE53-47C0-887F-38BD1FB73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2C0392BD-D896-4A41-B18B-1389FE1F0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B3272EA3-C600-441C-BFC9-ACFF90CD4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D8731AA3-BC2D-408B-9D72-C804B8B9ED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1">
              <a:extLst>
                <a:ext uri="{FF2B5EF4-FFF2-40B4-BE49-F238E27FC236}">
                  <a16:creationId xmlns:a16="http://schemas.microsoft.com/office/drawing/2014/main" id="{BE934A31-790A-459C-A997-670583ADC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2">
              <a:extLst>
                <a:ext uri="{FF2B5EF4-FFF2-40B4-BE49-F238E27FC236}">
                  <a16:creationId xmlns:a16="http://schemas.microsoft.com/office/drawing/2014/main" id="{241F679B-BBF0-49DA-A9F3-D623BA752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0BDC4BE0-E1FF-48B5-A064-70F561454E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245FC7BA-96DB-41CB-B43A-8EEE482C3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3BBD03A9-646B-40EE-9A27-15297EC93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4D738FC2-47B4-4BC9-B109-05C56DC00D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148BE0A7-2537-452C-BA13-B78D302CB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CF6A9D45-D849-4BF5-BBA0-D7BE29B884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13F44E41-B5E8-472D-80F2-4539AD3D4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CE052494-AAF2-4C3C-A072-317B7F9873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90345C3D-13FE-4815-9563-58A52B457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2">
              <a:extLst>
                <a:ext uri="{FF2B5EF4-FFF2-40B4-BE49-F238E27FC236}">
                  <a16:creationId xmlns:a16="http://schemas.microsoft.com/office/drawing/2014/main" id="{37908D29-2BB3-4D6C-92DB-864F630573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Rectangle 33">
              <a:extLst>
                <a:ext uri="{FF2B5EF4-FFF2-40B4-BE49-F238E27FC236}">
                  <a16:creationId xmlns:a16="http://schemas.microsoft.com/office/drawing/2014/main" id="{174B5792-73C4-4FBF-BAD9-F9A5BBC591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D4741BB8-0638-4A06-85A7-69FE81BC44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5">
              <a:extLst>
                <a:ext uri="{FF2B5EF4-FFF2-40B4-BE49-F238E27FC236}">
                  <a16:creationId xmlns:a16="http://schemas.microsoft.com/office/drawing/2014/main" id="{FBDB982D-6E9A-426E-86B1-69031E104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6">
              <a:extLst>
                <a:ext uri="{FF2B5EF4-FFF2-40B4-BE49-F238E27FC236}">
                  <a16:creationId xmlns:a16="http://schemas.microsoft.com/office/drawing/2014/main" id="{400B8260-9575-48DB-9175-B1C853024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7">
              <a:extLst>
                <a:ext uri="{FF2B5EF4-FFF2-40B4-BE49-F238E27FC236}">
                  <a16:creationId xmlns:a16="http://schemas.microsoft.com/office/drawing/2014/main" id="{52FB1DD3-BAEC-4974-89F5-36B695945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8">
              <a:extLst>
                <a:ext uri="{FF2B5EF4-FFF2-40B4-BE49-F238E27FC236}">
                  <a16:creationId xmlns:a16="http://schemas.microsoft.com/office/drawing/2014/main" id="{E51161AB-FDC1-4703-9C29-C410366B9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9">
              <a:extLst>
                <a:ext uri="{FF2B5EF4-FFF2-40B4-BE49-F238E27FC236}">
                  <a16:creationId xmlns:a16="http://schemas.microsoft.com/office/drawing/2014/main" id="{DE6123AD-33B5-429C-B8F7-DB1A8FDABF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0">
              <a:extLst>
                <a:ext uri="{FF2B5EF4-FFF2-40B4-BE49-F238E27FC236}">
                  <a16:creationId xmlns:a16="http://schemas.microsoft.com/office/drawing/2014/main" id="{8C454A1D-B20A-4994-8C14-EE5DD3B99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1">
              <a:extLst>
                <a:ext uri="{FF2B5EF4-FFF2-40B4-BE49-F238E27FC236}">
                  <a16:creationId xmlns:a16="http://schemas.microsoft.com/office/drawing/2014/main" id="{CFA7BB74-790B-45D7-B94B-DD4D83ED8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2">
              <a:extLst>
                <a:ext uri="{FF2B5EF4-FFF2-40B4-BE49-F238E27FC236}">
                  <a16:creationId xmlns:a16="http://schemas.microsoft.com/office/drawing/2014/main" id="{19BBC3FC-0052-4BDB-8D6A-421E07EE26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3">
              <a:extLst>
                <a:ext uri="{FF2B5EF4-FFF2-40B4-BE49-F238E27FC236}">
                  <a16:creationId xmlns:a16="http://schemas.microsoft.com/office/drawing/2014/main" id="{42A3E4B3-707A-4D0A-BEED-61A77E96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4">
              <a:extLst>
                <a:ext uri="{FF2B5EF4-FFF2-40B4-BE49-F238E27FC236}">
                  <a16:creationId xmlns:a16="http://schemas.microsoft.com/office/drawing/2014/main" id="{089BBE83-D985-45E9-B442-1326F6FBA5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Rectangle 45">
              <a:extLst>
                <a:ext uri="{FF2B5EF4-FFF2-40B4-BE49-F238E27FC236}">
                  <a16:creationId xmlns:a16="http://schemas.microsoft.com/office/drawing/2014/main" id="{FE1B194F-F703-4020-92ED-DBDB5C234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D7A22662-B7AF-4857-AD78-716690A26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7">
              <a:extLst>
                <a:ext uri="{FF2B5EF4-FFF2-40B4-BE49-F238E27FC236}">
                  <a16:creationId xmlns:a16="http://schemas.microsoft.com/office/drawing/2014/main" id="{62C16BE5-0C4B-48FC-ABA4-36A8F2DFE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8">
              <a:extLst>
                <a:ext uri="{FF2B5EF4-FFF2-40B4-BE49-F238E27FC236}">
                  <a16:creationId xmlns:a16="http://schemas.microsoft.com/office/drawing/2014/main" id="{C2327DB7-B7F2-4829-909E-A03D62252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9">
              <a:extLst>
                <a:ext uri="{FF2B5EF4-FFF2-40B4-BE49-F238E27FC236}">
                  <a16:creationId xmlns:a16="http://schemas.microsoft.com/office/drawing/2014/main" id="{167918EB-9EB1-413F-8C39-F018CCDCCD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0">
              <a:extLst>
                <a:ext uri="{FF2B5EF4-FFF2-40B4-BE49-F238E27FC236}">
                  <a16:creationId xmlns:a16="http://schemas.microsoft.com/office/drawing/2014/main" id="{B971E245-631A-4364-A177-C1D1B6B4D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1">
              <a:extLst>
                <a:ext uri="{FF2B5EF4-FFF2-40B4-BE49-F238E27FC236}">
                  <a16:creationId xmlns:a16="http://schemas.microsoft.com/office/drawing/2014/main" id="{1D4C1872-66E3-45EB-BDE7-26C02A176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2">
              <a:extLst>
                <a:ext uri="{FF2B5EF4-FFF2-40B4-BE49-F238E27FC236}">
                  <a16:creationId xmlns:a16="http://schemas.microsoft.com/office/drawing/2014/main" id="{D2BC0771-493C-4FEF-958F-859C53924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3">
              <a:extLst>
                <a:ext uri="{FF2B5EF4-FFF2-40B4-BE49-F238E27FC236}">
                  <a16:creationId xmlns:a16="http://schemas.microsoft.com/office/drawing/2014/main" id="{E339169B-1EE1-4E4F-BA0C-BD3AD57FD7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4">
              <a:extLst>
                <a:ext uri="{FF2B5EF4-FFF2-40B4-BE49-F238E27FC236}">
                  <a16:creationId xmlns:a16="http://schemas.microsoft.com/office/drawing/2014/main" id="{BBC80538-8C59-46A3-B187-66C9A6D3F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5">
              <a:extLst>
                <a:ext uri="{FF2B5EF4-FFF2-40B4-BE49-F238E27FC236}">
                  <a16:creationId xmlns:a16="http://schemas.microsoft.com/office/drawing/2014/main" id="{C5F9090C-11D8-4272-815D-11B1911DA3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6">
              <a:extLst>
                <a:ext uri="{FF2B5EF4-FFF2-40B4-BE49-F238E27FC236}">
                  <a16:creationId xmlns:a16="http://schemas.microsoft.com/office/drawing/2014/main" id="{A361F786-6FA9-4EAD-81EF-BF4734D466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7">
              <a:extLst>
                <a:ext uri="{FF2B5EF4-FFF2-40B4-BE49-F238E27FC236}">
                  <a16:creationId xmlns:a16="http://schemas.microsoft.com/office/drawing/2014/main" id="{63B2A436-CEC8-477C-ACDD-6E5D2ABBC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8">
              <a:extLst>
                <a:ext uri="{FF2B5EF4-FFF2-40B4-BE49-F238E27FC236}">
                  <a16:creationId xmlns:a16="http://schemas.microsoft.com/office/drawing/2014/main" id="{7FAE92CD-EBFF-4DB4-9F5D-00D33E902E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D3710DC9-2B94-4CE8-B90B-4558EE0DE91A}"/>
              </a:ext>
            </a:extLst>
          </p:cNvPr>
          <p:cNvSpPr>
            <a:spLocks noGrp="1"/>
          </p:cNvSpPr>
          <p:nvPr>
            <p:ph type="title"/>
          </p:nvPr>
        </p:nvSpPr>
        <p:spPr>
          <a:xfrm>
            <a:off x="5491209" y="618518"/>
            <a:ext cx="5877676" cy="1478570"/>
          </a:xfrm>
        </p:spPr>
        <p:txBody>
          <a:bodyPr>
            <a:normAutofit/>
          </a:bodyPr>
          <a:lstStyle/>
          <a:p>
            <a:r>
              <a:rPr lang="en-US" b="1">
                <a:latin typeface="Verdana"/>
                <a:ea typeface="+mj-lt"/>
                <a:cs typeface="+mj-lt"/>
              </a:rPr>
              <a:t>Analysis</a:t>
            </a:r>
            <a:endParaRPr lang="en-US">
              <a:latin typeface="Verdana"/>
            </a:endParaRPr>
          </a:p>
        </p:txBody>
      </p:sp>
      <p:pic>
        <p:nvPicPr>
          <p:cNvPr id="4" name="Picture 4" descr="Chart, line chart&#10;&#10;Description automatically generated">
            <a:extLst>
              <a:ext uri="{FF2B5EF4-FFF2-40B4-BE49-F238E27FC236}">
                <a16:creationId xmlns:a16="http://schemas.microsoft.com/office/drawing/2014/main" id="{02C84464-C82F-4135-998E-3782D7767DB1}"/>
              </a:ext>
            </a:extLst>
          </p:cNvPr>
          <p:cNvPicPr>
            <a:picLocks noChangeAspect="1"/>
          </p:cNvPicPr>
          <p:nvPr/>
        </p:nvPicPr>
        <p:blipFill rotWithShape="1">
          <a:blip r:embed="rId4"/>
          <a:srcRect r="1605"/>
          <a:stretch/>
        </p:blipFill>
        <p:spPr>
          <a:xfrm>
            <a:off x="-5597" y="1"/>
            <a:ext cx="4635583" cy="3427413"/>
          </a:xfrm>
          <a:custGeom>
            <a:avLst/>
            <a:gdLst/>
            <a:ahLst/>
            <a:cxnLst/>
            <a:rect l="l" t="t" r="r" b="b"/>
            <a:pathLst>
              <a:path w="4635583" h="3427413">
                <a:moveTo>
                  <a:pt x="0" y="0"/>
                </a:moveTo>
                <a:lnTo>
                  <a:pt x="4635583" y="0"/>
                </a:lnTo>
                <a:lnTo>
                  <a:pt x="4635583" y="3427413"/>
                </a:lnTo>
                <a:lnTo>
                  <a:pt x="0" y="3427413"/>
                </a:lnTo>
                <a:close/>
              </a:path>
            </a:pathLst>
          </a:custGeom>
        </p:spPr>
      </p:pic>
      <p:pic>
        <p:nvPicPr>
          <p:cNvPr id="5" name="Picture 5" descr="Chart, line chart&#10;&#10;Description automatically generated">
            <a:extLst>
              <a:ext uri="{FF2B5EF4-FFF2-40B4-BE49-F238E27FC236}">
                <a16:creationId xmlns:a16="http://schemas.microsoft.com/office/drawing/2014/main" id="{973FD611-0DA9-4241-AB5E-890A8BDEEB0C}"/>
              </a:ext>
            </a:extLst>
          </p:cNvPr>
          <p:cNvPicPr>
            <a:picLocks noChangeAspect="1"/>
          </p:cNvPicPr>
          <p:nvPr/>
        </p:nvPicPr>
        <p:blipFill rotWithShape="1">
          <a:blip r:embed="rId5"/>
          <a:srcRect r="9" b="2"/>
          <a:stretch/>
        </p:blipFill>
        <p:spPr>
          <a:xfrm>
            <a:off x="-5597" y="3427414"/>
            <a:ext cx="4635583" cy="3430587"/>
          </a:xfrm>
          <a:custGeom>
            <a:avLst/>
            <a:gdLst/>
            <a:ahLst/>
            <a:cxnLst/>
            <a:rect l="l" t="t" r="r" b="b"/>
            <a:pathLst>
              <a:path w="4635583" h="3430587">
                <a:moveTo>
                  <a:pt x="0" y="0"/>
                </a:moveTo>
                <a:lnTo>
                  <a:pt x="4635583" y="0"/>
                </a:lnTo>
                <a:lnTo>
                  <a:pt x="4635583" y="3430587"/>
                </a:lnTo>
                <a:lnTo>
                  <a:pt x="0" y="3430587"/>
                </a:lnTo>
                <a:close/>
              </a:path>
            </a:pathLst>
          </a:custGeom>
        </p:spPr>
      </p:pic>
      <p:cxnSp>
        <p:nvCxnSpPr>
          <p:cNvPr id="127" name="Straight Connector 126">
            <a:extLst>
              <a:ext uri="{FF2B5EF4-FFF2-40B4-BE49-F238E27FC236}">
                <a16:creationId xmlns:a16="http://schemas.microsoft.com/office/drawing/2014/main" id="{E104AA93-67FD-43AC-92F9-5840A89E43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2483"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129" name="Straight Connector 128">
            <a:extLst>
              <a:ext uri="{FF2B5EF4-FFF2-40B4-BE49-F238E27FC236}">
                <a16:creationId xmlns:a16="http://schemas.microsoft.com/office/drawing/2014/main" id="{95AE1CAD-A877-4C0B-91F7-CA9C684C94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4635583"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
        <p:nvSpPr>
          <p:cNvPr id="3" name="Content Placeholder 2">
            <a:extLst>
              <a:ext uri="{FF2B5EF4-FFF2-40B4-BE49-F238E27FC236}">
                <a16:creationId xmlns:a16="http://schemas.microsoft.com/office/drawing/2014/main" id="{3622D540-8120-4C36-9405-2B27D9E132B0}"/>
              </a:ext>
            </a:extLst>
          </p:cNvPr>
          <p:cNvSpPr>
            <a:spLocks noGrp="1"/>
          </p:cNvSpPr>
          <p:nvPr>
            <p:ph idx="1"/>
          </p:nvPr>
        </p:nvSpPr>
        <p:spPr>
          <a:xfrm>
            <a:off x="5491209" y="2249487"/>
            <a:ext cx="5877677" cy="3541714"/>
          </a:xfrm>
        </p:spPr>
        <p:txBody>
          <a:bodyPr vert="horz" lIns="91440" tIns="45720" rIns="91440" bIns="45720" rtlCol="0" anchor="t">
            <a:normAutofit/>
          </a:bodyPr>
          <a:lstStyle/>
          <a:p>
            <a:pPr marL="0" indent="0">
              <a:buNone/>
            </a:pPr>
            <a:r>
              <a:rPr lang="en-US" sz="2000" b="1" dirty="0">
                <a:latin typeface="Verdana"/>
                <a:ea typeface="+mn-lt"/>
                <a:cs typeface="+mn-lt"/>
              </a:rPr>
              <a:t>In the last 5 years Netflix’s average yearly revenue growth has been paced at 27.45% whereas comparatively the rest of the industry has only seen a 7.33% average growth rate.</a:t>
            </a:r>
            <a:endParaRPr lang="en-US" sz="2000" b="1" dirty="0">
              <a:latin typeface="Verdana"/>
              <a:ea typeface="Verdana"/>
            </a:endParaRPr>
          </a:p>
          <a:p>
            <a:endParaRPr lang="en-US">
              <a:latin typeface="Verdana"/>
              <a:ea typeface="Verdana"/>
            </a:endParaRPr>
          </a:p>
        </p:txBody>
      </p:sp>
      <p:sp>
        <p:nvSpPr>
          <p:cNvPr id="6" name="Slide Number Placeholder 5">
            <a:extLst>
              <a:ext uri="{FF2B5EF4-FFF2-40B4-BE49-F238E27FC236}">
                <a16:creationId xmlns:a16="http://schemas.microsoft.com/office/drawing/2014/main" id="{D3A6B9A8-6BE5-4030-A294-14895A39B87F}"/>
              </a:ext>
            </a:extLst>
          </p:cNvPr>
          <p:cNvSpPr>
            <a:spLocks noGrp="1"/>
          </p:cNvSpPr>
          <p:nvPr>
            <p:ph type="sldNum" sz="quarter" idx="12"/>
          </p:nvPr>
        </p:nvSpPr>
        <p:spPr/>
        <p:txBody>
          <a:bodyPr/>
          <a:lstStyle/>
          <a:p>
            <a:fld id="{6D22F896-40B5-4ADD-8801-0D06FADFA095}" type="slidenum">
              <a:rPr lang="en-US" dirty="0"/>
              <a:t>5</a:t>
            </a:fld>
            <a:endParaRPr lang="en-US"/>
          </a:p>
        </p:txBody>
      </p:sp>
    </p:spTree>
    <p:extLst>
      <p:ext uri="{BB962C8B-B14F-4D97-AF65-F5344CB8AC3E}">
        <p14:creationId xmlns:p14="http://schemas.microsoft.com/office/powerpoint/2010/main" val="15278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0" name="Group 19">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4"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9"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1" name="Group 20">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2"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60"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62"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Chart, bar chart&#10;&#10;Description automatically generated">
            <a:extLst>
              <a:ext uri="{FF2B5EF4-FFF2-40B4-BE49-F238E27FC236}">
                <a16:creationId xmlns:a16="http://schemas.microsoft.com/office/drawing/2014/main" id="{9E00A04E-0CC0-4FF9-B533-FBDABDBD97ED}"/>
              </a:ext>
            </a:extLst>
          </p:cNvPr>
          <p:cNvPicPr>
            <a:picLocks noChangeAspect="1"/>
          </p:cNvPicPr>
          <p:nvPr/>
        </p:nvPicPr>
        <p:blipFill>
          <a:blip r:embed="rId3"/>
          <a:stretch>
            <a:fillRect/>
          </a:stretch>
        </p:blipFill>
        <p:spPr>
          <a:xfrm>
            <a:off x="845818" y="1199769"/>
            <a:ext cx="6629966" cy="4524888"/>
          </a:xfrm>
          <a:prstGeom prst="rect">
            <a:avLst/>
          </a:prstGeom>
        </p:spPr>
      </p:pic>
      <p:sp>
        <p:nvSpPr>
          <p:cNvPr id="14" name="Content Placeholder 13">
            <a:extLst>
              <a:ext uri="{FF2B5EF4-FFF2-40B4-BE49-F238E27FC236}">
                <a16:creationId xmlns:a16="http://schemas.microsoft.com/office/drawing/2014/main" id="{DB1D3115-8229-4001-B57C-CAE659CF4263}"/>
              </a:ext>
            </a:extLst>
          </p:cNvPr>
          <p:cNvSpPr>
            <a:spLocks noGrp="1"/>
          </p:cNvSpPr>
          <p:nvPr>
            <p:ph idx="1"/>
          </p:nvPr>
        </p:nvSpPr>
        <p:spPr>
          <a:xfrm>
            <a:off x="7619098" y="2263865"/>
            <a:ext cx="3913607" cy="4979449"/>
          </a:xfrm>
        </p:spPr>
        <p:txBody>
          <a:bodyPr vert="horz" lIns="91440" tIns="45720" rIns="91440" bIns="45720" rtlCol="0" anchor="t">
            <a:normAutofit/>
          </a:bodyPr>
          <a:lstStyle/>
          <a:p>
            <a:pPr marL="0" indent="0">
              <a:buNone/>
            </a:pPr>
            <a:r>
              <a:rPr lang="en-US" sz="1800" dirty="0">
                <a:solidFill>
                  <a:srgbClr val="FFFFFF"/>
                </a:solidFill>
                <a:latin typeface="Verdana"/>
                <a:ea typeface="Verdana"/>
              </a:rPr>
              <a:t>Netflix has shown consistent growth of their library year by year in both types of media, but we can see that in the latter year Netflix decreased it's Movie count while still steadily increasing its TV Shows.</a:t>
            </a:r>
            <a:endParaRPr lang="en-US" dirty="0"/>
          </a:p>
        </p:txBody>
      </p:sp>
      <p:sp>
        <p:nvSpPr>
          <p:cNvPr id="2" name="Slide Number Placeholder 1">
            <a:extLst>
              <a:ext uri="{FF2B5EF4-FFF2-40B4-BE49-F238E27FC236}">
                <a16:creationId xmlns:a16="http://schemas.microsoft.com/office/drawing/2014/main" id="{60C462FA-E1CD-4713-9D1E-8B637BB07FEF}"/>
              </a:ext>
            </a:extLst>
          </p:cNvPr>
          <p:cNvSpPr>
            <a:spLocks noGrp="1"/>
          </p:cNvSpPr>
          <p:nvPr>
            <p:ph type="sldNum" sz="quarter" idx="12"/>
          </p:nvPr>
        </p:nvSpPr>
        <p:spPr/>
        <p:txBody>
          <a:bodyPr/>
          <a:lstStyle/>
          <a:p>
            <a:fld id="{6D22F896-40B5-4ADD-8801-0D06FADFA095}" type="slidenum">
              <a:rPr lang="en-US" dirty="0"/>
              <a:t>6</a:t>
            </a:fld>
            <a:endParaRPr lang="en-US"/>
          </a:p>
        </p:txBody>
      </p:sp>
    </p:spTree>
    <p:extLst>
      <p:ext uri="{BB962C8B-B14F-4D97-AF65-F5344CB8AC3E}">
        <p14:creationId xmlns:p14="http://schemas.microsoft.com/office/powerpoint/2010/main" val="133018245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1" name="Rectangle 20">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4" name="Content Placeholder 13">
            <a:extLst>
              <a:ext uri="{FF2B5EF4-FFF2-40B4-BE49-F238E27FC236}">
                <a16:creationId xmlns:a16="http://schemas.microsoft.com/office/drawing/2014/main" id="{0890BB76-77DC-4E04-95D7-A413134ABDFD}"/>
              </a:ext>
            </a:extLst>
          </p:cNvPr>
          <p:cNvSpPr>
            <a:spLocks noGrp="1"/>
          </p:cNvSpPr>
          <p:nvPr>
            <p:ph idx="1"/>
          </p:nvPr>
        </p:nvSpPr>
        <p:spPr>
          <a:xfrm>
            <a:off x="82620" y="2350128"/>
            <a:ext cx="3825727" cy="4403000"/>
          </a:xfrm>
        </p:spPr>
        <p:txBody>
          <a:bodyPr vert="horz" lIns="91440" tIns="45720" rIns="91440" bIns="45720" rtlCol="0" anchor="t">
            <a:normAutofit/>
          </a:bodyPr>
          <a:lstStyle/>
          <a:p>
            <a:pPr marL="0" indent="0">
              <a:buNone/>
            </a:pPr>
            <a:r>
              <a:rPr lang="en-US" sz="1800" dirty="0">
                <a:solidFill>
                  <a:srgbClr val="FFFFFF"/>
                </a:solidFill>
                <a:latin typeface="Verdana"/>
                <a:ea typeface="Verdana"/>
              </a:rPr>
              <a:t>The amount of shows that end up getting subsequent seasons after their first season is very low in comparison with the total shows.</a:t>
            </a:r>
          </a:p>
        </p:txBody>
      </p:sp>
      <p:grpSp>
        <p:nvGrpSpPr>
          <p:cNvPr id="25" name="Group 24">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0" name="Picture 10" descr="Chart, bar chart&#10;&#10;Description automatically generated">
            <a:extLst>
              <a:ext uri="{FF2B5EF4-FFF2-40B4-BE49-F238E27FC236}">
                <a16:creationId xmlns:a16="http://schemas.microsoft.com/office/drawing/2014/main" id="{E8EE1E2B-C2D7-41C1-8323-C410CDBCE8EF}"/>
              </a:ext>
            </a:extLst>
          </p:cNvPr>
          <p:cNvPicPr>
            <a:picLocks noChangeAspect="1"/>
          </p:cNvPicPr>
          <p:nvPr/>
        </p:nvPicPr>
        <p:blipFill>
          <a:blip r:embed="rId3"/>
          <a:stretch>
            <a:fillRect/>
          </a:stretch>
        </p:blipFill>
        <p:spPr>
          <a:xfrm>
            <a:off x="4337967" y="555575"/>
            <a:ext cx="7634799" cy="5771100"/>
          </a:xfrm>
          <a:prstGeom prst="rect">
            <a:avLst/>
          </a:prstGeom>
        </p:spPr>
      </p:pic>
      <p:sp>
        <p:nvSpPr>
          <p:cNvPr id="11" name="Slide Number Placeholder 10">
            <a:extLst>
              <a:ext uri="{FF2B5EF4-FFF2-40B4-BE49-F238E27FC236}">
                <a16:creationId xmlns:a16="http://schemas.microsoft.com/office/drawing/2014/main" id="{EA9F2C38-10E2-41A8-B114-B15EDD7EF7AC}"/>
              </a:ext>
            </a:extLst>
          </p:cNvPr>
          <p:cNvSpPr>
            <a:spLocks noGrp="1"/>
          </p:cNvSpPr>
          <p:nvPr>
            <p:ph type="sldNum" sz="quarter" idx="12"/>
          </p:nvPr>
        </p:nvSpPr>
        <p:spPr>
          <a:xfrm>
            <a:off x="11210849" y="6314595"/>
            <a:ext cx="771089" cy="365125"/>
          </a:xfrm>
        </p:spPr>
        <p:txBody>
          <a:bodyPr/>
          <a:lstStyle/>
          <a:p>
            <a:fld id="{6D22F896-40B5-4ADD-8801-0D06FADFA095}" type="slidenum">
              <a:rPr lang="en-US" dirty="0"/>
              <a:t>7</a:t>
            </a:fld>
            <a:endParaRPr lang="en-US"/>
          </a:p>
        </p:txBody>
      </p:sp>
    </p:spTree>
    <p:extLst>
      <p:ext uri="{BB962C8B-B14F-4D97-AF65-F5344CB8AC3E}">
        <p14:creationId xmlns:p14="http://schemas.microsoft.com/office/powerpoint/2010/main" val="72998140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73B1-8757-427C-80BE-0E2D0BC37256}"/>
              </a:ext>
            </a:extLst>
          </p:cNvPr>
          <p:cNvSpPr>
            <a:spLocks noGrp="1"/>
          </p:cNvSpPr>
          <p:nvPr>
            <p:ph type="title"/>
          </p:nvPr>
        </p:nvSpPr>
        <p:spPr/>
        <p:txBody>
          <a:bodyPr/>
          <a:lstStyle/>
          <a:p>
            <a:endParaRPr lang="en-US"/>
          </a:p>
        </p:txBody>
      </p:sp>
      <p:pic>
        <p:nvPicPr>
          <p:cNvPr id="4" name="Picture 4" descr="Chart, bar chart&#10;&#10;Description automatically generated">
            <a:extLst>
              <a:ext uri="{FF2B5EF4-FFF2-40B4-BE49-F238E27FC236}">
                <a16:creationId xmlns:a16="http://schemas.microsoft.com/office/drawing/2014/main" id="{2305710D-8301-4E7B-B109-72AD57EA91A6}"/>
              </a:ext>
            </a:extLst>
          </p:cNvPr>
          <p:cNvPicPr>
            <a:picLocks noGrp="1" noChangeAspect="1"/>
          </p:cNvPicPr>
          <p:nvPr>
            <p:ph idx="1"/>
          </p:nvPr>
        </p:nvPicPr>
        <p:blipFill>
          <a:blip r:embed="rId2"/>
          <a:stretch>
            <a:fillRect/>
          </a:stretch>
        </p:blipFill>
        <p:spPr>
          <a:xfrm>
            <a:off x="-408" y="6620"/>
            <a:ext cx="12189638" cy="6848504"/>
          </a:xfrm>
        </p:spPr>
      </p:pic>
      <p:sp>
        <p:nvSpPr>
          <p:cNvPr id="6" name="Slide Number Placeholder 5">
            <a:extLst>
              <a:ext uri="{FF2B5EF4-FFF2-40B4-BE49-F238E27FC236}">
                <a16:creationId xmlns:a16="http://schemas.microsoft.com/office/drawing/2014/main" id="{E41DDF61-F516-4ECD-82AE-62AA2B434A48}"/>
              </a:ext>
            </a:extLst>
          </p:cNvPr>
          <p:cNvSpPr>
            <a:spLocks noGrp="1"/>
          </p:cNvSpPr>
          <p:nvPr>
            <p:ph type="sldNum" sz="quarter" idx="12"/>
          </p:nvPr>
        </p:nvSpPr>
        <p:spPr>
          <a:xfrm>
            <a:off x="10779528" y="6242708"/>
            <a:ext cx="785466" cy="422634"/>
          </a:xfrm>
        </p:spPr>
        <p:txBody>
          <a:bodyPr/>
          <a:lstStyle/>
          <a:p>
            <a:fld id="{6D22F896-40B5-4ADD-8801-0D06FADFA095}" type="slidenum">
              <a:rPr lang="en-US" dirty="0"/>
              <a:t>8</a:t>
            </a:fld>
            <a:endParaRPr lang="en-US"/>
          </a:p>
        </p:txBody>
      </p:sp>
    </p:spTree>
    <p:extLst>
      <p:ext uri="{BB962C8B-B14F-4D97-AF65-F5344CB8AC3E}">
        <p14:creationId xmlns:p14="http://schemas.microsoft.com/office/powerpoint/2010/main" val="249940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4" name="Group 1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5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2F34074D-951A-4546-8BA2-571343436FF7}"/>
              </a:ext>
            </a:extLst>
          </p:cNvPr>
          <p:cNvPicPr>
            <a:picLocks noChangeAspect="1"/>
          </p:cNvPicPr>
          <p:nvPr/>
        </p:nvPicPr>
        <p:blipFill>
          <a:blip r:embed="rId3"/>
          <a:stretch>
            <a:fillRect/>
          </a:stretch>
        </p:blipFill>
        <p:spPr>
          <a:xfrm>
            <a:off x="802686" y="1156387"/>
            <a:ext cx="6744985" cy="4582899"/>
          </a:xfrm>
          <a:prstGeom prst="rect">
            <a:avLst/>
          </a:prstGeom>
        </p:spPr>
      </p:pic>
      <p:sp>
        <p:nvSpPr>
          <p:cNvPr id="8" name="Content Placeholder 7">
            <a:extLst>
              <a:ext uri="{FF2B5EF4-FFF2-40B4-BE49-F238E27FC236}">
                <a16:creationId xmlns:a16="http://schemas.microsoft.com/office/drawing/2014/main" id="{B2768E05-256E-4597-8572-5979F76D3BFB}"/>
              </a:ext>
            </a:extLst>
          </p:cNvPr>
          <p:cNvSpPr>
            <a:spLocks noGrp="1"/>
          </p:cNvSpPr>
          <p:nvPr>
            <p:ph idx="1"/>
          </p:nvPr>
        </p:nvSpPr>
        <p:spPr>
          <a:xfrm>
            <a:off x="7806004" y="2450771"/>
            <a:ext cx="4100512" cy="4979449"/>
          </a:xfrm>
        </p:spPr>
        <p:txBody>
          <a:bodyPr vert="horz" lIns="91440" tIns="45720" rIns="91440" bIns="45720" rtlCol="0" anchor="t">
            <a:normAutofit/>
          </a:bodyPr>
          <a:lstStyle/>
          <a:p>
            <a:pPr marL="0" indent="0">
              <a:buNone/>
            </a:pPr>
            <a:r>
              <a:rPr lang="en-US" sz="1800" dirty="0">
                <a:solidFill>
                  <a:srgbClr val="FFFFFF"/>
                </a:solidFill>
                <a:latin typeface="Verdana"/>
                <a:ea typeface="Verdana"/>
              </a:rPr>
              <a:t>The plot shows that these trends with the TV genre are similar to the TV genres that get renewed the most.</a:t>
            </a:r>
          </a:p>
        </p:txBody>
      </p:sp>
      <p:sp>
        <p:nvSpPr>
          <p:cNvPr id="5" name="Slide Number Placeholder 4">
            <a:extLst>
              <a:ext uri="{FF2B5EF4-FFF2-40B4-BE49-F238E27FC236}">
                <a16:creationId xmlns:a16="http://schemas.microsoft.com/office/drawing/2014/main" id="{B6F48D20-B5EE-42F3-AC0D-333DC612852E}"/>
              </a:ext>
            </a:extLst>
          </p:cNvPr>
          <p:cNvSpPr>
            <a:spLocks noGrp="1"/>
          </p:cNvSpPr>
          <p:nvPr>
            <p:ph type="sldNum" sz="quarter" idx="12"/>
          </p:nvPr>
        </p:nvSpPr>
        <p:spPr/>
        <p:txBody>
          <a:bodyPr/>
          <a:lstStyle/>
          <a:p>
            <a:fld id="{6D22F896-40B5-4ADD-8801-0D06FADFA095}" type="slidenum">
              <a:rPr lang="en-US" dirty="0"/>
              <a:t>9</a:t>
            </a:fld>
            <a:endParaRPr lang="en-US"/>
          </a:p>
        </p:txBody>
      </p:sp>
    </p:spTree>
    <p:extLst>
      <p:ext uri="{BB962C8B-B14F-4D97-AF65-F5344CB8AC3E}">
        <p14:creationId xmlns:p14="http://schemas.microsoft.com/office/powerpoint/2010/main" val="98952464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Netflix Exploratory Data Analysis</vt:lpstr>
      <vt:lpstr>contents:</vt:lpstr>
      <vt:lpstr>Netflix, Inc.</vt:lpstr>
      <vt:lpstr>Research            Question </vt:lpstr>
      <vt:lpstr>Analysis</vt:lpstr>
      <vt:lpstr>PowerPoint Presentation</vt:lpstr>
      <vt:lpstr>PowerPoint Presentation</vt:lpstr>
      <vt:lpstr>PowerPoint Presentation</vt:lpstr>
      <vt:lpstr>PowerPoint Presentation</vt:lpstr>
      <vt:lpstr>PowerPoint Presentation</vt:lpstr>
      <vt:lpstr>Conclusion</vt:lpstr>
      <vt:lpstr>Possible Future Work</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365</cp:revision>
  <dcterms:created xsi:type="dcterms:W3CDTF">2022-01-30T17:16:11Z</dcterms:created>
  <dcterms:modified xsi:type="dcterms:W3CDTF">2022-01-31T00:24:24Z</dcterms:modified>
</cp:coreProperties>
</file>