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7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7" r:id="rId20"/>
    <p:sldId id="288" r:id="rId21"/>
    <p:sldId id="290" r:id="rId22"/>
    <p:sldId id="28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94660"/>
  </p:normalViewPr>
  <p:slideViewPr>
    <p:cSldViewPr snapToGrid="0">
      <p:cViewPr varScale="1">
        <p:scale>
          <a:sx n="37" d="100"/>
          <a:sy n="37" d="100"/>
        </p:scale>
        <p:origin x="-78" y="-17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8AF-7915-4330-983F-555B7E278536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4AC3-2726-4EF3-A528-A45BEE9CF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P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ython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之關係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的內建標準程式庫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適用於簡單安裝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:python setup.py install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下載、安裝、升級、移除套件的標準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不論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是上述兩個都有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easy_install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4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之關係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easy_install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的代替品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進行套件的反安裝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維護活躍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安裝用法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:pip install [pack name]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移除用法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:pip uninstall 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[pack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name]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1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安裝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ip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install 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建立虛擬</a:t>
            </a:r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環境</a:t>
            </a:r>
            <a:endParaRPr lang="en-US" altLang="zh-TW" sz="3600" dirty="0" smtClean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marL="0" lvl="0" indent="0">
              <a:buNone/>
            </a:pPr>
            <a:r>
              <a:rPr lang="en-US" altLang="zh-TW" sz="3600" dirty="0" err="1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r>
              <a:rPr lang="en-US" altLang="zh-TW" sz="3600" dirty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 --distribute </a:t>
            </a:r>
            <a:r>
              <a:rPr lang="en-US" altLang="zh-TW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python-tutorial</a:t>
            </a:r>
          </a:p>
          <a:p>
            <a:pPr lvl="0"/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進入</a:t>
            </a:r>
            <a:r>
              <a:rPr lang="en-US" altLang="zh-TW" sz="3600" dirty="0" err="1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venv</a:t>
            </a:r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目錄</a:t>
            </a:r>
            <a:endParaRPr lang="en-US" altLang="zh-TW" sz="3600" dirty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marL="0" lvl="0" indent="0">
              <a:buNone/>
            </a:pPr>
            <a:r>
              <a:rPr lang="en-US" altLang="zh-TW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cd python-tutorial</a:t>
            </a:r>
            <a:endParaRPr lang="en-US" altLang="zh-TW" sz="3600" dirty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4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安裝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ip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install 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建立虛擬</a:t>
            </a:r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環境</a:t>
            </a:r>
            <a:endParaRPr lang="en-US" altLang="zh-TW" sz="3600" dirty="0" smtClean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marL="0" lvl="0" indent="0">
              <a:buNone/>
            </a:pPr>
            <a:r>
              <a:rPr lang="en-US" altLang="zh-TW" sz="3600" dirty="0" err="1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r>
              <a:rPr lang="en-US" altLang="zh-TW" sz="3600" dirty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 --distribute </a:t>
            </a:r>
            <a:r>
              <a:rPr lang="en-US" altLang="zh-TW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python-tutorial</a:t>
            </a:r>
          </a:p>
          <a:p>
            <a:pPr lvl="0"/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進入</a:t>
            </a:r>
            <a:r>
              <a:rPr lang="en-US" altLang="zh-TW" sz="3600" dirty="0" err="1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venv</a:t>
            </a:r>
            <a:r>
              <a:rPr lang="zh-TW" altLang="en-US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目錄</a:t>
            </a:r>
            <a:endParaRPr lang="en-US" altLang="zh-TW" sz="3600" dirty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marL="0" lvl="0" indent="0">
              <a:buNone/>
            </a:pPr>
            <a:r>
              <a:rPr lang="en-US" altLang="zh-TW" sz="3600" dirty="0" smtClean="0">
                <a:solidFill>
                  <a:prstClr val="black"/>
                </a:solidFill>
                <a:latin typeface="Noto Sans CJK TC Regular" pitchFamily="34" charset="-120"/>
                <a:ea typeface="Noto Sans CJK TC Regular" pitchFamily="34" charset="-120"/>
              </a:rPr>
              <a:t>cd python-tutorial</a:t>
            </a:r>
            <a:endParaRPr lang="en-US" altLang="zh-TW" sz="3600" dirty="0">
              <a:solidFill>
                <a:prstClr val="black"/>
              </a:solidFill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5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哈囉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!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世界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!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599" y="2371820"/>
            <a:ext cx="388567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lvl="0" eaLnBrk="0" hangingPunct="0"/>
            <a:r>
              <a:rPr lang="en-US" altLang="zh-TW" sz="3600" dirty="0"/>
              <a:t># </a:t>
            </a:r>
            <a:r>
              <a:rPr lang="en-US" altLang="zh-TW" sz="3600" dirty="0" smtClean="0"/>
              <a:t>coding=UTF-8</a:t>
            </a:r>
          </a:p>
          <a:p>
            <a:pPr lvl="0" eaLnBrk="0" hangingPunct="0"/>
            <a:r>
              <a:rPr lang="en-US" altLang="zh-TW" sz="3600" dirty="0" smtClean="0"/>
              <a:t>print</a:t>
            </a:r>
            <a:r>
              <a:rPr lang="zh-TW" altLang="zh-TW" sz="3600" dirty="0" smtClean="0"/>
              <a:t> </a:t>
            </a:r>
            <a:r>
              <a:rPr lang="zh-TW" altLang="zh-TW" sz="3600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zh-TW" altLang="en-US" sz="3600" dirty="0" smtClean="0">
                <a:solidFill>
                  <a:srgbClr val="0000FF"/>
                </a:solidFill>
                <a:latin typeface="Consolas"/>
              </a:rPr>
              <a:t>哈囉</a:t>
            </a:r>
            <a:r>
              <a:rPr lang="en-US" altLang="zh-TW" sz="3600" dirty="0" smtClean="0">
                <a:solidFill>
                  <a:srgbClr val="0000FF"/>
                </a:solidFill>
                <a:latin typeface="Consolas"/>
              </a:rPr>
              <a:t>!</a:t>
            </a:r>
            <a:r>
              <a:rPr lang="zh-TW" altLang="en-US" sz="3600" dirty="0" smtClean="0">
                <a:solidFill>
                  <a:srgbClr val="0000FF"/>
                </a:solidFill>
                <a:latin typeface="Consolas"/>
              </a:rPr>
              <a:t>世界</a:t>
            </a:r>
            <a:r>
              <a:rPr lang="en-US" altLang="zh-TW" sz="3600" dirty="0" smtClean="0">
                <a:solidFill>
                  <a:srgbClr val="0000FF"/>
                </a:solidFill>
                <a:latin typeface="Consolas"/>
              </a:rPr>
              <a:t>!</a:t>
            </a:r>
            <a:r>
              <a:rPr kumimoji="0" lang="zh-TW" altLang="zh-TW" sz="3600" dirty="0" smtClean="0">
                <a:solidFill>
                  <a:srgbClr val="0000FF"/>
                </a:solidFill>
                <a:latin typeface="Consolas"/>
                <a:ea typeface="新細明體"/>
                <a:cs typeface="+mn-cs"/>
              </a:rPr>
              <a:t>'</a:t>
            </a:r>
            <a:endParaRPr lang="en-US" altLang="zh-TW" sz="3600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79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的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Unicode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支援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編碼宣告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(Encoding declaration)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告訴直譯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器以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來編碼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魔法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註解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:# 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coding =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的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Unicode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支援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編碼宣告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(Encoding declaration)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告訴直譯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器以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來編碼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魔法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註解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:# 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coding =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UTF-8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613" y="5359424"/>
            <a:ext cx="53412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# coding=UTF-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8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text =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'測試'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print len(text) # 顯示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6</a:t>
            </a:r>
            <a:endParaRPr kumimoji="1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613" y="3389654"/>
            <a:ext cx="940962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# coding=UTF-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8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text = u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'測試'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print type(text) # 顯示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"&lt;type 'unicode'&gt;"</a:t>
            </a:r>
            <a:endParaRPr kumimoji="1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print len(text) # 顯示 </a:t>
            </a:r>
            <a:r>
              <a:rPr kumimoji="1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endParaRPr kumimoji="1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7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 Regular" pitchFamily="34" charset="-120"/>
                <a:ea typeface="Noto Sans CJK TC Regular"/>
              </a:rPr>
              <a:t>Python2</a:t>
            </a:r>
            <a:r>
              <a:rPr lang="zh-TW" altLang="en-US" dirty="0" smtClean="0">
                <a:latin typeface="Noto Sans CJK TC Regular" pitchFamily="34" charset="-120"/>
                <a:ea typeface="Noto Sans CJK TC Regular"/>
              </a:rPr>
              <a:t>與</a:t>
            </a:r>
            <a:r>
              <a:rPr lang="en-US" altLang="zh-TW" dirty="0" smtClean="0">
                <a:latin typeface="Noto Sans CJK TC Regular" pitchFamily="34" charset="-120"/>
                <a:ea typeface="Noto Sans CJK TC Regular"/>
              </a:rPr>
              <a:t>Python</a:t>
            </a:r>
            <a:r>
              <a:rPr lang="en-US" altLang="zh-TW" dirty="0" smtClean="0">
                <a:latin typeface="Noto Sans CJK TC Regular" pitchFamily="34" charset="-120"/>
                <a:ea typeface="Noto Sans CJK TC Regular"/>
              </a:rPr>
              <a:t>3</a:t>
            </a:r>
            <a:r>
              <a:rPr lang="zh-TW" altLang="en-US" dirty="0" smtClean="0">
                <a:latin typeface="Noto Sans CJK TC Regular" pitchFamily="34" charset="-120"/>
                <a:ea typeface="Noto Sans CJK TC Regular"/>
              </a:rPr>
              <a:t>的不同</a:t>
            </a:r>
            <a:endParaRPr lang="zh-TW" altLang="en-US" dirty="0">
              <a:latin typeface="Noto Sans CJK TC Regular" pitchFamily="34" charset="-120"/>
              <a:ea typeface="Noto Sans CJK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/>
              </a:rPr>
              <a:t>Python2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/>
              </a:rPr>
              <a:t>以</a:t>
            </a:r>
            <a:r>
              <a:rPr lang="en-US" altLang="zh-TW" sz="3600" dirty="0">
                <a:solidFill>
                  <a:srgbClr val="FF0000"/>
                </a:solidFill>
                <a:ea typeface="Noto Sans CJK TC Regular"/>
              </a:rPr>
              <a:t>ASCII </a:t>
            </a:r>
            <a:r>
              <a:rPr lang="zh-TW" altLang="en-US" sz="3600" dirty="0">
                <a:solidFill>
                  <a:srgbClr val="FF0000"/>
                </a:solidFill>
                <a:ea typeface="Noto Sans CJK TC Regular"/>
              </a:rPr>
              <a:t>編碼</a:t>
            </a:r>
            <a:r>
              <a:rPr lang="zh-TW" altLang="en-US" sz="3600" dirty="0">
                <a:ea typeface="Noto Sans CJK TC Regular"/>
              </a:rPr>
              <a:t>來解讀</a:t>
            </a:r>
            <a:r>
              <a:rPr lang="zh-TW" altLang="en-US" sz="3600" dirty="0" smtClean="0">
                <a:ea typeface="Noto Sans CJK TC Regular"/>
              </a:rPr>
              <a:t>原始碼</a:t>
            </a:r>
            <a:endParaRPr lang="en-US" altLang="zh-TW" sz="3600" dirty="0" smtClean="0">
              <a:ea typeface="Noto Sans CJK TC Regular"/>
            </a:endParaRPr>
          </a:p>
          <a:p>
            <a:r>
              <a:rPr lang="en-US" altLang="zh-TW" sz="3600" dirty="0" err="1" smtClean="0">
                <a:ea typeface="Noto Sans CJK TC Regular"/>
              </a:rPr>
              <a:t>Str</a:t>
            </a:r>
            <a:r>
              <a:rPr lang="zh-TW" altLang="en-US" sz="3600" dirty="0" smtClean="0">
                <a:ea typeface="Noto Sans CJK TC Regular"/>
              </a:rPr>
              <a:t>代表位元組序列</a:t>
            </a:r>
            <a:endParaRPr lang="en-US" altLang="zh-TW" sz="3600" dirty="0" smtClean="0">
              <a:ea typeface="Noto Sans CJK TC Regular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Noto Sans CJK TC Regular" pitchFamily="34" charset="-120"/>
                <a:ea typeface="Noto Sans CJK TC Regular"/>
              </a:rPr>
              <a:t>Python3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/>
              </a:rPr>
              <a:t>以</a:t>
            </a:r>
            <a:r>
              <a:rPr lang="en-US" altLang="zh-TW" sz="3600" dirty="0" smtClean="0">
                <a:solidFill>
                  <a:srgbClr val="FF0000"/>
                </a:solidFill>
                <a:ea typeface="Noto Sans CJK TC Regular"/>
              </a:rPr>
              <a:t>UTF-8 </a:t>
            </a:r>
            <a:r>
              <a:rPr lang="zh-TW" altLang="en-US" sz="3600" dirty="0">
                <a:solidFill>
                  <a:srgbClr val="FF0000"/>
                </a:solidFill>
                <a:ea typeface="Noto Sans CJK TC Regular"/>
              </a:rPr>
              <a:t>編碼</a:t>
            </a:r>
            <a:r>
              <a:rPr lang="zh-TW" altLang="en-US" sz="3600" dirty="0">
                <a:ea typeface="Noto Sans CJK TC Regular"/>
              </a:rPr>
              <a:t>來解讀</a:t>
            </a:r>
            <a:r>
              <a:rPr lang="zh-TW" altLang="en-US" sz="3600" dirty="0" smtClean="0">
                <a:ea typeface="Noto Sans CJK TC Regular"/>
              </a:rPr>
              <a:t>原始碼</a:t>
            </a:r>
            <a:endParaRPr lang="en-US" altLang="zh-TW" sz="3600" dirty="0" smtClean="0">
              <a:ea typeface="Noto Sans CJK TC Regular"/>
            </a:endParaRPr>
          </a:p>
          <a:p>
            <a:r>
              <a:rPr lang="en-US" altLang="zh-TW" sz="3600" dirty="0" err="1" smtClean="0">
                <a:ea typeface="Noto Sans CJK TC Regular"/>
              </a:rPr>
              <a:t>Str</a:t>
            </a:r>
            <a:r>
              <a:rPr lang="zh-TW" altLang="en-US" sz="3600" dirty="0" smtClean="0">
                <a:ea typeface="Noto Sans CJK TC Regular"/>
              </a:rPr>
              <a:t>代表</a:t>
            </a:r>
            <a:r>
              <a:rPr lang="en-US" altLang="zh-TW" sz="3600" dirty="0" smtClean="0">
                <a:ea typeface="Noto Sans CJK TC Regular"/>
              </a:rPr>
              <a:t>Unicode</a:t>
            </a:r>
            <a:endParaRPr lang="en-US" altLang="zh-TW" sz="3600" dirty="0">
              <a:ea typeface="Noto Sans CJK TC Regular"/>
            </a:endParaRPr>
          </a:p>
          <a:p>
            <a:endParaRPr lang="en-US" altLang="zh-TW" sz="3600" dirty="0" smtClean="0">
              <a:ea typeface="Noto Sans CJK TC Regular"/>
            </a:endParaRPr>
          </a:p>
          <a:p>
            <a:endParaRPr lang="en-US" altLang="zh-TW" sz="3600" dirty="0">
              <a:latin typeface="Noto Sans CJK TC Regular" pitchFamily="34" charset="-120"/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63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使用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open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函式來開啟檔案，開啟時指定存取模式，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'r'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表示讀取，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'w'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表示寫入，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open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函式會傳回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file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實例，使用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read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方法可以讀取檔案內容，以 </a:t>
            </a:r>
            <a:r>
              <a:rPr lang="en-US" altLang="zh-TW" sz="3600" dirty="0" err="1">
                <a:latin typeface="Noto Sans CJK TC Regular" pitchFamily="34" charset="-120"/>
                <a:ea typeface="Noto Sans CJK TC Regular" pitchFamily="34" charset="-120"/>
              </a:rPr>
              <a:t>str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傳回位元組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序列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。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5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程式範例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3200" y="2589446"/>
            <a:ext cx="734495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sys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file = open(sys.argv[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],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'r'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content = file.read()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print content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file.close()</a:t>
            </a:r>
            <a:endParaRPr kumimoji="1" lang="zh-TW" altLang="zh-TW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3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Noto Sans CJK TC Regular"/>
              </a:rPr>
              <a:t>揭開序幕</a:t>
            </a:r>
            <a:endParaRPr lang="zh-TW" altLang="en-US" dirty="0">
              <a:ea typeface="Noto Sans CJK TC Regular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518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第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一行匯入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sys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的內建標準程式庫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適用於簡單安裝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用法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:python setup.py install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Setuptools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下載、安裝、升級、移除套件的標準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不論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是上述兩個都有</a:t>
            </a:r>
            <a:r>
              <a:rPr lang="en-US" altLang="zh-TW" sz="3600" dirty="0" err="1" smtClean="0">
                <a:latin typeface="Noto Sans CJK TC Regular" pitchFamily="34" charset="-120"/>
                <a:ea typeface="Noto Sans CJK TC Regular" pitchFamily="34" charset="-120"/>
              </a:rPr>
              <a:t>easy_install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9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使用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open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函式來開啟檔案，開啟時指定存取模式，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'r'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表示讀取，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'w'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表示寫入，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open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函式會傳回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file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實例，使用 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read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方法可以讀取檔案內容，以 </a:t>
            </a:r>
            <a:r>
              <a:rPr lang="en-US" altLang="zh-TW" sz="3600" dirty="0" err="1">
                <a:latin typeface="Noto Sans CJK TC Regular" pitchFamily="34" charset="-120"/>
                <a:ea typeface="Noto Sans CJK TC Regular" pitchFamily="34" charset="-120"/>
              </a:rPr>
              <a:t>str</a:t>
            </a:r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傳回位元組</a:t>
            </a:r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序列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。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I/O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程式範例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3200" y="2589446"/>
            <a:ext cx="734495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sys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file = open(sys.argv[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], 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'r'</a:t>
            </a: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content = file.read()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print content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file.close()</a:t>
            </a:r>
            <a:endParaRPr kumimoji="1" lang="zh-TW" altLang="zh-TW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學習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生態系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語言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、工具、程式</a:t>
            </a: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庫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學會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1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第一堂課程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簡單用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環境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建置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Distutils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Distribute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Pip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之關係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使用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Virtualenv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哈囉</a:t>
            </a: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!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世界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!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Unicode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支援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基本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I/O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開發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工具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參考資料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第二堂課程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學習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語言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內建型態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數值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字串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清單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字典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集合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元組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型態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第四堂課程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Noto Sans CJK TC Regular" pitchFamily="34" charset="-120"/>
                <a:ea typeface="Noto Sans CJK TC Regular" pitchFamily="34" charset="-120"/>
              </a:rPr>
              <a:t>i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f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、</a:t>
            </a: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600" dirty="0" smtClean="0">
                <a:latin typeface="Noto Sans CJK TC Regular" pitchFamily="34" charset="-120"/>
                <a:ea typeface="Noto Sans CJK TC Regular" pitchFamily="34" charset="-120"/>
              </a:rPr>
              <a:t>包含式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if…else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與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while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for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包含式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第三堂課程</a:t>
            </a: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內容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Noto Sans CJK TC Regular" pitchFamily="34" charset="-120"/>
                <a:ea typeface="Noto Sans CJK TC Regular" pitchFamily="34" charset="-120"/>
              </a:rPr>
              <a:t>函式、模組、類別與套件</a:t>
            </a:r>
            <a:endParaRPr lang="en-US" altLang="zh-TW" sz="36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函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式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模組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類別</a:t>
            </a:r>
            <a:endParaRPr lang="en-US" altLang="zh-TW" sz="32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 lvl="1">
              <a:buFont typeface="Noto Sans CJK TC Regular" pitchFamily="34" charset="-120"/>
              <a:buChar char="­"/>
            </a:pPr>
            <a:r>
              <a:rPr lang="zh-TW" altLang="en-US" sz="3200" dirty="0">
                <a:latin typeface="Noto Sans CJK TC Regular" pitchFamily="34" charset="-120"/>
                <a:ea typeface="Noto Sans CJK TC Regular" pitchFamily="34" charset="-120"/>
              </a:rPr>
              <a:t>套件</a:t>
            </a:r>
            <a:endParaRPr lang="zh-TW" altLang="en-US" sz="36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5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Noto Sans CJK TC Regular"/>
              </a:rPr>
              <a:t>第一堂課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Noto Sans CJK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536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環境建置</a:t>
            </a:r>
            <a:r>
              <a:rPr lang="en-US" altLang="zh-TW" dirty="0" smtClean="0">
                <a:latin typeface="Noto Sans CJK TC Regular" pitchFamily="34" charset="-120"/>
                <a:ea typeface="Noto Sans CJK TC Regular" pitchFamily="34" charset="-120"/>
              </a:rPr>
              <a:t>-</a:t>
            </a:r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使用的版本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Python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2.7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3.6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VCForPython27.msi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3600" dirty="0" smtClean="0">
                <a:latin typeface="Noto Sans CJK TC Regular" pitchFamily="34" charset="-120"/>
                <a:ea typeface="Noto Sans CJK TC Regular" pitchFamily="34" charset="-120"/>
              </a:rPr>
              <a:t>Anaconda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2-5.0.1</a:t>
            </a:r>
          </a:p>
          <a:p>
            <a:pPr lvl="1">
              <a:buFont typeface="Noto Sans CJK TC Regular" pitchFamily="34" charset="-120"/>
              <a:buChar char="­"/>
            </a:pPr>
            <a:r>
              <a:rPr lang="en-US" altLang="zh-TW" sz="3200" dirty="0">
                <a:latin typeface="Noto Sans CJK TC Regular" pitchFamily="34" charset="-120"/>
                <a:ea typeface="Noto Sans CJK TC Regular" pitchFamily="34" charset="-120"/>
              </a:rPr>
              <a:t>3-5.0.1</a:t>
            </a:r>
            <a:endParaRPr lang="en-US" altLang="zh-TW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567</Words>
  <Application>Microsoft Office PowerPoint</Application>
  <PresentationFormat>自訂</PresentationFormat>
  <Paragraphs>124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Python</vt:lpstr>
      <vt:lpstr>揭開序幕</vt:lpstr>
      <vt:lpstr>課程目的</vt:lpstr>
      <vt:lpstr>第一堂課程內容</vt:lpstr>
      <vt:lpstr>第二堂課程內容</vt:lpstr>
      <vt:lpstr>第四堂課程內容</vt:lpstr>
      <vt:lpstr>第三堂課程內容</vt:lpstr>
      <vt:lpstr>第一堂課</vt:lpstr>
      <vt:lpstr>環境建置-使用的版本</vt:lpstr>
      <vt:lpstr>Distutils、Setuptools、Pip之關係</vt:lpstr>
      <vt:lpstr>Distutils、Setuptools、Pip之關係</vt:lpstr>
      <vt:lpstr>使用Virtualenv</vt:lpstr>
      <vt:lpstr>使用Virtualenv</vt:lpstr>
      <vt:lpstr>哈囉!世界!</vt:lpstr>
      <vt:lpstr>Python的Unicode支援</vt:lpstr>
      <vt:lpstr>Python的Unicode支援</vt:lpstr>
      <vt:lpstr>Python2與Python3的不同</vt:lpstr>
      <vt:lpstr>基本I/O</vt:lpstr>
      <vt:lpstr>基本I/O</vt:lpstr>
      <vt:lpstr>基本I/O</vt:lpstr>
      <vt:lpstr>基本I/O</vt:lpstr>
      <vt:lpstr>基本I/O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timmy</cp:lastModifiedBy>
  <cp:revision>30</cp:revision>
  <dcterms:created xsi:type="dcterms:W3CDTF">2018-01-25T06:00:20Z</dcterms:created>
  <dcterms:modified xsi:type="dcterms:W3CDTF">2019-01-23T14:48:47Z</dcterms:modified>
</cp:coreProperties>
</file>