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8"/>
  </p:notesMasterIdLst>
  <p:sldIdLst>
    <p:sldId id="256" r:id="rId2"/>
    <p:sldId id="271" r:id="rId3"/>
    <p:sldId id="270" r:id="rId4"/>
    <p:sldId id="267" r:id="rId5"/>
    <p:sldId id="272" r:id="rId6"/>
    <p:sldId id="273" r:id="rId7"/>
    <p:sldId id="274" r:id="rId8"/>
    <p:sldId id="276" r:id="rId9"/>
    <p:sldId id="275" r:id="rId10"/>
    <p:sldId id="277" r:id="rId11"/>
    <p:sldId id="278" r:id="rId12"/>
    <p:sldId id="279" r:id="rId13"/>
    <p:sldId id="281" r:id="rId14"/>
    <p:sldId id="282" r:id="rId15"/>
    <p:sldId id="284" r:id="rId16"/>
    <p:sldId id="293" r:id="rId17"/>
    <p:sldId id="283" r:id="rId18"/>
    <p:sldId id="285" r:id="rId19"/>
    <p:sldId id="287" r:id="rId20"/>
    <p:sldId id="288" r:id="rId21"/>
    <p:sldId id="289" r:id="rId22"/>
    <p:sldId id="290" r:id="rId23"/>
    <p:sldId id="294" r:id="rId24"/>
    <p:sldId id="291" r:id="rId25"/>
    <p:sldId id="292" r:id="rId26"/>
    <p:sldId id="295" r:id="rId27"/>
    <p:sldId id="296" r:id="rId28"/>
    <p:sldId id="299" r:id="rId29"/>
    <p:sldId id="297" r:id="rId30"/>
    <p:sldId id="298" r:id="rId31"/>
    <p:sldId id="300" r:id="rId32"/>
    <p:sldId id="301" r:id="rId33"/>
    <p:sldId id="302" r:id="rId34"/>
    <p:sldId id="303" r:id="rId35"/>
    <p:sldId id="304" r:id="rId36"/>
    <p:sldId id="305" r:id="rId37"/>
    <p:sldId id="306" r:id="rId38"/>
    <p:sldId id="308" r:id="rId39"/>
    <p:sldId id="309" r:id="rId40"/>
    <p:sldId id="310" r:id="rId41"/>
    <p:sldId id="317" r:id="rId42"/>
    <p:sldId id="314" r:id="rId43"/>
    <p:sldId id="318" r:id="rId44"/>
    <p:sldId id="319" r:id="rId45"/>
    <p:sldId id="321" r:id="rId46"/>
    <p:sldId id="322" r:id="rId47"/>
    <p:sldId id="323" r:id="rId48"/>
    <p:sldId id="324" r:id="rId49"/>
    <p:sldId id="325" r:id="rId50"/>
    <p:sldId id="320" r:id="rId51"/>
    <p:sldId id="326" r:id="rId52"/>
    <p:sldId id="327" r:id="rId53"/>
    <p:sldId id="332" r:id="rId54"/>
    <p:sldId id="329" r:id="rId55"/>
    <p:sldId id="331" r:id="rId56"/>
    <p:sldId id="330" r:id="rId57"/>
    <p:sldId id="333" r:id="rId58"/>
    <p:sldId id="334" r:id="rId59"/>
    <p:sldId id="335" r:id="rId60"/>
    <p:sldId id="336" r:id="rId61"/>
    <p:sldId id="337" r:id="rId62"/>
    <p:sldId id="338" r:id="rId63"/>
    <p:sldId id="339" r:id="rId64"/>
    <p:sldId id="341" r:id="rId65"/>
    <p:sldId id="340" r:id="rId66"/>
    <p:sldId id="343" r:id="rId67"/>
    <p:sldId id="342" r:id="rId68"/>
    <p:sldId id="344" r:id="rId69"/>
    <p:sldId id="345" r:id="rId70"/>
    <p:sldId id="349" r:id="rId71"/>
    <p:sldId id="347" r:id="rId72"/>
    <p:sldId id="348" r:id="rId73"/>
    <p:sldId id="350" r:id="rId74"/>
    <p:sldId id="351" r:id="rId75"/>
    <p:sldId id="352" r:id="rId76"/>
    <p:sldId id="353" r:id="rId7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4" autoAdjust="0"/>
    <p:restoredTop sz="94660"/>
  </p:normalViewPr>
  <p:slideViewPr>
    <p:cSldViewPr snapToGrid="0">
      <p:cViewPr varScale="1">
        <p:scale>
          <a:sx n="58" d="100"/>
          <a:sy n="58" d="100"/>
        </p:scale>
        <p:origin x="-90" y="-11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E5F66A-0F49-495B-BFE9-D6BF3A5581FA}" type="datetimeFigureOut">
              <a:rPr lang="zh-TW" altLang="en-US" smtClean="0"/>
              <a:t>2019/1/27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F9D34-7F18-4A74-B321-E00E682C23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4348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F9D34-7F18-4A74-B321-E00E682C230E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5958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F9D34-7F18-4A74-B321-E00E682C230E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5958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F9D34-7F18-4A74-B321-E00E682C230E}" type="slidenum">
              <a:rPr lang="zh-TW" altLang="en-US" smtClean="0"/>
              <a:t>67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456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F9D34-7F18-4A74-B321-E00E682C230E}" type="slidenum">
              <a:rPr lang="zh-TW" altLang="en-US" smtClean="0"/>
              <a:t>68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456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F9D34-7F18-4A74-B321-E00E682C230E}" type="slidenum">
              <a:rPr lang="zh-TW" altLang="en-US" smtClean="0"/>
              <a:t>69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456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D8AF-7915-4330-983F-555B7E278536}" type="datetimeFigureOut">
              <a:rPr lang="zh-TW" altLang="en-US" smtClean="0"/>
              <a:pPr/>
              <a:t>2019/1/27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4AC3-2726-4EF3-A528-A45BEE9CF6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2364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D8AF-7915-4330-983F-555B7E278536}" type="datetimeFigureOut">
              <a:rPr lang="zh-TW" altLang="en-US" smtClean="0"/>
              <a:pPr/>
              <a:t>2019/1/27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4AC3-2726-4EF3-A528-A45BEE9CF6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2196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D8AF-7915-4330-983F-555B7E278536}" type="datetimeFigureOut">
              <a:rPr lang="zh-TW" altLang="en-US" smtClean="0"/>
              <a:pPr/>
              <a:t>2019/1/27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4AC3-2726-4EF3-A528-A45BEE9CF6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8119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D8AF-7915-4330-983F-555B7E278536}" type="datetimeFigureOut">
              <a:rPr lang="zh-TW" altLang="en-US" smtClean="0"/>
              <a:pPr/>
              <a:t>2019/1/27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4AC3-2726-4EF3-A528-A45BEE9CF6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4351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D8AF-7915-4330-983F-555B7E278536}" type="datetimeFigureOut">
              <a:rPr lang="zh-TW" altLang="en-US" smtClean="0"/>
              <a:pPr/>
              <a:t>2019/1/27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4AC3-2726-4EF3-A528-A45BEE9CF6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2315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D8AF-7915-4330-983F-555B7E278536}" type="datetimeFigureOut">
              <a:rPr lang="zh-TW" altLang="en-US" smtClean="0"/>
              <a:pPr/>
              <a:t>2019/1/27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4AC3-2726-4EF3-A528-A45BEE9CF6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5313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D8AF-7915-4330-983F-555B7E278536}" type="datetimeFigureOut">
              <a:rPr lang="zh-TW" altLang="en-US" smtClean="0"/>
              <a:pPr/>
              <a:t>2019/1/27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4AC3-2726-4EF3-A528-A45BEE9CF6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0708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D8AF-7915-4330-983F-555B7E278536}" type="datetimeFigureOut">
              <a:rPr lang="zh-TW" altLang="en-US" smtClean="0"/>
              <a:pPr/>
              <a:t>2019/1/27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4AC3-2726-4EF3-A528-A45BEE9CF6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9010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D8AF-7915-4330-983F-555B7E278536}" type="datetimeFigureOut">
              <a:rPr lang="zh-TW" altLang="en-US" smtClean="0"/>
              <a:pPr/>
              <a:t>2019/1/27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4AC3-2726-4EF3-A528-A45BEE9CF6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010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D8AF-7915-4330-983F-555B7E278536}" type="datetimeFigureOut">
              <a:rPr lang="zh-TW" altLang="en-US" smtClean="0"/>
              <a:pPr/>
              <a:t>2019/1/27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4AC3-2726-4EF3-A528-A45BEE9CF6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1611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D8AF-7915-4330-983F-555B7E278536}" type="datetimeFigureOut">
              <a:rPr lang="zh-TW" altLang="en-US" smtClean="0"/>
              <a:pPr/>
              <a:t>2019/1/27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4AC3-2726-4EF3-A528-A45BEE9CF6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0636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BD8AF-7915-4330-983F-555B7E278536}" type="datetimeFigureOut">
              <a:rPr lang="zh-TW" altLang="en-US" smtClean="0"/>
              <a:pPr/>
              <a:t>2019/1/27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F4AC3-2726-4EF3-A528-A45BEE9CF6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022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Noto Sans CJK TC Regular" pitchFamily="34" charset="-120"/>
                <a:ea typeface="Noto Sans CJK TC Regular" pitchFamily="34" charset="-120"/>
              </a:rPr>
              <a:t>P</a:t>
            </a:r>
            <a:r>
              <a:rPr lang="en-US" altLang="zh-TW" dirty="0" smtClean="0">
                <a:latin typeface="Noto Sans CJK TC Regular" pitchFamily="34" charset="-120"/>
                <a:ea typeface="Noto Sans CJK TC Regular" pitchFamily="34" charset="-120"/>
              </a:rPr>
              <a:t>ython</a:t>
            </a:r>
            <a:endParaRPr lang="zh-TW" altLang="en-US" dirty="0">
              <a:latin typeface="Noto Sans CJK TC Regular" pitchFamily="34" charset="-120"/>
              <a:ea typeface="Noto Sans CJK TC Regular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>
              <a:latin typeface="Noto Sans CJK TC Regular" pitchFamily="34" charset="-120"/>
              <a:ea typeface="Noto Sans CJK TC Regular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2866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Noto Sans CJK TC Regular" pitchFamily="34" charset="-120"/>
                <a:ea typeface="Noto Sans CJK TC Regular" pitchFamily="34" charset="-120"/>
              </a:rPr>
              <a:t>Distutils</a:t>
            </a:r>
            <a:r>
              <a:rPr lang="zh-TW" altLang="en-US" dirty="0" smtClean="0">
                <a:latin typeface="Noto Sans CJK TC Regular" pitchFamily="34" charset="-120"/>
                <a:ea typeface="Noto Sans CJK TC Regular" pitchFamily="34" charset="-120"/>
              </a:rPr>
              <a:t>、</a:t>
            </a:r>
            <a:r>
              <a:rPr lang="en-US" altLang="zh-TW" dirty="0" err="1" smtClean="0">
                <a:latin typeface="Noto Sans CJK TC Regular" pitchFamily="34" charset="-120"/>
                <a:ea typeface="Noto Sans CJK TC Regular" pitchFamily="34" charset="-120"/>
              </a:rPr>
              <a:t>Setuptools</a:t>
            </a:r>
            <a:r>
              <a:rPr lang="zh-TW" altLang="en-US" dirty="0" smtClean="0">
                <a:latin typeface="Noto Sans CJK TC Regular" pitchFamily="34" charset="-120"/>
                <a:ea typeface="Noto Sans CJK TC Regular" pitchFamily="34" charset="-120"/>
              </a:rPr>
              <a:t>、</a:t>
            </a:r>
            <a:r>
              <a:rPr lang="en-US" altLang="zh-TW" dirty="0" smtClean="0">
                <a:latin typeface="Noto Sans CJK TC Regular" pitchFamily="34" charset="-120"/>
                <a:ea typeface="Noto Sans CJK TC Regular" pitchFamily="34" charset="-120"/>
              </a:rPr>
              <a:t>Pip</a:t>
            </a:r>
            <a:r>
              <a:rPr lang="zh-TW" altLang="en-US" dirty="0" smtClean="0">
                <a:latin typeface="Noto Sans CJK TC Regular" pitchFamily="34" charset="-120"/>
                <a:ea typeface="Noto Sans CJK TC Regular" pitchFamily="34" charset="-120"/>
              </a:rPr>
              <a:t>之關係</a:t>
            </a:r>
            <a:endParaRPr lang="zh-TW" altLang="en-US" dirty="0">
              <a:latin typeface="Noto Sans CJK TC Regular" pitchFamily="34" charset="-120"/>
              <a:ea typeface="Noto Sans CJK TC Regular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altLang="zh-TW" sz="3600" dirty="0" err="1" smtClean="0">
                <a:latin typeface="Noto Sans CJK TC Regular" pitchFamily="34" charset="-120"/>
                <a:ea typeface="Noto Sans CJK TC Regular" pitchFamily="34" charset="-120"/>
              </a:rPr>
              <a:t>Distutils</a:t>
            </a:r>
            <a:endParaRPr lang="en-US" altLang="zh-TW" sz="36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pPr lvl="1">
              <a:buFont typeface="Noto Sans CJK TC Regular" pitchFamily="34" charset="-120"/>
              <a:buChar char="­"/>
            </a:pPr>
            <a:r>
              <a:rPr lang="en-US" altLang="zh-TW" sz="3200" dirty="0" smtClean="0">
                <a:latin typeface="Noto Sans CJK TC Regular" pitchFamily="34" charset="-120"/>
                <a:ea typeface="Noto Sans CJK TC Regular" pitchFamily="34" charset="-120"/>
              </a:rPr>
              <a:t>Python</a:t>
            </a:r>
            <a:r>
              <a:rPr lang="zh-TW" altLang="en-US" sz="3200" dirty="0" smtClean="0">
                <a:latin typeface="Noto Sans CJK TC Regular" pitchFamily="34" charset="-120"/>
                <a:ea typeface="Noto Sans CJK TC Regular" pitchFamily="34" charset="-120"/>
              </a:rPr>
              <a:t>的內建標準程式庫</a:t>
            </a:r>
            <a:endParaRPr lang="en-US" altLang="zh-TW" sz="32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pPr lvl="1">
              <a:buFont typeface="Noto Sans CJK TC Regular" pitchFamily="34" charset="-120"/>
              <a:buChar char="­"/>
            </a:pPr>
            <a:r>
              <a:rPr lang="zh-TW" altLang="en-US" sz="3200" dirty="0" smtClean="0">
                <a:latin typeface="Noto Sans CJK TC Regular" pitchFamily="34" charset="-120"/>
                <a:ea typeface="Noto Sans CJK TC Regular" pitchFamily="34" charset="-120"/>
              </a:rPr>
              <a:t>適用於簡單安裝</a:t>
            </a:r>
            <a:endParaRPr lang="en-US" altLang="zh-TW" sz="32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pPr lvl="1">
              <a:buFont typeface="Noto Sans CJK TC Regular" pitchFamily="34" charset="-120"/>
              <a:buChar char="­"/>
            </a:pPr>
            <a:r>
              <a:rPr lang="zh-TW" altLang="en-US" sz="3200" dirty="0" smtClean="0">
                <a:latin typeface="Noto Sans CJK TC Regular" pitchFamily="34" charset="-120"/>
                <a:ea typeface="Noto Sans CJK TC Regular" pitchFamily="34" charset="-120"/>
              </a:rPr>
              <a:t>用法</a:t>
            </a:r>
            <a:r>
              <a:rPr lang="en-US" altLang="zh-TW" sz="3200" dirty="0" smtClean="0">
                <a:latin typeface="Noto Sans CJK TC Regular" pitchFamily="34" charset="-120"/>
                <a:ea typeface="Noto Sans CJK TC Regular" pitchFamily="34" charset="-120"/>
              </a:rPr>
              <a:t>:python setup.py install</a:t>
            </a:r>
            <a:endParaRPr lang="en-US" altLang="zh-TW" sz="3200" dirty="0">
              <a:latin typeface="Noto Sans CJK TC Regular" pitchFamily="34" charset="-120"/>
              <a:ea typeface="Noto Sans CJK TC Regular" pitchFamily="34" charset="-120"/>
            </a:endParaRPr>
          </a:p>
          <a:p>
            <a:pPr marL="228600" lvl="1">
              <a:spcBef>
                <a:spcPts val="1000"/>
              </a:spcBef>
            </a:pPr>
            <a:r>
              <a:rPr lang="en-US" altLang="zh-TW" sz="3600" dirty="0" err="1" smtClean="0">
                <a:latin typeface="Noto Sans CJK TC Regular" pitchFamily="34" charset="-120"/>
                <a:ea typeface="Noto Sans CJK TC Regular" pitchFamily="34" charset="-120"/>
              </a:rPr>
              <a:t>Setuptools</a:t>
            </a:r>
            <a:endParaRPr lang="en-US" altLang="zh-TW" sz="36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pPr lvl="1">
              <a:buFont typeface="Noto Sans CJK TC Regular" pitchFamily="34" charset="-120"/>
              <a:buChar char="­"/>
            </a:pPr>
            <a:r>
              <a:rPr lang="zh-TW" altLang="en-US" sz="3200" dirty="0" smtClean="0">
                <a:latin typeface="Noto Sans CJK TC Regular" pitchFamily="34" charset="-120"/>
                <a:ea typeface="Noto Sans CJK TC Regular" pitchFamily="34" charset="-120"/>
              </a:rPr>
              <a:t>下載、安裝、升級、移除套件的標準</a:t>
            </a:r>
            <a:endParaRPr lang="en-US" altLang="zh-TW" sz="32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pPr marL="228600" lvl="1">
              <a:spcBef>
                <a:spcPts val="1000"/>
              </a:spcBef>
            </a:pPr>
            <a:r>
              <a:rPr lang="zh-TW" altLang="en-US" sz="3600" dirty="0">
                <a:latin typeface="Noto Sans CJK TC Regular" pitchFamily="34" charset="-120"/>
                <a:ea typeface="Noto Sans CJK TC Regular" pitchFamily="34" charset="-120"/>
              </a:rPr>
              <a:t>不論</a:t>
            </a:r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是上述兩個都有</a:t>
            </a:r>
            <a:r>
              <a:rPr lang="en-US" altLang="zh-TW" sz="3600" dirty="0" err="1" smtClean="0">
                <a:latin typeface="Noto Sans CJK TC Regular" pitchFamily="34" charset="-120"/>
                <a:ea typeface="Noto Sans CJK TC Regular" pitchFamily="34" charset="-120"/>
              </a:rPr>
              <a:t>easy_install</a:t>
            </a:r>
            <a:endParaRPr lang="en-US" altLang="zh-TW" sz="3200" dirty="0">
              <a:latin typeface="Noto Sans CJK TC Regular" pitchFamily="34" charset="-120"/>
              <a:ea typeface="Noto Sans CJK TC Regular" pitchFamily="34" charset="-120"/>
            </a:endParaRPr>
          </a:p>
          <a:p>
            <a:pPr lvl="1">
              <a:buFont typeface="Noto Sans CJK TC Regular" pitchFamily="34" charset="-120"/>
              <a:buChar char="­"/>
            </a:pPr>
            <a:endParaRPr lang="en-US" altLang="zh-TW" sz="3200" dirty="0">
              <a:latin typeface="Noto Sans CJK TC Regular" pitchFamily="34" charset="-120"/>
              <a:ea typeface="Noto Sans CJK TC Regular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441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Noto Sans CJK TC Regular" pitchFamily="34" charset="-120"/>
                <a:ea typeface="Noto Sans CJK TC Regular" pitchFamily="34" charset="-120"/>
              </a:rPr>
              <a:t>Distutils</a:t>
            </a:r>
            <a:r>
              <a:rPr lang="zh-TW" altLang="en-US" dirty="0" smtClean="0">
                <a:latin typeface="Noto Sans CJK TC Regular" pitchFamily="34" charset="-120"/>
                <a:ea typeface="Noto Sans CJK TC Regular" pitchFamily="34" charset="-120"/>
              </a:rPr>
              <a:t>、</a:t>
            </a:r>
            <a:r>
              <a:rPr lang="en-US" altLang="zh-TW" dirty="0" err="1" smtClean="0">
                <a:latin typeface="Noto Sans CJK TC Regular" pitchFamily="34" charset="-120"/>
                <a:ea typeface="Noto Sans CJK TC Regular" pitchFamily="34" charset="-120"/>
              </a:rPr>
              <a:t>Setuptools</a:t>
            </a:r>
            <a:r>
              <a:rPr lang="zh-TW" altLang="en-US" dirty="0" smtClean="0">
                <a:latin typeface="Noto Sans CJK TC Regular" pitchFamily="34" charset="-120"/>
                <a:ea typeface="Noto Sans CJK TC Regular" pitchFamily="34" charset="-120"/>
              </a:rPr>
              <a:t>、</a:t>
            </a:r>
            <a:r>
              <a:rPr lang="en-US" altLang="zh-TW" dirty="0" smtClean="0">
                <a:latin typeface="Noto Sans CJK TC Regular" pitchFamily="34" charset="-120"/>
                <a:ea typeface="Noto Sans CJK TC Regular" pitchFamily="34" charset="-120"/>
              </a:rPr>
              <a:t>Pip</a:t>
            </a:r>
            <a:r>
              <a:rPr lang="zh-TW" altLang="en-US" dirty="0" smtClean="0">
                <a:latin typeface="Noto Sans CJK TC Regular" pitchFamily="34" charset="-120"/>
                <a:ea typeface="Noto Sans CJK TC Regular" pitchFamily="34" charset="-120"/>
              </a:rPr>
              <a:t>之關係</a:t>
            </a:r>
            <a:endParaRPr lang="zh-TW" altLang="en-US" dirty="0">
              <a:latin typeface="Noto Sans CJK TC Regular" pitchFamily="34" charset="-120"/>
              <a:ea typeface="Noto Sans CJK TC Regular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latin typeface="Noto Sans CJK TC Regular" pitchFamily="34" charset="-120"/>
                <a:ea typeface="Noto Sans CJK TC Regular" pitchFamily="34" charset="-120"/>
              </a:rPr>
              <a:t>Pip</a:t>
            </a:r>
          </a:p>
          <a:p>
            <a:pPr lvl="1">
              <a:buFont typeface="Noto Sans CJK TC Regular" pitchFamily="34" charset="-120"/>
              <a:buChar char="­"/>
            </a:pPr>
            <a:r>
              <a:rPr lang="en-US" altLang="zh-TW" sz="3200" dirty="0" err="1" smtClean="0">
                <a:latin typeface="Noto Sans CJK TC Regular" pitchFamily="34" charset="-120"/>
                <a:ea typeface="Noto Sans CJK TC Regular" pitchFamily="34" charset="-120"/>
              </a:rPr>
              <a:t>easy_install</a:t>
            </a:r>
            <a:r>
              <a:rPr lang="zh-TW" altLang="en-US" sz="3200" dirty="0" smtClean="0">
                <a:latin typeface="Noto Sans CJK TC Regular" pitchFamily="34" charset="-120"/>
                <a:ea typeface="Noto Sans CJK TC Regular" pitchFamily="34" charset="-120"/>
              </a:rPr>
              <a:t>的代替品</a:t>
            </a:r>
            <a:endParaRPr lang="en-US" altLang="zh-TW" sz="32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pPr lvl="1">
              <a:buFont typeface="Noto Sans CJK TC Regular" pitchFamily="34" charset="-120"/>
              <a:buChar char="­"/>
            </a:pPr>
            <a:r>
              <a:rPr lang="zh-TW" altLang="en-US" sz="3200" dirty="0">
                <a:latin typeface="Noto Sans CJK TC Regular" pitchFamily="34" charset="-120"/>
                <a:ea typeface="Noto Sans CJK TC Regular" pitchFamily="34" charset="-120"/>
              </a:rPr>
              <a:t>進行套件的反安裝</a:t>
            </a:r>
            <a:endParaRPr lang="en-US" altLang="zh-TW" sz="32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pPr lvl="1">
              <a:buFont typeface="Noto Sans CJK TC Regular" pitchFamily="34" charset="-120"/>
              <a:buChar char="­"/>
            </a:pPr>
            <a:r>
              <a:rPr lang="zh-TW" altLang="en-US" sz="3200" dirty="0" smtClean="0">
                <a:latin typeface="Noto Sans CJK TC Regular" pitchFamily="34" charset="-120"/>
                <a:ea typeface="Noto Sans CJK TC Regular" pitchFamily="34" charset="-120"/>
              </a:rPr>
              <a:t>維護活躍</a:t>
            </a:r>
            <a:endParaRPr lang="en-US" altLang="zh-TW" sz="32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pPr lvl="1">
              <a:buFont typeface="Noto Sans CJK TC Regular" pitchFamily="34" charset="-120"/>
              <a:buChar char="­"/>
            </a:pPr>
            <a:r>
              <a:rPr lang="zh-TW" altLang="en-US" sz="3200" dirty="0" smtClean="0">
                <a:latin typeface="Noto Sans CJK TC Regular" pitchFamily="34" charset="-120"/>
                <a:ea typeface="Noto Sans CJK TC Regular" pitchFamily="34" charset="-120"/>
              </a:rPr>
              <a:t>安裝用法</a:t>
            </a:r>
            <a:r>
              <a:rPr lang="en-US" altLang="zh-TW" sz="3200" dirty="0" smtClean="0">
                <a:latin typeface="Noto Sans CJK TC Regular" pitchFamily="34" charset="-120"/>
                <a:ea typeface="Noto Sans CJK TC Regular" pitchFamily="34" charset="-120"/>
              </a:rPr>
              <a:t>:pip install [pack name]</a:t>
            </a:r>
          </a:p>
          <a:p>
            <a:pPr lvl="1">
              <a:buFont typeface="Noto Sans CJK TC Regular" pitchFamily="34" charset="-120"/>
              <a:buChar char="­"/>
            </a:pPr>
            <a:r>
              <a:rPr lang="zh-TW" altLang="en-US" sz="3200" dirty="0" smtClean="0">
                <a:latin typeface="Noto Sans CJK TC Regular" pitchFamily="34" charset="-120"/>
                <a:ea typeface="Noto Sans CJK TC Regular" pitchFamily="34" charset="-120"/>
              </a:rPr>
              <a:t>移除用法</a:t>
            </a:r>
            <a:r>
              <a:rPr lang="en-US" altLang="zh-TW" sz="3200" dirty="0" smtClean="0">
                <a:latin typeface="Noto Sans CJK TC Regular" pitchFamily="34" charset="-120"/>
                <a:ea typeface="Noto Sans CJK TC Regular" pitchFamily="34" charset="-120"/>
              </a:rPr>
              <a:t>:pip uninstall </a:t>
            </a:r>
            <a:r>
              <a:rPr lang="en-US" altLang="zh-TW" sz="3200" dirty="0">
                <a:latin typeface="Noto Sans CJK TC Regular" pitchFamily="34" charset="-120"/>
                <a:ea typeface="Noto Sans CJK TC Regular" pitchFamily="34" charset="-120"/>
              </a:rPr>
              <a:t>[pack </a:t>
            </a:r>
            <a:r>
              <a:rPr lang="en-US" altLang="zh-TW" sz="3200" dirty="0" smtClean="0">
                <a:latin typeface="Noto Sans CJK TC Regular" pitchFamily="34" charset="-120"/>
                <a:ea typeface="Noto Sans CJK TC Regular" pitchFamily="34" charset="-120"/>
              </a:rPr>
              <a:t>name]</a:t>
            </a:r>
            <a:endParaRPr lang="en-US" altLang="zh-TW" sz="3200" dirty="0">
              <a:latin typeface="Noto Sans CJK TC Regular" pitchFamily="34" charset="-120"/>
              <a:ea typeface="Noto Sans CJK TC Regular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6415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Noto Sans CJK TC Regular" pitchFamily="34" charset="-120"/>
                <a:ea typeface="Noto Sans CJK TC Regular" pitchFamily="34" charset="-120"/>
              </a:rPr>
              <a:t>使用</a:t>
            </a:r>
            <a:r>
              <a:rPr lang="en-US" altLang="zh-TW" dirty="0" err="1" smtClean="0">
                <a:latin typeface="Noto Sans CJK TC Regular" pitchFamily="34" charset="-120"/>
                <a:ea typeface="Noto Sans CJK TC Regular" pitchFamily="34" charset="-120"/>
              </a:rPr>
              <a:t>Virtualenv</a:t>
            </a:r>
            <a:endParaRPr lang="zh-TW" altLang="en-US" dirty="0">
              <a:latin typeface="Noto Sans CJK TC Regular" pitchFamily="34" charset="-120"/>
              <a:ea typeface="Noto Sans CJK TC Regular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安裝</a:t>
            </a:r>
            <a:r>
              <a:rPr lang="en-US" altLang="zh-TW" sz="3600" dirty="0" err="1" smtClean="0">
                <a:latin typeface="Noto Sans CJK TC Regular" pitchFamily="34" charset="-120"/>
                <a:ea typeface="Noto Sans CJK TC Regular" pitchFamily="34" charset="-120"/>
              </a:rPr>
              <a:t>Virtualenv</a:t>
            </a:r>
            <a:endParaRPr lang="en-US" altLang="zh-TW" sz="36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pPr marL="0" indent="0">
              <a:buNone/>
            </a:pPr>
            <a:r>
              <a:rPr lang="en-US" altLang="zh-TW" sz="3600" dirty="0" smtClean="0">
                <a:latin typeface="Noto Sans CJK TC Regular" pitchFamily="34" charset="-120"/>
                <a:ea typeface="Noto Sans CJK TC Regular" pitchFamily="34" charset="-120"/>
              </a:rPr>
              <a:t>pip</a:t>
            </a:r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 </a:t>
            </a:r>
            <a:r>
              <a:rPr lang="en-US" altLang="zh-TW" sz="3600" dirty="0" smtClean="0">
                <a:latin typeface="Noto Sans CJK TC Regular" pitchFamily="34" charset="-120"/>
                <a:ea typeface="Noto Sans CJK TC Regular" pitchFamily="34" charset="-120"/>
              </a:rPr>
              <a:t>install </a:t>
            </a:r>
            <a:r>
              <a:rPr lang="en-US" altLang="zh-TW" sz="3600" dirty="0" err="1" smtClean="0">
                <a:latin typeface="Noto Sans CJK TC Regular" pitchFamily="34" charset="-120"/>
                <a:ea typeface="Noto Sans CJK TC Regular" pitchFamily="34" charset="-120"/>
              </a:rPr>
              <a:t>virtualenv</a:t>
            </a:r>
            <a:endParaRPr lang="en-US" altLang="zh-TW" sz="36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pPr lvl="0"/>
            <a:r>
              <a:rPr lang="zh-TW" altLang="en-US" sz="3600" dirty="0">
                <a:solidFill>
                  <a:prstClr val="black"/>
                </a:solidFill>
                <a:latin typeface="Noto Sans CJK TC Regular" pitchFamily="34" charset="-120"/>
                <a:ea typeface="Noto Sans CJK TC Regular" pitchFamily="34" charset="-120"/>
              </a:rPr>
              <a:t>建立虛擬</a:t>
            </a:r>
            <a:r>
              <a:rPr lang="zh-TW" altLang="en-US" sz="3600" dirty="0" smtClean="0">
                <a:solidFill>
                  <a:prstClr val="black"/>
                </a:solidFill>
                <a:latin typeface="Noto Sans CJK TC Regular" pitchFamily="34" charset="-120"/>
                <a:ea typeface="Noto Sans CJK TC Regular" pitchFamily="34" charset="-120"/>
              </a:rPr>
              <a:t>環境</a:t>
            </a:r>
            <a:endParaRPr lang="en-US" altLang="zh-TW" sz="3600" dirty="0" smtClean="0">
              <a:solidFill>
                <a:prstClr val="black"/>
              </a:solidFill>
              <a:latin typeface="Noto Sans CJK TC Regular" pitchFamily="34" charset="-120"/>
              <a:ea typeface="Noto Sans CJK TC Regular" pitchFamily="34" charset="-120"/>
            </a:endParaRPr>
          </a:p>
          <a:p>
            <a:pPr marL="0" lvl="0" indent="0">
              <a:buNone/>
            </a:pPr>
            <a:r>
              <a:rPr lang="en-US" altLang="zh-TW" sz="3600" dirty="0" err="1">
                <a:solidFill>
                  <a:prstClr val="black"/>
                </a:solidFill>
                <a:latin typeface="Noto Sans CJK TC Regular" pitchFamily="34" charset="-120"/>
                <a:ea typeface="Noto Sans CJK TC Regular" pitchFamily="34" charset="-120"/>
              </a:rPr>
              <a:t>virtualenv</a:t>
            </a:r>
            <a:r>
              <a:rPr lang="en-US" altLang="zh-TW" sz="3600" dirty="0">
                <a:solidFill>
                  <a:prstClr val="black"/>
                </a:solidFill>
                <a:latin typeface="Noto Sans CJK TC Regular" pitchFamily="34" charset="-120"/>
                <a:ea typeface="Noto Sans CJK TC Regular" pitchFamily="34" charset="-120"/>
              </a:rPr>
              <a:t> --distribute </a:t>
            </a:r>
            <a:r>
              <a:rPr lang="en-US" altLang="zh-TW" sz="3600" dirty="0" smtClean="0">
                <a:solidFill>
                  <a:prstClr val="black"/>
                </a:solidFill>
                <a:latin typeface="Noto Sans CJK TC Regular" pitchFamily="34" charset="-120"/>
                <a:ea typeface="Noto Sans CJK TC Regular" pitchFamily="34" charset="-120"/>
              </a:rPr>
              <a:t>python-tutorial</a:t>
            </a:r>
          </a:p>
          <a:p>
            <a:pPr lvl="0"/>
            <a:r>
              <a:rPr lang="zh-TW" altLang="en-US" sz="3600" dirty="0" smtClean="0">
                <a:solidFill>
                  <a:prstClr val="black"/>
                </a:solidFill>
                <a:latin typeface="Noto Sans CJK TC Regular" pitchFamily="34" charset="-120"/>
                <a:ea typeface="Noto Sans CJK TC Regular" pitchFamily="34" charset="-120"/>
              </a:rPr>
              <a:t>進入</a:t>
            </a:r>
            <a:r>
              <a:rPr lang="en-US" altLang="zh-TW" sz="3600" dirty="0" err="1" smtClean="0">
                <a:solidFill>
                  <a:prstClr val="black"/>
                </a:solidFill>
                <a:latin typeface="Noto Sans CJK TC Regular" pitchFamily="34" charset="-120"/>
                <a:ea typeface="Noto Sans CJK TC Regular" pitchFamily="34" charset="-120"/>
              </a:rPr>
              <a:t>venv</a:t>
            </a:r>
            <a:r>
              <a:rPr lang="zh-TW" altLang="en-US" sz="3600" dirty="0" smtClean="0">
                <a:solidFill>
                  <a:prstClr val="black"/>
                </a:solidFill>
                <a:latin typeface="Noto Sans CJK TC Regular" pitchFamily="34" charset="-120"/>
                <a:ea typeface="Noto Sans CJK TC Regular" pitchFamily="34" charset="-120"/>
              </a:rPr>
              <a:t>目錄</a:t>
            </a:r>
            <a:endParaRPr lang="en-US" altLang="zh-TW" sz="3600" dirty="0">
              <a:solidFill>
                <a:prstClr val="black"/>
              </a:solidFill>
              <a:latin typeface="Noto Sans CJK TC Regular" pitchFamily="34" charset="-120"/>
              <a:ea typeface="Noto Sans CJK TC Regular" pitchFamily="34" charset="-120"/>
            </a:endParaRPr>
          </a:p>
          <a:p>
            <a:pPr marL="0" lvl="0" indent="0">
              <a:buNone/>
            </a:pPr>
            <a:r>
              <a:rPr lang="en-US" altLang="zh-TW" sz="3600" dirty="0" smtClean="0">
                <a:solidFill>
                  <a:prstClr val="black"/>
                </a:solidFill>
                <a:latin typeface="Noto Sans CJK TC Regular" pitchFamily="34" charset="-120"/>
                <a:ea typeface="Noto Sans CJK TC Regular" pitchFamily="34" charset="-120"/>
              </a:rPr>
              <a:t>cd python-tutorial</a:t>
            </a:r>
            <a:endParaRPr lang="en-US" altLang="zh-TW" sz="3600" dirty="0">
              <a:solidFill>
                <a:prstClr val="black"/>
              </a:solidFill>
              <a:latin typeface="Noto Sans CJK TC Regular" pitchFamily="34" charset="-120"/>
              <a:ea typeface="Noto Sans CJK TC Regular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0948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Noto Sans CJK TC Regular" pitchFamily="34" charset="-120"/>
                <a:ea typeface="Noto Sans CJK TC Regular" pitchFamily="34" charset="-120"/>
              </a:rPr>
              <a:t>哈囉</a:t>
            </a:r>
            <a:r>
              <a:rPr lang="en-US" altLang="zh-TW" dirty="0" smtClean="0">
                <a:latin typeface="Noto Sans CJK TC Regular" pitchFamily="34" charset="-120"/>
                <a:ea typeface="Noto Sans CJK TC Regular" pitchFamily="34" charset="-120"/>
              </a:rPr>
              <a:t>!</a:t>
            </a:r>
            <a:r>
              <a:rPr lang="zh-TW" altLang="en-US" dirty="0" smtClean="0">
                <a:latin typeface="Noto Sans CJK TC Regular" pitchFamily="34" charset="-120"/>
                <a:ea typeface="Noto Sans CJK TC Regular" pitchFamily="34" charset="-120"/>
              </a:rPr>
              <a:t>世界</a:t>
            </a:r>
            <a:r>
              <a:rPr lang="en-US" altLang="zh-TW" dirty="0" smtClean="0">
                <a:latin typeface="Noto Sans CJK TC Regular" pitchFamily="34" charset="-120"/>
                <a:ea typeface="Noto Sans CJK TC Regular" pitchFamily="34" charset="-120"/>
              </a:rPr>
              <a:t>!</a:t>
            </a:r>
            <a:endParaRPr lang="zh-TW" altLang="en-US" dirty="0">
              <a:latin typeface="Noto Sans CJK TC Regular" pitchFamily="34" charset="-120"/>
              <a:ea typeface="Noto Sans CJK TC Regular" pitchFamily="34" charset="-12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90599" y="2371820"/>
            <a:ext cx="3885679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9pPr>
          </a:lstStyle>
          <a:p>
            <a:pPr lvl="0" eaLnBrk="0" hangingPunct="0"/>
            <a:r>
              <a:rPr lang="en-US" altLang="zh-TW" sz="3600" dirty="0"/>
              <a:t># </a:t>
            </a:r>
            <a:r>
              <a:rPr lang="en-US" altLang="zh-TW" sz="3600" dirty="0" smtClean="0"/>
              <a:t>coding=UTF-8</a:t>
            </a:r>
          </a:p>
          <a:p>
            <a:pPr lvl="0" eaLnBrk="0" hangingPunct="0"/>
            <a:r>
              <a:rPr lang="en-US" altLang="zh-TW" sz="3600" dirty="0" smtClean="0"/>
              <a:t>print</a:t>
            </a:r>
            <a:r>
              <a:rPr lang="zh-TW" altLang="zh-TW" sz="3600" dirty="0" smtClean="0"/>
              <a:t> </a:t>
            </a:r>
            <a:r>
              <a:rPr lang="zh-TW" altLang="zh-TW" sz="3600" dirty="0" smtClean="0">
                <a:solidFill>
                  <a:srgbClr val="0000FF"/>
                </a:solidFill>
                <a:latin typeface="Consolas"/>
              </a:rPr>
              <a:t>'</a:t>
            </a:r>
            <a:r>
              <a:rPr lang="zh-TW" altLang="en-US" sz="3600" dirty="0" smtClean="0">
                <a:solidFill>
                  <a:srgbClr val="0000FF"/>
                </a:solidFill>
                <a:latin typeface="Consolas"/>
              </a:rPr>
              <a:t>哈囉</a:t>
            </a:r>
            <a:r>
              <a:rPr lang="en-US" altLang="zh-TW" sz="3600" dirty="0" smtClean="0">
                <a:solidFill>
                  <a:srgbClr val="0000FF"/>
                </a:solidFill>
                <a:latin typeface="Consolas"/>
              </a:rPr>
              <a:t>!</a:t>
            </a:r>
            <a:r>
              <a:rPr lang="zh-TW" altLang="en-US" sz="3600" dirty="0" smtClean="0">
                <a:solidFill>
                  <a:srgbClr val="0000FF"/>
                </a:solidFill>
                <a:latin typeface="Consolas"/>
              </a:rPr>
              <a:t>世界</a:t>
            </a:r>
            <a:r>
              <a:rPr lang="en-US" altLang="zh-TW" sz="3600" dirty="0" smtClean="0">
                <a:solidFill>
                  <a:srgbClr val="0000FF"/>
                </a:solidFill>
                <a:latin typeface="Consolas"/>
              </a:rPr>
              <a:t>!</a:t>
            </a:r>
            <a:r>
              <a:rPr kumimoji="0" lang="zh-TW" altLang="zh-TW" sz="3600" dirty="0" smtClean="0">
                <a:solidFill>
                  <a:srgbClr val="0000FF"/>
                </a:solidFill>
                <a:latin typeface="Consolas"/>
                <a:ea typeface="新細明體"/>
                <a:cs typeface="+mn-cs"/>
              </a:rPr>
              <a:t>'</a:t>
            </a:r>
            <a:endParaRPr lang="en-US" altLang="zh-TW" sz="3600" dirty="0">
              <a:solidFill>
                <a:srgbClr val="0000FF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9792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Noto Sans CJK TC Regular" pitchFamily="34" charset="-120"/>
                <a:ea typeface="Noto Sans CJK TC Regular" pitchFamily="34" charset="-120"/>
              </a:rPr>
              <a:t>Python</a:t>
            </a:r>
            <a:r>
              <a:rPr lang="zh-TW" altLang="en-US" dirty="0" smtClean="0">
                <a:latin typeface="Noto Sans CJK TC Regular" pitchFamily="34" charset="-120"/>
                <a:ea typeface="Noto Sans CJK TC Regular" pitchFamily="34" charset="-120"/>
              </a:rPr>
              <a:t>的</a:t>
            </a:r>
            <a:r>
              <a:rPr lang="en-US" altLang="zh-TW" dirty="0" smtClean="0">
                <a:latin typeface="Noto Sans CJK TC Regular" pitchFamily="34" charset="-120"/>
                <a:ea typeface="Noto Sans CJK TC Regular" pitchFamily="34" charset="-120"/>
              </a:rPr>
              <a:t>Unicode</a:t>
            </a:r>
            <a:r>
              <a:rPr lang="zh-TW" altLang="en-US" dirty="0" smtClean="0">
                <a:latin typeface="Noto Sans CJK TC Regular" pitchFamily="34" charset="-120"/>
                <a:ea typeface="Noto Sans CJK TC Regular" pitchFamily="34" charset="-120"/>
              </a:rPr>
              <a:t>支援</a:t>
            </a:r>
            <a:endParaRPr lang="zh-TW" altLang="en-US" dirty="0">
              <a:latin typeface="Noto Sans CJK TC Regular" pitchFamily="34" charset="-120"/>
              <a:ea typeface="Noto Sans CJK TC Regular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編碼宣告</a:t>
            </a:r>
            <a:r>
              <a:rPr lang="en-US" altLang="zh-TW" sz="3600" dirty="0" smtClean="0">
                <a:latin typeface="Noto Sans CJK TC Regular" pitchFamily="34" charset="-120"/>
                <a:ea typeface="Noto Sans CJK TC Regular" pitchFamily="34" charset="-120"/>
              </a:rPr>
              <a:t>(Encoding declaration)</a:t>
            </a:r>
          </a:p>
          <a:p>
            <a:pPr lvl="1">
              <a:buFont typeface="Noto Sans CJK TC Regular" pitchFamily="34" charset="-120"/>
              <a:buChar char="­"/>
            </a:pPr>
            <a:r>
              <a:rPr lang="zh-TW" altLang="en-US" sz="3200" dirty="0">
                <a:latin typeface="Noto Sans CJK TC Regular" pitchFamily="34" charset="-120"/>
                <a:ea typeface="Noto Sans CJK TC Regular" pitchFamily="34" charset="-120"/>
              </a:rPr>
              <a:t>告訴直譯</a:t>
            </a:r>
            <a:r>
              <a:rPr lang="zh-TW" altLang="en-US" sz="3200" dirty="0" smtClean="0">
                <a:latin typeface="Noto Sans CJK TC Regular" pitchFamily="34" charset="-120"/>
                <a:ea typeface="Noto Sans CJK TC Regular" pitchFamily="34" charset="-120"/>
              </a:rPr>
              <a:t>器以</a:t>
            </a:r>
            <a:r>
              <a:rPr lang="en-US" altLang="zh-TW" sz="3200" dirty="0" smtClean="0">
                <a:latin typeface="Noto Sans CJK TC Regular" pitchFamily="34" charset="-120"/>
                <a:ea typeface="Noto Sans CJK TC Regular" pitchFamily="34" charset="-120"/>
              </a:rPr>
              <a:t>UTF-8</a:t>
            </a:r>
            <a:r>
              <a:rPr lang="zh-TW" altLang="en-US" sz="3200" dirty="0" smtClean="0">
                <a:latin typeface="Noto Sans CJK TC Regular" pitchFamily="34" charset="-120"/>
                <a:ea typeface="Noto Sans CJK TC Regular" pitchFamily="34" charset="-120"/>
              </a:rPr>
              <a:t>來編碼</a:t>
            </a:r>
            <a:endParaRPr lang="en-US" altLang="zh-TW" sz="32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pPr lvl="1">
              <a:buFont typeface="Noto Sans CJK TC Regular" pitchFamily="34" charset="-120"/>
              <a:buChar char="­"/>
            </a:pPr>
            <a:r>
              <a:rPr lang="zh-TW" altLang="en-US" sz="3200" dirty="0">
                <a:latin typeface="Noto Sans CJK TC Regular" pitchFamily="34" charset="-120"/>
                <a:ea typeface="Noto Sans CJK TC Regular" pitchFamily="34" charset="-120"/>
              </a:rPr>
              <a:t>魔法</a:t>
            </a:r>
            <a:r>
              <a:rPr lang="zh-TW" altLang="en-US" sz="3200" dirty="0" smtClean="0">
                <a:latin typeface="Noto Sans CJK TC Regular" pitchFamily="34" charset="-120"/>
                <a:ea typeface="Noto Sans CJK TC Regular" pitchFamily="34" charset="-120"/>
              </a:rPr>
              <a:t>註解</a:t>
            </a:r>
            <a:r>
              <a:rPr lang="en-US" altLang="zh-TW" sz="3200" dirty="0" smtClean="0">
                <a:latin typeface="Noto Sans CJK TC Regular" pitchFamily="34" charset="-120"/>
                <a:ea typeface="Noto Sans CJK TC Regular" pitchFamily="34" charset="-120"/>
              </a:rPr>
              <a:t>:# </a:t>
            </a:r>
            <a:r>
              <a:rPr lang="en-US" altLang="zh-TW" sz="3200" dirty="0">
                <a:latin typeface="Noto Sans CJK TC Regular" pitchFamily="34" charset="-120"/>
                <a:ea typeface="Noto Sans CJK TC Regular" pitchFamily="34" charset="-120"/>
              </a:rPr>
              <a:t>coding = </a:t>
            </a:r>
            <a:r>
              <a:rPr lang="en-US" altLang="zh-TW" sz="3200" dirty="0" smtClean="0">
                <a:latin typeface="Noto Sans CJK TC Regular" pitchFamily="34" charset="-120"/>
                <a:ea typeface="Noto Sans CJK TC Regular" pitchFamily="34" charset="-120"/>
              </a:rPr>
              <a:t>UTF-8</a:t>
            </a:r>
            <a:endParaRPr lang="en-US" altLang="zh-TW" sz="3200" dirty="0">
              <a:latin typeface="Noto Sans CJK TC Regular" pitchFamily="34" charset="-120"/>
              <a:ea typeface="Noto Sans CJK TC Regular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5435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Noto Sans CJK TC Regular" pitchFamily="34" charset="-120"/>
                <a:ea typeface="Noto Sans CJK TC Regular" pitchFamily="34" charset="-120"/>
              </a:rPr>
              <a:t>Python</a:t>
            </a:r>
            <a:r>
              <a:rPr lang="zh-TW" altLang="en-US" dirty="0" smtClean="0">
                <a:latin typeface="Noto Sans CJK TC Regular" pitchFamily="34" charset="-120"/>
                <a:ea typeface="Noto Sans CJK TC Regular" pitchFamily="34" charset="-120"/>
              </a:rPr>
              <a:t>的</a:t>
            </a:r>
            <a:r>
              <a:rPr lang="en-US" altLang="zh-TW" dirty="0" smtClean="0">
                <a:latin typeface="Noto Sans CJK TC Regular" pitchFamily="34" charset="-120"/>
                <a:ea typeface="Noto Sans CJK TC Regular" pitchFamily="34" charset="-120"/>
              </a:rPr>
              <a:t>Unicode</a:t>
            </a:r>
            <a:r>
              <a:rPr lang="zh-TW" altLang="en-US" dirty="0" smtClean="0">
                <a:latin typeface="Noto Sans CJK TC Regular" pitchFamily="34" charset="-120"/>
                <a:ea typeface="Noto Sans CJK TC Regular" pitchFamily="34" charset="-120"/>
              </a:rPr>
              <a:t>支援</a:t>
            </a:r>
            <a:endParaRPr lang="zh-TW" altLang="en-US" dirty="0">
              <a:latin typeface="Noto Sans CJK TC Regular" pitchFamily="34" charset="-120"/>
              <a:ea typeface="Noto Sans CJK TC Regular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編碼宣告</a:t>
            </a:r>
            <a:r>
              <a:rPr lang="en-US" altLang="zh-TW" sz="3600" dirty="0" smtClean="0">
                <a:latin typeface="Noto Sans CJK TC Regular" pitchFamily="34" charset="-120"/>
                <a:ea typeface="Noto Sans CJK TC Regular" pitchFamily="34" charset="-120"/>
              </a:rPr>
              <a:t>(Encoding declaration)</a:t>
            </a:r>
          </a:p>
          <a:p>
            <a:pPr lvl="1">
              <a:buFont typeface="Noto Sans CJK TC Regular" pitchFamily="34" charset="-120"/>
              <a:buChar char="­"/>
            </a:pPr>
            <a:r>
              <a:rPr lang="zh-TW" altLang="en-US" sz="3200" dirty="0">
                <a:latin typeface="Noto Sans CJK TC Regular" pitchFamily="34" charset="-120"/>
                <a:ea typeface="Noto Sans CJK TC Regular" pitchFamily="34" charset="-120"/>
              </a:rPr>
              <a:t>告訴直譯</a:t>
            </a:r>
            <a:r>
              <a:rPr lang="zh-TW" altLang="en-US" sz="3200" dirty="0" smtClean="0">
                <a:latin typeface="Noto Sans CJK TC Regular" pitchFamily="34" charset="-120"/>
                <a:ea typeface="Noto Sans CJK TC Regular" pitchFamily="34" charset="-120"/>
              </a:rPr>
              <a:t>器以</a:t>
            </a:r>
            <a:r>
              <a:rPr lang="en-US" altLang="zh-TW" sz="3200" dirty="0" smtClean="0">
                <a:latin typeface="Noto Sans CJK TC Regular" pitchFamily="34" charset="-120"/>
                <a:ea typeface="Noto Sans CJK TC Regular" pitchFamily="34" charset="-120"/>
              </a:rPr>
              <a:t>UTF-8</a:t>
            </a:r>
            <a:r>
              <a:rPr lang="zh-TW" altLang="en-US" sz="3200" dirty="0" smtClean="0">
                <a:latin typeface="Noto Sans CJK TC Regular" pitchFamily="34" charset="-120"/>
                <a:ea typeface="Noto Sans CJK TC Regular" pitchFamily="34" charset="-120"/>
              </a:rPr>
              <a:t>來編碼</a:t>
            </a:r>
            <a:endParaRPr lang="en-US" altLang="zh-TW" sz="32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pPr lvl="1">
              <a:buFont typeface="Noto Sans CJK TC Regular" pitchFamily="34" charset="-120"/>
              <a:buChar char="­"/>
            </a:pPr>
            <a:r>
              <a:rPr lang="zh-TW" altLang="en-US" sz="3200" dirty="0">
                <a:latin typeface="Noto Sans CJK TC Regular" pitchFamily="34" charset="-120"/>
                <a:ea typeface="Noto Sans CJK TC Regular" pitchFamily="34" charset="-120"/>
              </a:rPr>
              <a:t>魔法</a:t>
            </a:r>
            <a:r>
              <a:rPr lang="zh-TW" altLang="en-US" sz="3200" dirty="0" smtClean="0">
                <a:latin typeface="Noto Sans CJK TC Regular" pitchFamily="34" charset="-120"/>
                <a:ea typeface="Noto Sans CJK TC Regular" pitchFamily="34" charset="-120"/>
              </a:rPr>
              <a:t>註解</a:t>
            </a:r>
            <a:r>
              <a:rPr lang="en-US" altLang="zh-TW" sz="3200" dirty="0" smtClean="0">
                <a:latin typeface="Noto Sans CJK TC Regular" pitchFamily="34" charset="-120"/>
                <a:ea typeface="Noto Sans CJK TC Regular" pitchFamily="34" charset="-120"/>
              </a:rPr>
              <a:t>:# </a:t>
            </a:r>
            <a:r>
              <a:rPr lang="en-US" altLang="zh-TW" sz="3200" dirty="0">
                <a:latin typeface="Noto Sans CJK TC Regular" pitchFamily="34" charset="-120"/>
                <a:ea typeface="Noto Sans CJK TC Regular" pitchFamily="34" charset="-120"/>
              </a:rPr>
              <a:t>coding = </a:t>
            </a:r>
            <a:r>
              <a:rPr lang="en-US" altLang="zh-TW" sz="3200" dirty="0" smtClean="0">
                <a:latin typeface="Noto Sans CJK TC Regular" pitchFamily="34" charset="-120"/>
                <a:ea typeface="Noto Sans CJK TC Regular" pitchFamily="34" charset="-120"/>
              </a:rPr>
              <a:t>UTF-8</a:t>
            </a:r>
            <a:endParaRPr lang="en-US" altLang="zh-TW" sz="3200" dirty="0">
              <a:latin typeface="Noto Sans CJK TC Regular" pitchFamily="34" charset="-120"/>
              <a:ea typeface="Noto Sans CJK TC Regular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5270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473216" y="4180730"/>
            <a:ext cx="9409627" cy="196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# coding=UTF-</a:t>
            </a:r>
            <a:r>
              <a:rPr kumimoji="1" lang="zh-TW" altLang="zh-TW" sz="32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itchFamily="49" charset="0"/>
                <a:cs typeface="Consolas" pitchFamily="49" charset="0"/>
              </a:rPr>
              <a:t>8</a:t>
            </a:r>
            <a:endParaRPr kumimoji="1" lang="zh-TW" altLang="zh-TW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hangingPunct="0"/>
            <a:r>
              <a:rPr kumimoji="1" lang="zh-TW" altLang="zh-TW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text = </a:t>
            </a:r>
            <a:r>
              <a:rPr kumimoji="1" lang="zh-TW" altLang="zh-TW" sz="3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'</a:t>
            </a:r>
            <a:r>
              <a:rPr lang="zh-TW" altLang="zh-TW" sz="3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測試'</a:t>
            </a:r>
            <a:endParaRPr lang="en-US" altLang="zh-TW" sz="32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lvl="0" eaLnBrk="0" hangingPunct="0"/>
            <a:r>
              <a:rPr lang="zh-TW" altLang="zh-TW" sz="3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print type(text) # 顯示 </a:t>
            </a:r>
            <a:r>
              <a:rPr lang="zh-TW" altLang="zh-TW" sz="3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"&lt;type 'unicode'&gt;"</a:t>
            </a:r>
            <a:endParaRPr lang="zh-TW" altLang="zh-TW" sz="48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print len(text) # 顯示 </a:t>
            </a:r>
            <a:r>
              <a:rPr kumimoji="1" lang="zh-TW" altLang="zh-TW" sz="32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itchFamily="49" charset="0"/>
                <a:cs typeface="Consolas" pitchFamily="49" charset="0"/>
              </a:rPr>
              <a:t>6</a:t>
            </a:r>
            <a:endParaRPr kumimoji="1" lang="zh-TW" altLang="zh-TW" sz="6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473215" y="1942560"/>
            <a:ext cx="9409627" cy="196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itchFamily="49" charset="0"/>
              </a:rPr>
              <a:t># coding=UTF-</a:t>
            </a:r>
            <a:r>
              <a:rPr kumimoji="1" lang="zh-TW" altLang="zh-TW" sz="32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itchFamily="49" charset="0"/>
                <a:cs typeface="Consolas" pitchFamily="49" charset="0"/>
              </a:rPr>
              <a:t>8</a:t>
            </a:r>
            <a:endParaRPr kumimoji="1" lang="zh-TW" altLang="zh-TW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text = u</a:t>
            </a:r>
            <a:r>
              <a:rPr kumimoji="1" lang="zh-TW" altLang="zh-TW" sz="3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'測試'</a:t>
            </a:r>
            <a:endParaRPr kumimoji="1" lang="zh-TW" altLang="zh-TW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print type(text) # 顯示 </a:t>
            </a:r>
            <a:r>
              <a:rPr kumimoji="1" lang="zh-TW" altLang="zh-TW" sz="3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"&lt;type 'unicode'&gt;"</a:t>
            </a:r>
            <a:endParaRPr kumimoji="1" lang="zh-TW" altLang="zh-TW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print len(text) # 顯示 </a:t>
            </a:r>
            <a:r>
              <a:rPr kumimoji="1" lang="zh-TW" altLang="zh-TW" sz="32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itchFamily="49" charset="0"/>
                <a:cs typeface="Consolas" pitchFamily="49" charset="0"/>
              </a:rPr>
              <a:t>2</a:t>
            </a:r>
            <a:endParaRPr kumimoji="1" lang="zh-TW" altLang="zh-TW" sz="6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14052" y="2927445"/>
            <a:ext cx="1859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>
                <a:ea typeface="Noto Sans CJK TC Regular"/>
              </a:rPr>
              <a:t>Unicode:</a:t>
            </a:r>
            <a:endParaRPr lang="zh-TW" altLang="en-US" sz="3600" dirty="0">
              <a:ea typeface="Noto Sans CJK TC Regular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57443" y="4842449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3600" dirty="0" smtClean="0">
                <a:ea typeface="Noto Sans CJK TC Regular"/>
              </a:rPr>
              <a:t>UTF-8:</a:t>
            </a:r>
            <a:endParaRPr lang="zh-TW" altLang="en-US" sz="3600" dirty="0">
              <a:ea typeface="Noto Sans CJK T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658088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Noto Sans CJK TC Regular" pitchFamily="34" charset="-120"/>
                <a:ea typeface="Noto Sans CJK TC Regular"/>
              </a:rPr>
              <a:t>Python2</a:t>
            </a:r>
            <a:r>
              <a:rPr lang="zh-TW" altLang="en-US" dirty="0" smtClean="0">
                <a:latin typeface="Noto Sans CJK TC Regular" pitchFamily="34" charset="-120"/>
                <a:ea typeface="Noto Sans CJK TC Regular"/>
              </a:rPr>
              <a:t>與</a:t>
            </a:r>
            <a:r>
              <a:rPr lang="en-US" altLang="zh-TW" dirty="0" smtClean="0">
                <a:latin typeface="Noto Sans CJK TC Regular" pitchFamily="34" charset="-120"/>
                <a:ea typeface="Noto Sans CJK TC Regular"/>
              </a:rPr>
              <a:t>Python3</a:t>
            </a:r>
            <a:r>
              <a:rPr lang="zh-TW" altLang="en-US" dirty="0" smtClean="0">
                <a:latin typeface="Noto Sans CJK TC Regular" pitchFamily="34" charset="-120"/>
                <a:ea typeface="Noto Sans CJK TC Regular"/>
              </a:rPr>
              <a:t>的不同</a:t>
            </a:r>
            <a:endParaRPr lang="zh-TW" altLang="en-US" dirty="0">
              <a:latin typeface="Noto Sans CJK TC Regular" pitchFamily="34" charset="-120"/>
              <a:ea typeface="Noto Sans CJK TC Regular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  <a:latin typeface="Noto Sans CJK TC Regular" pitchFamily="34" charset="-120"/>
                <a:ea typeface="Noto Sans CJK TC Regular"/>
              </a:rPr>
              <a:t>Python2</a:t>
            </a:r>
            <a:r>
              <a:rPr lang="zh-TW" altLang="en-US" sz="3600" dirty="0" smtClean="0">
                <a:latin typeface="Noto Sans CJK TC Regular" pitchFamily="34" charset="-120"/>
                <a:ea typeface="Noto Sans CJK TC Regular"/>
              </a:rPr>
              <a:t>以</a:t>
            </a:r>
            <a:r>
              <a:rPr lang="en-US" altLang="zh-TW" sz="3600" dirty="0">
                <a:solidFill>
                  <a:srgbClr val="FF0000"/>
                </a:solidFill>
                <a:ea typeface="Noto Sans CJK TC Regular"/>
              </a:rPr>
              <a:t>ASCII </a:t>
            </a:r>
            <a:r>
              <a:rPr lang="zh-TW" altLang="en-US" sz="3600" dirty="0">
                <a:solidFill>
                  <a:srgbClr val="FF0000"/>
                </a:solidFill>
                <a:ea typeface="Noto Sans CJK TC Regular"/>
              </a:rPr>
              <a:t>編碼</a:t>
            </a:r>
            <a:r>
              <a:rPr lang="zh-TW" altLang="en-US" sz="3600" dirty="0">
                <a:ea typeface="Noto Sans CJK TC Regular"/>
              </a:rPr>
              <a:t>來解讀</a:t>
            </a:r>
            <a:r>
              <a:rPr lang="zh-TW" altLang="en-US" sz="3600" dirty="0" smtClean="0">
                <a:ea typeface="Noto Sans CJK TC Regular"/>
              </a:rPr>
              <a:t>原始碼</a:t>
            </a:r>
            <a:endParaRPr lang="en-US" altLang="zh-TW" sz="3600" dirty="0" smtClean="0">
              <a:ea typeface="Noto Sans CJK TC Regular"/>
            </a:endParaRPr>
          </a:p>
          <a:p>
            <a:r>
              <a:rPr lang="en-US" altLang="zh-TW" sz="3600" dirty="0" err="1" smtClean="0">
                <a:ea typeface="Noto Sans CJK TC Regular"/>
              </a:rPr>
              <a:t>Str</a:t>
            </a:r>
            <a:r>
              <a:rPr lang="zh-TW" altLang="en-US" sz="3600" dirty="0" smtClean="0">
                <a:ea typeface="Noto Sans CJK TC Regular"/>
              </a:rPr>
              <a:t>代表位元組序列</a:t>
            </a:r>
            <a:endParaRPr lang="en-US" altLang="zh-TW" sz="3600" dirty="0" smtClean="0">
              <a:ea typeface="Noto Sans CJK TC Regular"/>
            </a:endParaRPr>
          </a:p>
          <a:p>
            <a:r>
              <a:rPr lang="en-US" altLang="zh-TW" sz="3600" dirty="0" smtClean="0">
                <a:solidFill>
                  <a:srgbClr val="FF0000"/>
                </a:solidFill>
                <a:latin typeface="Noto Sans CJK TC Regular" pitchFamily="34" charset="-120"/>
                <a:ea typeface="Noto Sans CJK TC Regular"/>
              </a:rPr>
              <a:t>Python3</a:t>
            </a:r>
            <a:r>
              <a:rPr lang="zh-TW" altLang="en-US" sz="3600" dirty="0" smtClean="0">
                <a:latin typeface="Noto Sans CJK TC Regular" pitchFamily="34" charset="-120"/>
                <a:ea typeface="Noto Sans CJK TC Regular"/>
              </a:rPr>
              <a:t>以</a:t>
            </a:r>
            <a:r>
              <a:rPr lang="en-US" altLang="zh-TW" sz="3600" dirty="0" smtClean="0">
                <a:solidFill>
                  <a:srgbClr val="FF0000"/>
                </a:solidFill>
                <a:ea typeface="Noto Sans CJK TC Regular"/>
              </a:rPr>
              <a:t>UTF-8 </a:t>
            </a:r>
            <a:r>
              <a:rPr lang="zh-TW" altLang="en-US" sz="3600" dirty="0">
                <a:solidFill>
                  <a:srgbClr val="FF0000"/>
                </a:solidFill>
                <a:ea typeface="Noto Sans CJK TC Regular"/>
              </a:rPr>
              <a:t>編碼</a:t>
            </a:r>
            <a:r>
              <a:rPr lang="zh-TW" altLang="en-US" sz="3600" dirty="0">
                <a:ea typeface="Noto Sans CJK TC Regular"/>
              </a:rPr>
              <a:t>來解讀</a:t>
            </a:r>
            <a:r>
              <a:rPr lang="zh-TW" altLang="en-US" sz="3600" dirty="0" smtClean="0">
                <a:ea typeface="Noto Sans CJK TC Regular"/>
              </a:rPr>
              <a:t>原始碼</a:t>
            </a:r>
            <a:endParaRPr lang="en-US" altLang="zh-TW" sz="3600" dirty="0" smtClean="0">
              <a:ea typeface="Noto Sans CJK TC Regular"/>
            </a:endParaRPr>
          </a:p>
          <a:p>
            <a:r>
              <a:rPr lang="en-US" altLang="zh-TW" sz="3600" dirty="0" err="1" smtClean="0">
                <a:ea typeface="Noto Sans CJK TC Regular"/>
              </a:rPr>
              <a:t>Str</a:t>
            </a:r>
            <a:r>
              <a:rPr lang="zh-TW" altLang="en-US" sz="3600" dirty="0" smtClean="0">
                <a:ea typeface="Noto Sans CJK TC Regular"/>
              </a:rPr>
              <a:t>代表</a:t>
            </a:r>
            <a:r>
              <a:rPr lang="en-US" altLang="zh-TW" sz="3600" dirty="0" smtClean="0">
                <a:ea typeface="Noto Sans CJK TC Regular"/>
              </a:rPr>
              <a:t>Unicode</a:t>
            </a:r>
            <a:endParaRPr lang="en-US" altLang="zh-TW" sz="3600" dirty="0">
              <a:ea typeface="Noto Sans CJK TC Regular"/>
            </a:endParaRPr>
          </a:p>
          <a:p>
            <a:endParaRPr lang="en-US" altLang="zh-TW" sz="3600" dirty="0" smtClean="0">
              <a:ea typeface="Noto Sans CJK TC Regular"/>
            </a:endParaRPr>
          </a:p>
          <a:p>
            <a:endParaRPr lang="en-US" altLang="zh-TW" sz="3600" dirty="0">
              <a:latin typeface="Noto Sans CJK TC Regular" pitchFamily="34" charset="-120"/>
              <a:ea typeface="Noto Sans CJK T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62639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Noto Sans CJK TC Regular" pitchFamily="34" charset="-120"/>
                <a:ea typeface="Noto Sans CJK TC Regular" pitchFamily="34" charset="-120"/>
              </a:rPr>
              <a:t>基本</a:t>
            </a:r>
            <a:r>
              <a:rPr lang="en-US" altLang="zh-TW" dirty="0" smtClean="0">
                <a:latin typeface="Noto Sans CJK TC Regular" pitchFamily="34" charset="-120"/>
                <a:ea typeface="Noto Sans CJK TC Regular" pitchFamily="34" charset="-120"/>
              </a:rPr>
              <a:t>I/O</a:t>
            </a:r>
            <a:endParaRPr lang="zh-TW" altLang="en-US" dirty="0">
              <a:latin typeface="Noto Sans CJK TC Regular" pitchFamily="34" charset="-120"/>
              <a:ea typeface="Noto Sans CJK TC Regular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使用 </a:t>
            </a:r>
            <a:r>
              <a:rPr lang="en-US" altLang="zh-TW" sz="3600" dirty="0">
                <a:latin typeface="Noto Sans CJK TC Regular" pitchFamily="34" charset="-120"/>
                <a:ea typeface="Noto Sans CJK TC Regular" pitchFamily="34" charset="-120"/>
              </a:rPr>
              <a:t>open </a:t>
            </a:r>
            <a:r>
              <a:rPr lang="zh-TW" altLang="en-US" sz="3600" dirty="0">
                <a:latin typeface="Noto Sans CJK TC Regular" pitchFamily="34" charset="-120"/>
                <a:ea typeface="Noto Sans CJK TC Regular" pitchFamily="34" charset="-120"/>
              </a:rPr>
              <a:t>函式來開啟檔案，開啟時指定存取模式，</a:t>
            </a:r>
            <a:r>
              <a:rPr lang="en-US" altLang="zh-TW" sz="3600" dirty="0">
                <a:latin typeface="Noto Sans CJK TC Regular" pitchFamily="34" charset="-120"/>
                <a:ea typeface="Noto Sans CJK TC Regular" pitchFamily="34" charset="-120"/>
              </a:rPr>
              <a:t>'r' </a:t>
            </a:r>
            <a:r>
              <a:rPr lang="zh-TW" altLang="en-US" sz="3600" dirty="0">
                <a:latin typeface="Noto Sans CJK TC Regular" pitchFamily="34" charset="-120"/>
                <a:ea typeface="Noto Sans CJK TC Regular" pitchFamily="34" charset="-120"/>
              </a:rPr>
              <a:t>表示讀取，</a:t>
            </a:r>
            <a:r>
              <a:rPr lang="en-US" altLang="zh-TW" sz="3600" dirty="0">
                <a:latin typeface="Noto Sans CJK TC Regular" pitchFamily="34" charset="-120"/>
                <a:ea typeface="Noto Sans CJK TC Regular" pitchFamily="34" charset="-120"/>
              </a:rPr>
              <a:t>'w' </a:t>
            </a:r>
            <a:r>
              <a:rPr lang="zh-TW" altLang="en-US" sz="3600" dirty="0">
                <a:latin typeface="Noto Sans CJK TC Regular" pitchFamily="34" charset="-120"/>
                <a:ea typeface="Noto Sans CJK TC Regular" pitchFamily="34" charset="-120"/>
              </a:rPr>
              <a:t>表示寫入，</a:t>
            </a:r>
            <a:r>
              <a:rPr lang="en-US" altLang="zh-TW" sz="3600" dirty="0">
                <a:latin typeface="Noto Sans CJK TC Regular" pitchFamily="34" charset="-120"/>
                <a:ea typeface="Noto Sans CJK TC Regular" pitchFamily="34" charset="-120"/>
              </a:rPr>
              <a:t>open </a:t>
            </a:r>
            <a:r>
              <a:rPr lang="zh-TW" altLang="en-US" sz="3600" dirty="0">
                <a:latin typeface="Noto Sans CJK TC Regular" pitchFamily="34" charset="-120"/>
                <a:ea typeface="Noto Sans CJK TC Regular" pitchFamily="34" charset="-120"/>
              </a:rPr>
              <a:t>函式會傳回 </a:t>
            </a:r>
            <a:r>
              <a:rPr lang="en-US" altLang="zh-TW" sz="3600" dirty="0">
                <a:latin typeface="Noto Sans CJK TC Regular" pitchFamily="34" charset="-120"/>
                <a:ea typeface="Noto Sans CJK TC Regular" pitchFamily="34" charset="-120"/>
              </a:rPr>
              <a:t>file </a:t>
            </a:r>
            <a:r>
              <a:rPr lang="zh-TW" altLang="en-US" sz="3600" dirty="0">
                <a:latin typeface="Noto Sans CJK TC Regular" pitchFamily="34" charset="-120"/>
                <a:ea typeface="Noto Sans CJK TC Regular" pitchFamily="34" charset="-120"/>
              </a:rPr>
              <a:t>實例，使用 </a:t>
            </a:r>
            <a:r>
              <a:rPr lang="en-US" altLang="zh-TW" sz="3600" dirty="0">
                <a:latin typeface="Noto Sans CJK TC Regular" pitchFamily="34" charset="-120"/>
                <a:ea typeface="Noto Sans CJK TC Regular" pitchFamily="34" charset="-120"/>
              </a:rPr>
              <a:t>read </a:t>
            </a:r>
            <a:r>
              <a:rPr lang="zh-TW" altLang="en-US" sz="3600" dirty="0">
                <a:latin typeface="Noto Sans CJK TC Regular" pitchFamily="34" charset="-120"/>
                <a:ea typeface="Noto Sans CJK TC Regular" pitchFamily="34" charset="-120"/>
              </a:rPr>
              <a:t>方法可以讀取檔案內容，以 </a:t>
            </a:r>
            <a:r>
              <a:rPr lang="en-US" altLang="zh-TW" sz="3600" dirty="0" err="1">
                <a:latin typeface="Noto Sans CJK TC Regular" pitchFamily="34" charset="-120"/>
                <a:ea typeface="Noto Sans CJK TC Regular" pitchFamily="34" charset="-120"/>
              </a:rPr>
              <a:t>str</a:t>
            </a:r>
            <a:r>
              <a:rPr lang="en-US" altLang="zh-TW" sz="3600" dirty="0">
                <a:latin typeface="Noto Sans CJK TC Regular" pitchFamily="34" charset="-120"/>
                <a:ea typeface="Noto Sans CJK TC Regular" pitchFamily="34" charset="-120"/>
              </a:rPr>
              <a:t> </a:t>
            </a:r>
            <a:r>
              <a:rPr lang="zh-TW" altLang="en-US" sz="3600" dirty="0">
                <a:latin typeface="Noto Sans CJK TC Regular" pitchFamily="34" charset="-120"/>
                <a:ea typeface="Noto Sans CJK TC Regular" pitchFamily="34" charset="-120"/>
              </a:rPr>
              <a:t>型態</a:t>
            </a:r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傳回位元組</a:t>
            </a:r>
            <a:r>
              <a:rPr lang="zh-TW" altLang="en-US" sz="3600" dirty="0">
                <a:latin typeface="Noto Sans CJK TC Regular" pitchFamily="34" charset="-120"/>
                <a:ea typeface="Noto Sans CJK TC Regular" pitchFamily="34" charset="-120"/>
              </a:rPr>
              <a:t>序列</a:t>
            </a:r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。</a:t>
            </a:r>
            <a:endParaRPr lang="en-US" altLang="zh-TW" sz="3200" dirty="0">
              <a:latin typeface="Noto Sans CJK TC Regular" pitchFamily="34" charset="-120"/>
              <a:ea typeface="Noto Sans CJK TC Regular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259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Noto Sans CJK TC Regular" pitchFamily="34" charset="-120"/>
                <a:ea typeface="Noto Sans CJK TC Regular" pitchFamily="34" charset="-120"/>
              </a:rPr>
              <a:t>基本</a:t>
            </a:r>
            <a:r>
              <a:rPr lang="en-US" altLang="zh-TW" dirty="0">
                <a:latin typeface="Noto Sans CJK TC Regular" pitchFamily="34" charset="-120"/>
                <a:ea typeface="Noto Sans CJK TC Regular" pitchFamily="34" charset="-120"/>
              </a:rPr>
              <a:t>I/O</a:t>
            </a:r>
            <a:endParaRPr lang="zh-TW" altLang="en-US" dirty="0">
              <a:latin typeface="Noto Sans CJK TC Regular" pitchFamily="34" charset="-120"/>
              <a:ea typeface="Noto Sans CJK TC Regular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程式範例</a:t>
            </a:r>
            <a:endParaRPr lang="en-US" altLang="zh-TW" sz="3200" dirty="0">
              <a:latin typeface="Noto Sans CJK TC Regular" pitchFamily="34" charset="-120"/>
              <a:ea typeface="Noto Sans CJK TC Regular" pitchFamily="34" charset="-12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473200" y="2589446"/>
            <a:ext cx="7344959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3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itchFamily="49" charset="0"/>
              </a:rPr>
              <a:t>import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sys</a:t>
            </a:r>
            <a:endParaRPr kumimoji="1" lang="zh-TW" altLang="zh-TW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file = open(sys.argv[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itchFamily="49" charset="0"/>
                <a:cs typeface="Consolas" pitchFamily="49" charset="0"/>
              </a:rPr>
              <a:t>1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], 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'r'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endParaRPr kumimoji="1" lang="zh-TW" altLang="zh-TW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content = file.read()</a:t>
            </a:r>
            <a:endParaRPr kumimoji="1" lang="zh-TW" altLang="zh-TW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print content</a:t>
            </a:r>
            <a:endParaRPr kumimoji="1" lang="zh-TW" altLang="zh-TW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file.close()</a:t>
            </a:r>
            <a:endParaRPr kumimoji="1" lang="zh-TW" altLang="zh-TW" sz="7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30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a typeface="Noto Sans CJK TC Regular"/>
              </a:rPr>
              <a:t>揭開序幕</a:t>
            </a:r>
            <a:endParaRPr lang="zh-TW" altLang="en-US" dirty="0">
              <a:ea typeface="Noto Sans CJK TC Regular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ea typeface="Noto Sans CJK T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4951801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Noto Sans CJK TC Regular" pitchFamily="34" charset="-120"/>
                <a:ea typeface="Noto Sans CJK TC Regular" pitchFamily="34" charset="-120"/>
              </a:rPr>
              <a:t>基本</a:t>
            </a:r>
            <a:r>
              <a:rPr lang="en-US" altLang="zh-TW" dirty="0">
                <a:latin typeface="Noto Sans CJK TC Regular" pitchFamily="34" charset="-120"/>
                <a:ea typeface="Noto Sans CJK TC Regular" pitchFamily="34" charset="-120"/>
              </a:rPr>
              <a:t>I/O</a:t>
            </a:r>
            <a:endParaRPr lang="zh-TW" altLang="en-US" dirty="0">
              <a:latin typeface="Noto Sans CJK TC Regular" pitchFamily="34" charset="-120"/>
              <a:ea typeface="Noto Sans CJK TC Regular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latin typeface="Noto Sans CJK TC Regular" pitchFamily="34" charset="-120"/>
                <a:ea typeface="Noto Sans CJK TC Regular" pitchFamily="34" charset="-120"/>
              </a:rPr>
              <a:t>第一行匯入</a:t>
            </a:r>
            <a:r>
              <a:rPr lang="en-US" altLang="zh-TW" sz="3600" dirty="0">
                <a:latin typeface="Noto Sans CJK TC Regular" pitchFamily="34" charset="-120"/>
                <a:ea typeface="Noto Sans CJK TC Regular" pitchFamily="34" charset="-120"/>
              </a:rPr>
              <a:t>sys</a:t>
            </a:r>
            <a:r>
              <a:rPr lang="zh-TW" altLang="en-US" sz="3600" dirty="0">
                <a:latin typeface="Noto Sans CJK TC Regular" pitchFamily="34" charset="-120"/>
                <a:ea typeface="Noto Sans CJK TC Regular" pitchFamily="34" charset="-120"/>
              </a:rPr>
              <a:t>模組</a:t>
            </a:r>
            <a:endParaRPr lang="en-US" altLang="zh-TW" sz="3600" dirty="0">
              <a:latin typeface="Noto Sans CJK TC Regular" pitchFamily="34" charset="-120"/>
              <a:ea typeface="Noto Sans CJK TC Regular" pitchFamily="34" charset="-120"/>
            </a:endParaRPr>
          </a:p>
          <a:p>
            <a:r>
              <a:rPr lang="en-US" altLang="zh-TW" sz="3600" dirty="0" err="1">
                <a:latin typeface="Noto Sans CJK TC Regular" pitchFamily="34" charset="-120"/>
                <a:ea typeface="Noto Sans CJK TC Regular" pitchFamily="34" charset="-120"/>
              </a:rPr>
              <a:t>sys.argv</a:t>
            </a:r>
            <a:r>
              <a:rPr lang="zh-TW" altLang="en-US" sz="3600" dirty="0">
                <a:latin typeface="Noto Sans CJK TC Regular" pitchFamily="34" charset="-120"/>
                <a:ea typeface="Noto Sans CJK TC Regular" pitchFamily="34" charset="-120"/>
              </a:rPr>
              <a:t>儲存命令列</a:t>
            </a:r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參數，例如</a:t>
            </a:r>
            <a:r>
              <a:rPr lang="en-US" altLang="zh-TW" sz="3600" dirty="0" smtClean="0">
                <a:latin typeface="Noto Sans CJK TC Regular" pitchFamily="34" charset="-120"/>
                <a:ea typeface="Noto Sans CJK TC Regular" pitchFamily="34" charset="-120"/>
              </a:rPr>
              <a:t>:</a:t>
            </a:r>
          </a:p>
          <a:p>
            <a:pPr marL="0" indent="0">
              <a:buNone/>
            </a:pPr>
            <a:r>
              <a:rPr lang="en-US" altLang="zh-TW" sz="3600" dirty="0">
                <a:latin typeface="Noto Sans CJK TC Regular" pitchFamily="34" charset="-120"/>
                <a:ea typeface="Noto Sans CJK TC Regular" pitchFamily="34" charset="-120"/>
              </a:rPr>
              <a:t>python hello.py one two three</a:t>
            </a:r>
          </a:p>
          <a:p>
            <a:r>
              <a:rPr lang="zh-TW" altLang="en-US" sz="3600" dirty="0">
                <a:latin typeface="Noto Sans CJK TC Regular" pitchFamily="34" charset="-120"/>
                <a:ea typeface="Noto Sans CJK TC Regular" pitchFamily="34" charset="-120"/>
              </a:rPr>
              <a:t>執行時會依照使用的參數作為開啟檔案的</a:t>
            </a:r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名稱</a:t>
            </a:r>
            <a:endParaRPr lang="en-US" altLang="zh-TW" sz="36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r>
              <a:rPr lang="zh-TW" altLang="en-US" sz="3600" dirty="0">
                <a:latin typeface="Noto Sans CJK TC Regular" pitchFamily="34" charset="-120"/>
                <a:ea typeface="Noto Sans CJK TC Regular" pitchFamily="34" charset="-120"/>
              </a:rPr>
              <a:t>開啟檔案後</a:t>
            </a:r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會讀取檔案的內容放入</a:t>
            </a:r>
            <a:r>
              <a:rPr lang="en-US" altLang="zh-TW" sz="3600" dirty="0" smtClean="0">
                <a:latin typeface="Noto Sans CJK TC Regular" pitchFamily="34" charset="-120"/>
                <a:ea typeface="Noto Sans CJK TC Regular" pitchFamily="34" charset="-120"/>
              </a:rPr>
              <a:t>content</a:t>
            </a:r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變數</a:t>
            </a:r>
            <a:endParaRPr lang="en-US" altLang="zh-TW" sz="36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顯示</a:t>
            </a:r>
            <a:r>
              <a:rPr lang="en-US" altLang="zh-TW" sz="3600" dirty="0" smtClean="0">
                <a:latin typeface="Noto Sans CJK TC Regular" pitchFamily="34" charset="-120"/>
                <a:ea typeface="Noto Sans CJK TC Regular" pitchFamily="34" charset="-120"/>
              </a:rPr>
              <a:t>content</a:t>
            </a:r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變數的內容</a:t>
            </a:r>
            <a:endParaRPr lang="en-US" altLang="zh-TW" sz="36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r>
              <a:rPr lang="zh-TW" altLang="en-US" sz="3600" dirty="0">
                <a:latin typeface="Noto Sans CJK TC Regular" pitchFamily="34" charset="-120"/>
                <a:ea typeface="Noto Sans CJK TC Regular" pitchFamily="34" charset="-120"/>
              </a:rPr>
              <a:t>然後</a:t>
            </a:r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關閉檔案</a:t>
            </a:r>
            <a:endParaRPr lang="en-US" altLang="zh-TW" sz="3600" dirty="0">
              <a:latin typeface="Noto Sans CJK TC Regular" pitchFamily="34" charset="-120"/>
              <a:ea typeface="Noto Sans CJK TC Regular" pitchFamily="34" charset="-120"/>
            </a:endParaRPr>
          </a:p>
          <a:p>
            <a:endParaRPr lang="en-US" altLang="zh-TW" sz="3600" dirty="0">
              <a:latin typeface="Noto Sans CJK TC Regular" pitchFamily="34" charset="-120"/>
              <a:ea typeface="Noto Sans CJK TC Regular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1398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Noto Sans CJK TC Regular" pitchFamily="34" charset="-120"/>
                <a:ea typeface="Noto Sans CJK TC Regular" pitchFamily="34" charset="-120"/>
              </a:rPr>
              <a:t>基本</a:t>
            </a:r>
            <a:r>
              <a:rPr lang="en-US" altLang="zh-TW" dirty="0">
                <a:latin typeface="Noto Sans CJK TC Regular" pitchFamily="34" charset="-120"/>
                <a:ea typeface="Noto Sans CJK TC Regular" pitchFamily="34" charset="-120"/>
              </a:rPr>
              <a:t>I/O</a:t>
            </a:r>
            <a:endParaRPr lang="zh-TW" altLang="en-US" dirty="0">
              <a:latin typeface="Noto Sans CJK TC Regular" pitchFamily="34" charset="-120"/>
              <a:ea typeface="Noto Sans CJK TC Regular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程式範例</a:t>
            </a:r>
            <a:endParaRPr lang="en-US" altLang="zh-TW" sz="3200" dirty="0">
              <a:latin typeface="Noto Sans CJK TC Regular" pitchFamily="34" charset="-120"/>
              <a:ea typeface="Noto Sans CJK TC Regular" pitchFamily="34" charset="-12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473200" y="2866445"/>
            <a:ext cx="7344959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3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import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sys</a:t>
            </a:r>
            <a:endParaRPr kumimoji="1" lang="zh-TW" altLang="zh-TW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hangingPunct="0"/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file = open(sys.argv[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itchFamily="49" charset="0"/>
                <a:cs typeface="Consolas" pitchFamily="49" charset="0"/>
              </a:rPr>
              <a:t>1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], </a:t>
            </a:r>
            <a:r>
              <a:rPr lang="zh-TW" altLang="zh-TW" sz="3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kumimoji="1" lang="en-US" altLang="zh-TW" sz="3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w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'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endParaRPr kumimoji="1" lang="zh-TW" altLang="zh-TW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hangingPunct="0"/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file.</a:t>
            </a:r>
            <a:r>
              <a:rPr kumimoji="1" lang="en-US" altLang="zh-TW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write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zh-TW" altLang="zh-TW" sz="3600" dirty="0">
                <a:solidFill>
                  <a:srgbClr val="0000FF"/>
                </a:solidFill>
                <a:latin typeface="Consolas" pitchFamily="49" charset="0"/>
                <a:ea typeface="新細明體"/>
                <a:cs typeface="Consolas" pitchFamily="49" charset="0"/>
              </a:rPr>
              <a:t>'</a:t>
            </a:r>
            <a:r>
              <a:rPr lang="en-US" altLang="zh-TW" sz="3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test</a:t>
            </a:r>
            <a:r>
              <a:rPr lang="zh-TW" altLang="zh-TW" sz="3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endParaRPr kumimoji="1" lang="zh-TW" altLang="zh-TW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file.close()</a:t>
            </a:r>
            <a:endParaRPr kumimoji="1" lang="zh-TW" altLang="zh-TW" sz="7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20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Noto Sans CJK TC Regular" pitchFamily="34" charset="-120"/>
                <a:ea typeface="Noto Sans CJK TC Regular" pitchFamily="34" charset="-120"/>
              </a:rPr>
              <a:t>基本</a:t>
            </a:r>
            <a:r>
              <a:rPr lang="en-US" altLang="zh-TW" dirty="0">
                <a:latin typeface="Noto Sans CJK TC Regular" pitchFamily="34" charset="-120"/>
                <a:ea typeface="Noto Sans CJK TC Regular" pitchFamily="34" charset="-120"/>
              </a:rPr>
              <a:t>I/O</a:t>
            </a:r>
            <a:endParaRPr lang="zh-TW" altLang="en-US" dirty="0">
              <a:latin typeface="Noto Sans CJK TC Regular" pitchFamily="34" charset="-120"/>
              <a:ea typeface="Noto Sans CJK TC Regular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latin typeface="Noto Sans CJK TC Regular" pitchFamily="34" charset="-120"/>
                <a:ea typeface="Noto Sans CJK TC Regular" pitchFamily="34" charset="-120"/>
              </a:rPr>
              <a:t>第一行匯入</a:t>
            </a:r>
            <a:r>
              <a:rPr lang="en-US" altLang="zh-TW" sz="3600" dirty="0">
                <a:latin typeface="Noto Sans CJK TC Regular" pitchFamily="34" charset="-120"/>
                <a:ea typeface="Noto Sans CJK TC Regular" pitchFamily="34" charset="-120"/>
              </a:rPr>
              <a:t>sys</a:t>
            </a:r>
            <a:r>
              <a:rPr lang="zh-TW" altLang="en-US" sz="3600" dirty="0">
                <a:latin typeface="Noto Sans CJK TC Regular" pitchFamily="34" charset="-120"/>
                <a:ea typeface="Noto Sans CJK TC Regular" pitchFamily="34" charset="-120"/>
              </a:rPr>
              <a:t>模組</a:t>
            </a:r>
            <a:endParaRPr lang="en-US" altLang="zh-TW" sz="3600" dirty="0">
              <a:latin typeface="Noto Sans CJK TC Regular" pitchFamily="34" charset="-120"/>
              <a:ea typeface="Noto Sans CJK TC Regular" pitchFamily="34" charset="-120"/>
            </a:endParaRPr>
          </a:p>
          <a:p>
            <a:r>
              <a:rPr lang="en-US" altLang="zh-TW" sz="3600" dirty="0" err="1">
                <a:latin typeface="Noto Sans CJK TC Regular" pitchFamily="34" charset="-120"/>
                <a:ea typeface="Noto Sans CJK TC Regular" pitchFamily="34" charset="-120"/>
              </a:rPr>
              <a:t>sys.argv</a:t>
            </a:r>
            <a:r>
              <a:rPr lang="zh-TW" altLang="en-US" sz="3600" dirty="0">
                <a:latin typeface="Noto Sans CJK TC Regular" pitchFamily="34" charset="-120"/>
                <a:ea typeface="Noto Sans CJK TC Regular" pitchFamily="34" charset="-120"/>
              </a:rPr>
              <a:t>儲存命令列</a:t>
            </a:r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參數，例如</a:t>
            </a:r>
            <a:r>
              <a:rPr lang="en-US" altLang="zh-TW" sz="3600" dirty="0" smtClean="0">
                <a:latin typeface="Noto Sans CJK TC Regular" pitchFamily="34" charset="-120"/>
                <a:ea typeface="Noto Sans CJK TC Regular" pitchFamily="34" charset="-120"/>
              </a:rPr>
              <a:t>:</a:t>
            </a:r>
          </a:p>
          <a:p>
            <a:pPr marL="0" indent="0">
              <a:buNone/>
            </a:pPr>
            <a:r>
              <a:rPr lang="en-US" altLang="zh-TW" sz="3600" dirty="0">
                <a:latin typeface="Noto Sans CJK TC Regular" pitchFamily="34" charset="-120"/>
                <a:ea typeface="Noto Sans CJK TC Regular" pitchFamily="34" charset="-120"/>
              </a:rPr>
              <a:t>python hello.py one two three</a:t>
            </a:r>
          </a:p>
          <a:p>
            <a:r>
              <a:rPr lang="zh-TW" altLang="en-US" sz="3600" dirty="0">
                <a:latin typeface="Noto Sans CJK TC Regular" pitchFamily="34" charset="-120"/>
                <a:ea typeface="Noto Sans CJK TC Regular" pitchFamily="34" charset="-120"/>
              </a:rPr>
              <a:t>執行時會依照使用的參數</a:t>
            </a:r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作為</a:t>
            </a:r>
            <a:r>
              <a:rPr lang="zh-TW" altLang="en-US" sz="3600" dirty="0">
                <a:latin typeface="Noto Sans CJK TC Regular" pitchFamily="34" charset="-120"/>
                <a:ea typeface="Noto Sans CJK TC Regular" pitchFamily="34" charset="-120"/>
              </a:rPr>
              <a:t>寫入檔案</a:t>
            </a:r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的名稱</a:t>
            </a:r>
            <a:endParaRPr lang="en-US" altLang="zh-TW" sz="36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r>
              <a:rPr lang="zh-TW" altLang="en-US" sz="3600" dirty="0">
                <a:latin typeface="Noto Sans CJK TC Regular" pitchFamily="34" charset="-120"/>
                <a:ea typeface="Noto Sans CJK TC Regular" pitchFamily="34" charset="-120"/>
              </a:rPr>
              <a:t>開啟檔案後</a:t>
            </a:r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會寫入</a:t>
            </a:r>
            <a:r>
              <a:rPr lang="en-US" altLang="zh-TW" sz="3600" dirty="0" smtClean="0">
                <a:latin typeface="Noto Sans CJK TC Regular" pitchFamily="34" charset="-120"/>
                <a:ea typeface="Noto Sans CJK TC Regular" pitchFamily="34" charset="-120"/>
              </a:rPr>
              <a:t>test</a:t>
            </a:r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字串</a:t>
            </a:r>
            <a:endParaRPr lang="en-US" altLang="zh-TW" sz="36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r>
              <a:rPr lang="zh-TW" altLang="en-US" sz="3600" dirty="0">
                <a:latin typeface="Noto Sans CJK TC Regular" pitchFamily="34" charset="-120"/>
                <a:ea typeface="Noto Sans CJK TC Regular" pitchFamily="34" charset="-120"/>
              </a:rPr>
              <a:t>然後</a:t>
            </a:r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關閉檔案</a:t>
            </a:r>
            <a:endParaRPr lang="en-US" altLang="zh-TW" sz="3600" dirty="0">
              <a:latin typeface="Noto Sans CJK TC Regular" pitchFamily="34" charset="-120"/>
              <a:ea typeface="Noto Sans CJK TC Regular" pitchFamily="34" charset="-120"/>
            </a:endParaRPr>
          </a:p>
          <a:p>
            <a:endParaRPr lang="en-US" altLang="zh-TW" sz="3600" dirty="0">
              <a:latin typeface="Noto Sans CJK TC Regular" pitchFamily="34" charset="-120"/>
              <a:ea typeface="Noto Sans CJK TC Regular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3700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552700" y="3013502"/>
            <a:ext cx="708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dirty="0">
                <a:ea typeface="Noto Sans CJK TC Regular"/>
              </a:rPr>
              <a:t>如果</a:t>
            </a:r>
            <a:r>
              <a:rPr lang="zh-TW" altLang="en-US" sz="4800" dirty="0" smtClean="0">
                <a:ea typeface="Noto Sans CJK TC Regular"/>
              </a:rPr>
              <a:t>要逐行讀取檔案呢</a:t>
            </a:r>
            <a:r>
              <a:rPr lang="en-US" altLang="zh-TW" sz="4800" dirty="0" smtClean="0">
                <a:ea typeface="Noto Sans CJK TC Regular"/>
              </a:rPr>
              <a:t>?</a:t>
            </a:r>
            <a:endParaRPr lang="zh-TW" altLang="en-US" sz="4800" dirty="0">
              <a:ea typeface="Noto Sans CJK T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5341040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Noto Sans CJK TC Regular" pitchFamily="34" charset="-120"/>
                <a:ea typeface="Noto Sans CJK TC Regular" pitchFamily="34" charset="-120"/>
              </a:rPr>
              <a:t>基本</a:t>
            </a:r>
            <a:r>
              <a:rPr lang="en-US" altLang="zh-TW" dirty="0">
                <a:latin typeface="Noto Sans CJK TC Regular" pitchFamily="34" charset="-120"/>
                <a:ea typeface="Noto Sans CJK TC Regular" pitchFamily="34" charset="-120"/>
              </a:rPr>
              <a:t>I/O</a:t>
            </a:r>
            <a:endParaRPr lang="zh-TW" altLang="en-US" dirty="0">
              <a:latin typeface="Noto Sans CJK TC Regular" pitchFamily="34" charset="-120"/>
              <a:ea typeface="Noto Sans CJK TC Regular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程式範例</a:t>
            </a:r>
            <a:endParaRPr lang="en-US" altLang="zh-TW" sz="3200" dirty="0">
              <a:latin typeface="Noto Sans CJK TC Regular" pitchFamily="34" charset="-120"/>
              <a:ea typeface="Noto Sans CJK TC Regular" pitchFamily="34" charset="-12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473200" y="2312448"/>
            <a:ext cx="10130979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9pPr>
          </a:lstStyle>
          <a:p>
            <a:pPr lvl="0"/>
            <a:r>
              <a:rPr lang="en-US" altLang="zh-TW" sz="3600" b="1" dirty="0">
                <a:solidFill>
                  <a:srgbClr val="006699"/>
                </a:solidFill>
                <a:latin typeface="Consolas" panose="020B0609020204030204" pitchFamily="49" charset="0"/>
                <a:ea typeface="Noto Sans CJK TC Regular"/>
                <a:cs typeface="Consolas" panose="020B0609020204030204" pitchFamily="49" charset="0"/>
              </a:rPr>
              <a:t>import</a:t>
            </a:r>
            <a:r>
              <a:rPr lang="en-US" altLang="zh-TW" sz="3600" dirty="0">
                <a:latin typeface="Consolas" panose="020B0609020204030204" pitchFamily="49" charset="0"/>
                <a:ea typeface="Noto Sans CJK TC Regular"/>
                <a:cs typeface="Consolas" panose="020B0609020204030204" pitchFamily="49" charset="0"/>
              </a:rPr>
              <a:t> sys file = open(</a:t>
            </a:r>
            <a:r>
              <a:rPr lang="en-US" altLang="zh-TW" sz="3600" dirty="0" err="1">
                <a:latin typeface="Consolas" panose="020B0609020204030204" pitchFamily="49" charset="0"/>
                <a:ea typeface="Noto Sans CJK TC Regular"/>
                <a:cs typeface="Consolas" panose="020B0609020204030204" pitchFamily="49" charset="0"/>
              </a:rPr>
              <a:t>sys.argv</a:t>
            </a:r>
            <a:r>
              <a:rPr lang="en-US" altLang="zh-TW" sz="3600" dirty="0">
                <a:latin typeface="Consolas" panose="020B0609020204030204" pitchFamily="49" charset="0"/>
                <a:ea typeface="Noto Sans CJK TC Regular"/>
                <a:cs typeface="Consolas" panose="020B0609020204030204" pitchFamily="49" charset="0"/>
              </a:rPr>
              <a:t>[</a:t>
            </a:r>
            <a:r>
              <a:rPr lang="en-US" altLang="zh-TW" sz="3600" dirty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zh-TW" sz="3600" dirty="0">
                <a:latin typeface="Consolas" panose="020B0609020204030204" pitchFamily="49" charset="0"/>
                <a:ea typeface="Noto Sans CJK TC Regular"/>
                <a:cs typeface="Consolas" panose="020B0609020204030204" pitchFamily="49" charset="0"/>
              </a:rPr>
              <a:t>], </a:t>
            </a:r>
            <a:r>
              <a:rPr lang="en-US" altLang="zh-TW" sz="3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'r'</a:t>
            </a:r>
            <a:r>
              <a:rPr lang="en-US" altLang="zh-TW" sz="3600" dirty="0" smtClean="0">
                <a:latin typeface="Consolas" panose="020B0609020204030204" pitchFamily="49" charset="0"/>
                <a:ea typeface="Noto Sans CJK TC Regular"/>
                <a:cs typeface="Consolas" panose="020B0609020204030204" pitchFamily="49" charset="0"/>
              </a:rPr>
              <a:t>)</a:t>
            </a:r>
          </a:p>
          <a:p>
            <a:pPr lvl="0"/>
            <a:r>
              <a:rPr lang="en-US" altLang="zh-TW" sz="3600" b="1" dirty="0">
                <a:solidFill>
                  <a:srgbClr val="006699"/>
                </a:solidFill>
                <a:latin typeface="Consolas" panose="020B0609020204030204" pitchFamily="49" charset="0"/>
                <a:ea typeface="Noto Sans CJK TC Regular"/>
                <a:cs typeface="Consolas" panose="020B0609020204030204" pitchFamily="49" charset="0"/>
              </a:rPr>
              <a:t>while True</a:t>
            </a:r>
            <a:r>
              <a:rPr lang="en-US" altLang="zh-TW" sz="3600" dirty="0" smtClean="0">
                <a:latin typeface="Consolas" panose="020B0609020204030204" pitchFamily="49" charset="0"/>
                <a:ea typeface="Noto Sans CJK TC Regular"/>
                <a:cs typeface="Consolas" panose="020B0609020204030204" pitchFamily="49" charset="0"/>
              </a:rPr>
              <a:t>:</a:t>
            </a:r>
          </a:p>
          <a:p>
            <a:pPr lvl="0"/>
            <a:r>
              <a:rPr lang="en-US" altLang="zh-TW" sz="3600" dirty="0" smtClean="0">
                <a:latin typeface="Consolas" panose="020B0609020204030204" pitchFamily="49" charset="0"/>
                <a:ea typeface="Noto Sans CJK TC Regular"/>
                <a:cs typeface="Consolas" panose="020B0609020204030204" pitchFamily="49" charset="0"/>
              </a:rPr>
              <a:t>	line </a:t>
            </a:r>
            <a:r>
              <a:rPr lang="en-US" altLang="zh-TW" sz="3600" dirty="0">
                <a:latin typeface="Consolas" panose="020B0609020204030204" pitchFamily="49" charset="0"/>
                <a:ea typeface="Noto Sans CJK TC Regular"/>
                <a:cs typeface="Consolas" panose="020B0609020204030204" pitchFamily="49" charset="0"/>
              </a:rPr>
              <a:t>= </a:t>
            </a:r>
            <a:r>
              <a:rPr lang="en-US" altLang="zh-TW" sz="3600" dirty="0" err="1">
                <a:latin typeface="Consolas" panose="020B0609020204030204" pitchFamily="49" charset="0"/>
                <a:ea typeface="Noto Sans CJK TC Regular"/>
                <a:cs typeface="Consolas" panose="020B0609020204030204" pitchFamily="49" charset="0"/>
              </a:rPr>
              <a:t>file.readline</a:t>
            </a:r>
            <a:r>
              <a:rPr lang="en-US" altLang="zh-TW" sz="3600" dirty="0" smtClean="0">
                <a:latin typeface="Consolas" panose="020B0609020204030204" pitchFamily="49" charset="0"/>
                <a:ea typeface="Noto Sans CJK TC Regular"/>
                <a:cs typeface="Consolas" panose="020B0609020204030204" pitchFamily="49" charset="0"/>
              </a:rPr>
              <a:t>()</a:t>
            </a:r>
          </a:p>
          <a:p>
            <a:pPr lvl="0"/>
            <a:r>
              <a:rPr lang="en-US" altLang="zh-TW" sz="3600" b="1" dirty="0">
                <a:latin typeface="Consolas" panose="020B0609020204030204" pitchFamily="49" charset="0"/>
                <a:ea typeface="Noto Sans CJK TC Regular"/>
                <a:cs typeface="Consolas" panose="020B0609020204030204" pitchFamily="49" charset="0"/>
              </a:rPr>
              <a:t>	</a:t>
            </a:r>
            <a:r>
              <a:rPr lang="en-US" altLang="zh-TW" sz="3600" b="1" dirty="0" smtClean="0">
                <a:solidFill>
                  <a:srgbClr val="006699"/>
                </a:solidFill>
                <a:latin typeface="Consolas" panose="020B0609020204030204" pitchFamily="49" charset="0"/>
                <a:ea typeface="Noto Sans CJK TC Regular"/>
                <a:cs typeface="Consolas" panose="020B0609020204030204" pitchFamily="49" charset="0"/>
              </a:rPr>
              <a:t>if </a:t>
            </a:r>
            <a:r>
              <a:rPr lang="en-US" altLang="zh-TW" sz="3600" b="1" dirty="0">
                <a:solidFill>
                  <a:srgbClr val="006699"/>
                </a:solidFill>
                <a:latin typeface="Consolas" panose="020B0609020204030204" pitchFamily="49" charset="0"/>
                <a:ea typeface="Noto Sans CJK TC Regular"/>
                <a:cs typeface="Consolas" panose="020B0609020204030204" pitchFamily="49" charset="0"/>
              </a:rPr>
              <a:t>not </a:t>
            </a:r>
            <a:r>
              <a:rPr lang="en-US" altLang="zh-TW" sz="3600" dirty="0">
                <a:latin typeface="Consolas" panose="020B0609020204030204" pitchFamily="49" charset="0"/>
                <a:ea typeface="Noto Sans CJK TC Regular"/>
                <a:cs typeface="Consolas" panose="020B0609020204030204" pitchFamily="49" charset="0"/>
              </a:rPr>
              <a:t>line: </a:t>
            </a:r>
            <a:r>
              <a:rPr lang="en-US" altLang="zh-TW" sz="3600" b="1" dirty="0">
                <a:solidFill>
                  <a:srgbClr val="006699"/>
                </a:solidFill>
                <a:latin typeface="Consolas" panose="020B0609020204030204" pitchFamily="49" charset="0"/>
                <a:ea typeface="Noto Sans CJK TC Regular"/>
                <a:cs typeface="Consolas" panose="020B0609020204030204" pitchFamily="49" charset="0"/>
              </a:rPr>
              <a:t>break</a:t>
            </a:r>
          </a:p>
          <a:p>
            <a:pPr lvl="0"/>
            <a:r>
              <a:rPr lang="en-US" altLang="zh-TW" sz="3600" b="1" dirty="0">
                <a:latin typeface="Consolas" panose="020B0609020204030204" pitchFamily="49" charset="0"/>
                <a:ea typeface="Noto Sans CJK TC Regular"/>
                <a:cs typeface="Consolas" panose="020B0609020204030204" pitchFamily="49" charset="0"/>
              </a:rPr>
              <a:t>	</a:t>
            </a:r>
            <a:r>
              <a:rPr lang="en-US" altLang="zh-TW" sz="3600" b="1" dirty="0" smtClean="0">
                <a:solidFill>
                  <a:srgbClr val="006699"/>
                </a:solidFill>
                <a:latin typeface="Consolas" panose="020B0609020204030204" pitchFamily="49" charset="0"/>
                <a:ea typeface="Noto Sans CJK TC Regular"/>
                <a:cs typeface="Consolas" panose="020B0609020204030204" pitchFamily="49" charset="0"/>
              </a:rPr>
              <a:t>print</a:t>
            </a:r>
            <a:r>
              <a:rPr lang="en-US" altLang="zh-TW" sz="3600" dirty="0" smtClean="0">
                <a:latin typeface="Consolas" panose="020B0609020204030204" pitchFamily="49" charset="0"/>
                <a:ea typeface="Noto Sans CJK TC Regular"/>
                <a:cs typeface="Consolas" panose="020B0609020204030204" pitchFamily="49" charset="0"/>
              </a:rPr>
              <a:t> line</a:t>
            </a:r>
          </a:p>
          <a:p>
            <a:pPr lvl="0"/>
            <a:r>
              <a:rPr lang="en-US" altLang="zh-TW" sz="3600" dirty="0" err="1" smtClean="0">
                <a:latin typeface="Consolas" panose="020B0609020204030204" pitchFamily="49" charset="0"/>
                <a:ea typeface="Noto Sans CJK TC Regular"/>
                <a:cs typeface="Consolas" panose="020B0609020204030204" pitchFamily="49" charset="0"/>
              </a:rPr>
              <a:t>file.close</a:t>
            </a:r>
            <a:r>
              <a:rPr lang="en-US" altLang="zh-TW" sz="3600" dirty="0">
                <a:latin typeface="Consolas" panose="020B0609020204030204" pitchFamily="49" charset="0"/>
                <a:ea typeface="Noto Sans CJK TC Regular"/>
                <a:cs typeface="Consolas" panose="020B0609020204030204" pitchFamily="49" charset="0"/>
              </a:rPr>
              <a:t>()</a:t>
            </a:r>
            <a:endParaRPr kumimoji="1" lang="zh-TW" altLang="zh-TW" sz="7200" b="0" i="0" u="none" strike="noStrike" cap="none" normalizeH="0" baseline="0" dirty="0" smtClean="0">
              <a:ln>
                <a:noFill/>
              </a:ln>
              <a:effectLst/>
              <a:latin typeface="Consolas" panose="020B0609020204030204" pitchFamily="49" charset="0"/>
              <a:ea typeface="Noto Sans CJK TC Regular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94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Noto Sans CJK TC Regular" pitchFamily="34" charset="-120"/>
                <a:ea typeface="Noto Sans CJK TC Regular" pitchFamily="34" charset="-120"/>
              </a:rPr>
              <a:t>基本</a:t>
            </a:r>
            <a:r>
              <a:rPr lang="en-US" altLang="zh-TW" dirty="0">
                <a:latin typeface="Noto Sans CJK TC Regular" pitchFamily="34" charset="-120"/>
                <a:ea typeface="Noto Sans CJK TC Regular" pitchFamily="34" charset="-120"/>
              </a:rPr>
              <a:t>I/O</a:t>
            </a:r>
            <a:endParaRPr lang="zh-TW" altLang="en-US" dirty="0">
              <a:latin typeface="Noto Sans CJK TC Regular" pitchFamily="34" charset="-120"/>
              <a:ea typeface="Noto Sans CJK TC Regular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使用</a:t>
            </a:r>
            <a:r>
              <a:rPr lang="en-US" altLang="zh-TW" sz="3600" dirty="0" smtClean="0">
                <a:latin typeface="Noto Sans CJK TC Regular" pitchFamily="34" charset="-120"/>
                <a:ea typeface="Noto Sans CJK TC Regular" pitchFamily="34" charset="-120"/>
              </a:rPr>
              <a:t>while</a:t>
            </a:r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重複的去讀取，直到檔案依序讀完</a:t>
            </a:r>
            <a:endParaRPr lang="en-US" altLang="zh-TW" sz="36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如果檔案讀取到最後一行發現沒有東西了，回傳空值</a:t>
            </a:r>
            <a:endParaRPr lang="en-US" altLang="zh-TW" sz="36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在</a:t>
            </a:r>
            <a:r>
              <a:rPr lang="en-US" altLang="zh-TW" sz="3600" dirty="0" smtClean="0">
                <a:latin typeface="Noto Sans CJK TC Regular" pitchFamily="34" charset="-120"/>
                <a:ea typeface="Noto Sans CJK TC Regular" pitchFamily="34" charset="-120"/>
              </a:rPr>
              <a:t>if</a:t>
            </a:r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判斷式中空值被視為</a:t>
            </a:r>
            <a:r>
              <a:rPr lang="en-US" altLang="zh-TW" sz="3600" dirty="0" smtClean="0">
                <a:latin typeface="Noto Sans CJK TC Regular" pitchFamily="34" charset="-120"/>
                <a:ea typeface="Noto Sans CJK TC Regular" pitchFamily="34" charset="-120"/>
              </a:rPr>
              <a:t>False</a:t>
            </a:r>
            <a:endParaRPr lang="en-US" altLang="zh-TW" sz="3600" dirty="0">
              <a:latin typeface="Noto Sans CJK TC Regular" pitchFamily="34" charset="-120"/>
              <a:ea typeface="Noto Sans CJK TC Regular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099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Noto Sans CJK TC Regular" pitchFamily="34" charset="-120"/>
                <a:ea typeface="Noto Sans CJK TC Regular" pitchFamily="34" charset="-120"/>
              </a:rPr>
              <a:t>基本</a:t>
            </a:r>
            <a:r>
              <a:rPr lang="en-US" altLang="zh-TW" dirty="0">
                <a:latin typeface="Noto Sans CJK TC Regular" pitchFamily="34" charset="-120"/>
                <a:ea typeface="Noto Sans CJK TC Regular" pitchFamily="34" charset="-120"/>
              </a:rPr>
              <a:t>I/O</a:t>
            </a:r>
            <a:endParaRPr lang="zh-TW" altLang="en-US" dirty="0">
              <a:latin typeface="Noto Sans CJK TC Regular" pitchFamily="34" charset="-120"/>
              <a:ea typeface="Noto Sans CJK TC Regular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加上</a:t>
            </a:r>
            <a:r>
              <a:rPr lang="en-US" altLang="zh-TW" sz="3600" b="1" dirty="0" smtClean="0">
                <a:solidFill>
                  <a:srgbClr val="FF0000"/>
                </a:solidFill>
                <a:latin typeface="Noto Sans CJK TC Regular" pitchFamily="34" charset="-120"/>
                <a:ea typeface="Noto Sans CJK TC Regular" pitchFamily="34" charset="-120"/>
              </a:rPr>
              <a:t>:</a:t>
            </a:r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代表</a:t>
            </a:r>
            <a:r>
              <a:rPr lang="zh-TW" altLang="en-US" sz="3600" dirty="0" smtClean="0">
                <a:solidFill>
                  <a:srgbClr val="FF0000"/>
                </a:solidFill>
                <a:latin typeface="Noto Sans CJK TC Regular" pitchFamily="34" charset="-120"/>
                <a:ea typeface="Noto Sans CJK TC Regular" pitchFamily="34" charset="-120"/>
              </a:rPr>
              <a:t>區塊的開始</a:t>
            </a:r>
            <a:endParaRPr lang="en-US" altLang="zh-TW" sz="3600" dirty="0" smtClean="0">
              <a:solidFill>
                <a:srgbClr val="FF0000"/>
              </a:solidFill>
              <a:latin typeface="Noto Sans CJK TC Regular" pitchFamily="34" charset="-120"/>
              <a:ea typeface="Noto Sans CJK TC Regular" pitchFamily="34" charset="-120"/>
            </a:endParaRPr>
          </a:p>
          <a:p>
            <a:r>
              <a:rPr lang="zh-TW" altLang="en-US" sz="3600" dirty="0">
                <a:latin typeface="Noto Sans CJK TC Regular" pitchFamily="34" charset="-120"/>
                <a:ea typeface="Noto Sans CJK TC Regular" pitchFamily="34" charset="-120"/>
              </a:rPr>
              <a:t>使用</a:t>
            </a:r>
            <a:r>
              <a:rPr lang="zh-TW" altLang="en-US" sz="3600" dirty="0">
                <a:solidFill>
                  <a:srgbClr val="FF0000"/>
                </a:solidFill>
                <a:latin typeface="Noto Sans CJK TC Regular" pitchFamily="34" charset="-120"/>
                <a:ea typeface="Noto Sans CJK TC Regular" pitchFamily="34" charset="-120"/>
              </a:rPr>
              <a:t>縮排</a:t>
            </a:r>
            <a:r>
              <a:rPr lang="zh-TW" altLang="en-US" sz="3600" dirty="0">
                <a:latin typeface="Noto Sans CJK TC Regular" pitchFamily="34" charset="-120"/>
                <a:ea typeface="Noto Sans CJK TC Regular" pitchFamily="34" charset="-120"/>
              </a:rPr>
              <a:t>代表</a:t>
            </a:r>
            <a:r>
              <a:rPr lang="zh-TW" altLang="en-US" sz="3600" dirty="0">
                <a:solidFill>
                  <a:srgbClr val="FF0000"/>
                </a:solidFill>
                <a:latin typeface="Noto Sans CJK TC Regular" pitchFamily="34" charset="-120"/>
                <a:ea typeface="Noto Sans CJK TC Regular" pitchFamily="34" charset="-120"/>
              </a:rPr>
              <a:t>區塊的</a:t>
            </a:r>
            <a:r>
              <a:rPr lang="zh-TW" altLang="en-US" sz="3600" dirty="0" smtClean="0">
                <a:solidFill>
                  <a:srgbClr val="FF0000"/>
                </a:solidFill>
                <a:latin typeface="Noto Sans CJK TC Regular" pitchFamily="34" charset="-120"/>
                <a:ea typeface="Noto Sans CJK TC Regular" pitchFamily="34" charset="-120"/>
              </a:rPr>
              <a:t>範圍</a:t>
            </a:r>
            <a:endParaRPr lang="en-US" altLang="zh-TW" sz="3600" dirty="0" smtClean="0">
              <a:solidFill>
                <a:srgbClr val="FF0000"/>
              </a:solidFill>
              <a:latin typeface="Noto Sans CJK TC Regular" pitchFamily="34" charset="-120"/>
              <a:ea typeface="Noto Sans CJK TC Regular" pitchFamily="34" charset="-120"/>
            </a:endParaRPr>
          </a:p>
          <a:p>
            <a:r>
              <a:rPr lang="zh-TW" altLang="en-US" sz="3600" dirty="0" smtClean="0">
                <a:solidFill>
                  <a:srgbClr val="FF0000"/>
                </a:solidFill>
                <a:latin typeface="Noto Sans CJK TC Regular" pitchFamily="34" charset="-120"/>
                <a:ea typeface="Noto Sans CJK TC Regular" pitchFamily="34" charset="-120"/>
              </a:rPr>
              <a:t>統一縮排字元</a:t>
            </a:r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很重要</a:t>
            </a:r>
            <a:endParaRPr lang="en-US" altLang="zh-TW" sz="36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r>
              <a:rPr lang="zh-TW" altLang="en-US" sz="3600" dirty="0">
                <a:latin typeface="Noto Sans CJK TC Regular" pitchFamily="34" charset="-120"/>
                <a:ea typeface="Noto Sans CJK TC Regular" pitchFamily="34" charset="-120"/>
              </a:rPr>
              <a:t>盡量使用</a:t>
            </a:r>
            <a:r>
              <a:rPr lang="en-US" altLang="zh-TW" sz="3600" dirty="0" smtClean="0">
                <a:solidFill>
                  <a:srgbClr val="FF0000"/>
                </a:solidFill>
                <a:latin typeface="Noto Sans CJK TC Regular" pitchFamily="34" charset="-120"/>
                <a:ea typeface="Noto Sans CJK TC Regular" pitchFamily="34" charset="-120"/>
              </a:rPr>
              <a:t>tab</a:t>
            </a:r>
            <a:r>
              <a:rPr lang="zh-TW" altLang="en-US" sz="3600" dirty="0" smtClean="0">
                <a:solidFill>
                  <a:srgbClr val="FF0000"/>
                </a:solidFill>
                <a:latin typeface="Noto Sans CJK TC Regular" pitchFamily="34" charset="-120"/>
                <a:ea typeface="Noto Sans CJK TC Regular" pitchFamily="34" charset="-120"/>
              </a:rPr>
              <a:t>字元</a:t>
            </a:r>
            <a:endParaRPr lang="en-US" altLang="zh-TW" sz="3600" dirty="0" smtClean="0">
              <a:solidFill>
                <a:srgbClr val="FF0000"/>
              </a:solidFill>
              <a:latin typeface="Noto Sans CJK TC Regular" pitchFamily="34" charset="-120"/>
              <a:ea typeface="Noto Sans CJK TC Regular" pitchFamily="34" charset="-120"/>
            </a:endParaRPr>
          </a:p>
          <a:p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適當的內縮與間距</a:t>
            </a:r>
            <a:endParaRPr lang="en-US" altLang="zh-TW" sz="3600" dirty="0">
              <a:latin typeface="Noto Sans CJK TC Regular" pitchFamily="34" charset="-120"/>
              <a:ea typeface="Noto Sans CJK TC Regular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8302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552700" y="3013502"/>
            <a:ext cx="708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dirty="0" smtClean="0">
                <a:ea typeface="Noto Sans CJK TC Regular"/>
              </a:rPr>
              <a:t>沒有</a:t>
            </a:r>
            <a:r>
              <a:rPr lang="zh-TW" altLang="en-US" sz="4800" dirty="0">
                <a:ea typeface="Noto Sans CJK TC Regular"/>
              </a:rPr>
              <a:t>更簡單的</a:t>
            </a:r>
            <a:r>
              <a:rPr lang="en-US" altLang="zh-TW" sz="4800" dirty="0">
                <a:ea typeface="Noto Sans CJK TC Regular"/>
              </a:rPr>
              <a:t>?</a:t>
            </a:r>
            <a:endParaRPr lang="zh-TW" altLang="en-US" sz="4800" dirty="0">
              <a:ea typeface="Noto Sans CJK T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562655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552700" y="3013502"/>
            <a:ext cx="708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dirty="0">
                <a:ea typeface="Noto Sans CJK TC Regular"/>
              </a:rPr>
              <a:t>難道就</a:t>
            </a:r>
            <a:r>
              <a:rPr lang="zh-TW" altLang="en-US" sz="4800" dirty="0" smtClean="0">
                <a:ea typeface="Noto Sans CJK TC Regular"/>
              </a:rPr>
              <a:t>這樣</a:t>
            </a:r>
            <a:r>
              <a:rPr lang="en-US" altLang="zh-TW" sz="4800" dirty="0" smtClean="0">
                <a:ea typeface="Noto Sans CJK TC Regular"/>
              </a:rPr>
              <a:t>?</a:t>
            </a:r>
            <a:endParaRPr lang="zh-TW" altLang="en-US" sz="4800" dirty="0">
              <a:ea typeface="Noto Sans CJK T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6149863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Noto Sans CJK TC Regular" pitchFamily="34" charset="-120"/>
                <a:ea typeface="Noto Sans CJK TC Regular" pitchFamily="34" charset="-120"/>
              </a:rPr>
              <a:t>基本</a:t>
            </a:r>
            <a:r>
              <a:rPr lang="en-US" altLang="zh-TW" dirty="0">
                <a:latin typeface="Noto Sans CJK TC Regular" pitchFamily="34" charset="-120"/>
                <a:ea typeface="Noto Sans CJK TC Regular" pitchFamily="34" charset="-120"/>
              </a:rPr>
              <a:t>I/O</a:t>
            </a:r>
            <a:endParaRPr lang="zh-TW" altLang="en-US" dirty="0">
              <a:latin typeface="Noto Sans CJK TC Regular" pitchFamily="34" charset="-120"/>
              <a:ea typeface="Noto Sans CJK TC Regular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程式範例</a:t>
            </a:r>
            <a:endParaRPr lang="en-US" altLang="zh-TW" sz="3200" dirty="0">
              <a:latin typeface="Noto Sans CJK TC Regular" pitchFamily="34" charset="-120"/>
              <a:ea typeface="Noto Sans CJK TC Regular" pitchFamily="34" charset="-12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473200" y="3143445"/>
            <a:ext cx="10130979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9pPr>
          </a:lstStyle>
          <a:p>
            <a:pPr lvl="0"/>
            <a:r>
              <a:rPr lang="en-US" altLang="zh-TW" sz="3600" b="1" dirty="0">
                <a:solidFill>
                  <a:srgbClr val="006699"/>
                </a:solidFill>
                <a:latin typeface="Consolas" panose="020B0609020204030204" pitchFamily="49" charset="0"/>
                <a:ea typeface="Noto Sans CJK TC Regular"/>
                <a:cs typeface="Consolas" panose="020B0609020204030204" pitchFamily="49" charset="0"/>
              </a:rPr>
              <a:t>import</a:t>
            </a:r>
            <a:r>
              <a:rPr lang="en-US" altLang="zh-TW" sz="3600" dirty="0">
                <a:latin typeface="Consolas" panose="020B0609020204030204" pitchFamily="49" charset="0"/>
                <a:ea typeface="Noto Sans CJK TC Regular"/>
                <a:cs typeface="Consolas" panose="020B0609020204030204" pitchFamily="49" charset="0"/>
              </a:rPr>
              <a:t> sys file = open(</a:t>
            </a:r>
            <a:r>
              <a:rPr lang="en-US" altLang="zh-TW" sz="3600" dirty="0" err="1">
                <a:latin typeface="Consolas" panose="020B0609020204030204" pitchFamily="49" charset="0"/>
                <a:ea typeface="Noto Sans CJK TC Regular"/>
                <a:cs typeface="Consolas" panose="020B0609020204030204" pitchFamily="49" charset="0"/>
              </a:rPr>
              <a:t>sys.argv</a:t>
            </a:r>
            <a:r>
              <a:rPr lang="en-US" altLang="zh-TW" sz="3600" dirty="0">
                <a:latin typeface="Consolas" panose="020B0609020204030204" pitchFamily="49" charset="0"/>
                <a:ea typeface="Noto Sans CJK TC Regular"/>
                <a:cs typeface="Consolas" panose="020B0609020204030204" pitchFamily="49" charset="0"/>
              </a:rPr>
              <a:t>[</a:t>
            </a:r>
            <a:r>
              <a:rPr lang="en-US" altLang="zh-TW" sz="3600" dirty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zh-TW" sz="3600" dirty="0">
                <a:latin typeface="Consolas" panose="020B0609020204030204" pitchFamily="49" charset="0"/>
                <a:ea typeface="Noto Sans CJK TC Regular"/>
                <a:cs typeface="Consolas" panose="020B0609020204030204" pitchFamily="49" charset="0"/>
              </a:rPr>
              <a:t>], </a:t>
            </a:r>
            <a:r>
              <a:rPr lang="en-US" altLang="zh-TW" sz="3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'r'</a:t>
            </a:r>
            <a:r>
              <a:rPr lang="en-US" altLang="zh-TW" sz="3600" dirty="0" smtClean="0">
                <a:latin typeface="Consolas" panose="020B0609020204030204" pitchFamily="49" charset="0"/>
                <a:ea typeface="Noto Sans CJK TC Regular"/>
                <a:cs typeface="Consolas" panose="020B0609020204030204" pitchFamily="49" charset="0"/>
              </a:rPr>
              <a:t>)</a:t>
            </a:r>
          </a:p>
          <a:p>
            <a:r>
              <a:rPr lang="en-US" altLang="zh-TW" sz="3600" b="1" dirty="0" smtClean="0">
                <a:solidFill>
                  <a:srgbClr val="006699"/>
                </a:solidFill>
                <a:latin typeface="Consolas" panose="020B0609020204030204" pitchFamily="49" charset="0"/>
                <a:ea typeface="Noto Sans CJK TC Regular"/>
                <a:cs typeface="Consolas" panose="020B0609020204030204" pitchFamily="49" charset="0"/>
              </a:rPr>
              <a:t>for </a:t>
            </a:r>
            <a:r>
              <a:rPr lang="en-US" altLang="zh-TW" sz="3600" dirty="0" smtClean="0">
                <a:latin typeface="Consolas" panose="020B0609020204030204" pitchFamily="49" charset="0"/>
                <a:ea typeface="Noto Sans CJK TC Regular"/>
                <a:cs typeface="Consolas" panose="020B0609020204030204" pitchFamily="49" charset="0"/>
              </a:rPr>
              <a:t>line</a:t>
            </a:r>
            <a:r>
              <a:rPr lang="en-US" altLang="zh-TW" sz="3600" b="1" dirty="0" smtClean="0">
                <a:solidFill>
                  <a:srgbClr val="006699"/>
                </a:solidFill>
                <a:latin typeface="Consolas" panose="020B0609020204030204" pitchFamily="49" charset="0"/>
                <a:ea typeface="Noto Sans CJK TC Regular"/>
                <a:cs typeface="Consolas" panose="020B0609020204030204" pitchFamily="49" charset="0"/>
              </a:rPr>
              <a:t> in </a:t>
            </a:r>
            <a:r>
              <a:rPr lang="en-US" altLang="zh-TW" sz="3600" dirty="0" err="1" smtClean="0">
                <a:latin typeface="Consolas" panose="020B0609020204030204" pitchFamily="49" charset="0"/>
                <a:ea typeface="Noto Sans CJK TC Regular"/>
                <a:cs typeface="Consolas" panose="020B0609020204030204" pitchFamily="49" charset="0"/>
              </a:rPr>
              <a:t>file.readline</a:t>
            </a:r>
            <a:r>
              <a:rPr lang="en-US" altLang="zh-TW" sz="3600" dirty="0" smtClean="0">
                <a:latin typeface="Consolas" panose="020B0609020204030204" pitchFamily="49" charset="0"/>
                <a:ea typeface="Noto Sans CJK TC Regular"/>
                <a:cs typeface="Consolas" panose="020B0609020204030204" pitchFamily="49" charset="0"/>
              </a:rPr>
              <a:t>():</a:t>
            </a:r>
            <a:endParaRPr lang="en-US" altLang="zh-TW" sz="3600" b="1" dirty="0" smtClean="0">
              <a:solidFill>
                <a:srgbClr val="006699"/>
              </a:solidFill>
              <a:latin typeface="Consolas" panose="020B0609020204030204" pitchFamily="49" charset="0"/>
              <a:ea typeface="Noto Sans CJK TC Regular"/>
              <a:cs typeface="Consolas" panose="020B0609020204030204" pitchFamily="49" charset="0"/>
            </a:endParaRPr>
          </a:p>
          <a:p>
            <a:pPr lvl="0"/>
            <a:r>
              <a:rPr lang="en-US" altLang="zh-TW" sz="3600" b="1" dirty="0" smtClean="0">
                <a:latin typeface="Consolas" panose="020B0609020204030204" pitchFamily="49" charset="0"/>
                <a:ea typeface="Noto Sans CJK TC Regular"/>
                <a:cs typeface="Consolas" panose="020B0609020204030204" pitchFamily="49" charset="0"/>
              </a:rPr>
              <a:t>	</a:t>
            </a:r>
            <a:r>
              <a:rPr lang="en-US" altLang="zh-TW" sz="3600" b="1" dirty="0" smtClean="0">
                <a:solidFill>
                  <a:srgbClr val="006699"/>
                </a:solidFill>
                <a:latin typeface="Consolas" panose="020B0609020204030204" pitchFamily="49" charset="0"/>
                <a:ea typeface="Noto Sans CJK TC Regular"/>
                <a:cs typeface="Consolas" panose="020B0609020204030204" pitchFamily="49" charset="0"/>
              </a:rPr>
              <a:t>print</a:t>
            </a:r>
            <a:r>
              <a:rPr lang="en-US" altLang="zh-TW" sz="3600" dirty="0" smtClean="0">
                <a:latin typeface="Consolas" panose="020B0609020204030204" pitchFamily="49" charset="0"/>
                <a:ea typeface="Noto Sans CJK TC Regular"/>
                <a:cs typeface="Consolas" panose="020B0609020204030204" pitchFamily="49" charset="0"/>
              </a:rPr>
              <a:t> line</a:t>
            </a:r>
            <a:endParaRPr kumimoji="1" lang="zh-TW" altLang="zh-TW" sz="7200" b="0" i="0" u="none" strike="noStrike" cap="none" normalizeH="0" baseline="0" dirty="0" smtClean="0">
              <a:ln>
                <a:noFill/>
              </a:ln>
              <a:effectLst/>
              <a:latin typeface="Consolas" panose="020B0609020204030204" pitchFamily="49" charset="0"/>
              <a:ea typeface="Noto Sans CJK TC Regular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97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Noto Sans CJK TC Regular" pitchFamily="34" charset="-120"/>
                <a:ea typeface="Noto Sans CJK TC Regular" pitchFamily="34" charset="-120"/>
              </a:rPr>
              <a:t>課程目的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學習</a:t>
            </a:r>
            <a:r>
              <a:rPr lang="en-US" altLang="zh-TW" sz="3600" dirty="0" smtClean="0">
                <a:latin typeface="Noto Sans CJK TC Regular" pitchFamily="34" charset="-120"/>
                <a:ea typeface="Noto Sans CJK TC Regular" pitchFamily="34" charset="-120"/>
              </a:rPr>
              <a:t>Python</a:t>
            </a:r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生態系</a:t>
            </a:r>
            <a:endParaRPr lang="en-US" altLang="zh-TW" sz="36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pPr lvl="1">
              <a:buFont typeface="Noto Sans CJK TC Regular" pitchFamily="34" charset="-120"/>
              <a:buChar char="­"/>
            </a:pPr>
            <a:r>
              <a:rPr lang="zh-TW" altLang="en-US" sz="3200" dirty="0">
                <a:latin typeface="Noto Sans CJK TC Regular" pitchFamily="34" charset="-120"/>
                <a:ea typeface="Noto Sans CJK TC Regular" pitchFamily="34" charset="-120"/>
              </a:rPr>
              <a:t>語言</a:t>
            </a:r>
            <a:r>
              <a:rPr lang="zh-TW" altLang="en-US" sz="3200" dirty="0" smtClean="0">
                <a:latin typeface="Noto Sans CJK TC Regular" pitchFamily="34" charset="-120"/>
                <a:ea typeface="Noto Sans CJK TC Regular" pitchFamily="34" charset="-120"/>
              </a:rPr>
              <a:t>、工具、程式</a:t>
            </a:r>
            <a:r>
              <a:rPr lang="zh-TW" altLang="en-US" sz="3200" dirty="0">
                <a:latin typeface="Noto Sans CJK TC Regular" pitchFamily="34" charset="-120"/>
                <a:ea typeface="Noto Sans CJK TC Regular" pitchFamily="34" charset="-120"/>
              </a:rPr>
              <a:t>庫</a:t>
            </a:r>
            <a:endParaRPr lang="en-US" altLang="zh-TW" sz="32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學會</a:t>
            </a:r>
            <a:r>
              <a:rPr lang="en-US" altLang="zh-TW" sz="3600" dirty="0" smtClean="0">
                <a:latin typeface="Noto Sans CJK TC Regular" pitchFamily="34" charset="-120"/>
                <a:ea typeface="Noto Sans CJK TC Regular" pitchFamily="34" charset="-120"/>
              </a:rPr>
              <a:t>Python</a:t>
            </a:r>
          </a:p>
          <a:p>
            <a:endParaRPr lang="zh-TW" altLang="en-US" sz="3600" dirty="0">
              <a:latin typeface="Noto Sans CJK TC Regular" pitchFamily="34" charset="-120"/>
              <a:ea typeface="Noto Sans CJK TC Regular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615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Noto Sans CJK TC Regular" pitchFamily="34" charset="-120"/>
                <a:ea typeface="Noto Sans CJK TC Regular" pitchFamily="34" charset="-120"/>
              </a:rPr>
              <a:t>基本</a:t>
            </a:r>
            <a:r>
              <a:rPr lang="en-US" altLang="zh-TW" dirty="0">
                <a:latin typeface="Noto Sans CJK TC Regular" pitchFamily="34" charset="-120"/>
                <a:ea typeface="Noto Sans CJK TC Regular" pitchFamily="34" charset="-120"/>
              </a:rPr>
              <a:t>I/O</a:t>
            </a:r>
            <a:endParaRPr lang="zh-TW" altLang="en-US" dirty="0">
              <a:latin typeface="Noto Sans CJK TC Regular" pitchFamily="34" charset="-120"/>
              <a:ea typeface="Noto Sans CJK TC Regular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在讀取完資料後，實例收回後檔案自動會關閉</a:t>
            </a:r>
            <a:endParaRPr lang="en-US" altLang="zh-TW" sz="3600" dirty="0" smtClean="0">
              <a:latin typeface="Noto Sans CJK TC Regular" pitchFamily="34" charset="-120"/>
              <a:ea typeface="Noto Sans CJK TC Regular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2747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552700" y="1905506"/>
            <a:ext cx="7086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dirty="0" smtClean="0">
                <a:ea typeface="Noto Sans CJK TC Regular"/>
              </a:rPr>
              <a:t>寫程式的方法很多</a:t>
            </a:r>
            <a:endParaRPr lang="en-US" altLang="zh-TW" sz="4800" dirty="0" smtClean="0">
              <a:ea typeface="Noto Sans CJK TC Regular"/>
            </a:endParaRPr>
          </a:p>
          <a:p>
            <a:pPr algn="ctr"/>
            <a:r>
              <a:rPr lang="zh-TW" altLang="en-US" sz="4800" dirty="0" smtClean="0">
                <a:ea typeface="Noto Sans CJK TC Regular"/>
              </a:rPr>
              <a:t>但可讀性與效率</a:t>
            </a:r>
            <a:endParaRPr lang="en-US" altLang="zh-TW" sz="4800" dirty="0" smtClean="0">
              <a:ea typeface="Noto Sans CJK TC Regular"/>
            </a:endParaRPr>
          </a:p>
          <a:p>
            <a:pPr algn="ctr"/>
            <a:r>
              <a:rPr lang="zh-TW" altLang="en-US" sz="4800" dirty="0" smtClean="0">
                <a:ea typeface="Noto Sans CJK TC Regular"/>
              </a:rPr>
              <a:t>對於</a:t>
            </a:r>
            <a:endParaRPr lang="en-US" altLang="zh-TW" sz="4800" dirty="0" smtClean="0">
              <a:ea typeface="Noto Sans CJK TC Regular"/>
            </a:endParaRPr>
          </a:p>
          <a:p>
            <a:pPr algn="ctr"/>
            <a:r>
              <a:rPr lang="zh-TW" altLang="en-US" sz="4800" dirty="0" smtClean="0">
                <a:ea typeface="Noto Sans CJK TC Regular"/>
              </a:rPr>
              <a:t>程式也很重要</a:t>
            </a:r>
            <a:endParaRPr lang="en-US" altLang="zh-TW" sz="4800" dirty="0" smtClean="0">
              <a:ea typeface="Noto Sans CJK T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2884459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Noto Sans CJK TC Regular" pitchFamily="34" charset="-120"/>
                <a:ea typeface="Noto Sans CJK TC Regular" pitchFamily="34" charset="-120"/>
              </a:rPr>
              <a:t>整合開發工具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latin typeface="Noto Sans CJK TC Regular" pitchFamily="34" charset="-120"/>
                <a:ea typeface="Noto Sans CJK TC Regular" pitchFamily="34" charset="-120"/>
              </a:rPr>
              <a:t>Python IDE</a:t>
            </a:r>
          </a:p>
          <a:p>
            <a:r>
              <a:rPr lang="en-US" altLang="zh-TW" sz="3600" dirty="0" smtClean="0">
                <a:latin typeface="Noto Sans CJK TC Regular" pitchFamily="34" charset="-120"/>
                <a:ea typeface="Noto Sans CJK TC Regular" pitchFamily="34" charset="-120"/>
              </a:rPr>
              <a:t>Atom</a:t>
            </a:r>
          </a:p>
          <a:p>
            <a:r>
              <a:rPr lang="en-US" altLang="zh-TW" sz="3600" dirty="0" smtClean="0">
                <a:latin typeface="Noto Sans CJK TC Regular" pitchFamily="34" charset="-120"/>
                <a:ea typeface="Noto Sans CJK TC Regular" pitchFamily="34" charset="-120"/>
              </a:rPr>
              <a:t>Anaconda</a:t>
            </a:r>
          </a:p>
          <a:p>
            <a:r>
              <a:rPr lang="en-US" altLang="zh-TW" sz="3600" dirty="0" err="1" smtClean="0">
                <a:latin typeface="Noto Sans CJK TC Regular" pitchFamily="34" charset="-120"/>
                <a:ea typeface="Noto Sans CJK TC Regular" pitchFamily="34" charset="-120"/>
              </a:rPr>
              <a:t>Jupyter</a:t>
            </a:r>
            <a:endParaRPr lang="en-US" altLang="zh-TW" sz="3600" dirty="0">
              <a:latin typeface="Noto Sans CJK TC Regular" pitchFamily="34" charset="-120"/>
              <a:ea typeface="Noto Sans CJK TC Regular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315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a typeface="Noto Sans CJK TC Regular"/>
              </a:rPr>
              <a:t>第</a:t>
            </a:r>
            <a:r>
              <a:rPr lang="zh-TW" altLang="en-US" dirty="0">
                <a:ea typeface="Noto Sans CJK TC Regular"/>
              </a:rPr>
              <a:t>二</a:t>
            </a:r>
            <a:r>
              <a:rPr lang="zh-TW" altLang="en-US" dirty="0" smtClean="0">
                <a:ea typeface="Noto Sans CJK TC Regular"/>
              </a:rPr>
              <a:t>堂</a:t>
            </a:r>
            <a:r>
              <a:rPr lang="zh-TW" altLang="en-US" dirty="0">
                <a:ea typeface="Noto Sans CJK TC Regular"/>
              </a:rPr>
              <a:t>課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ea typeface="Noto Sans CJK T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2702942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Noto Sans CJK TC Regular" pitchFamily="34" charset="-120"/>
                <a:ea typeface="Noto Sans CJK TC Regular" pitchFamily="34" charset="-120"/>
              </a:rPr>
              <a:t>內</a:t>
            </a:r>
            <a:r>
              <a:rPr lang="zh-TW" altLang="en-US" dirty="0">
                <a:latin typeface="Noto Sans CJK TC Regular" pitchFamily="34" charset="-120"/>
                <a:ea typeface="Noto Sans CJK TC Regular" pitchFamily="34" charset="-120"/>
              </a:rPr>
              <a:t>建</a:t>
            </a:r>
            <a:r>
              <a:rPr lang="zh-TW" altLang="en-US" dirty="0" smtClean="0">
                <a:latin typeface="Noto Sans CJK TC Regular" pitchFamily="34" charset="-120"/>
                <a:ea typeface="Noto Sans CJK TC Regular" pitchFamily="34" charset="-120"/>
              </a:rPr>
              <a:t>型態</a:t>
            </a:r>
            <a:endParaRPr lang="zh-TW" altLang="en-US" dirty="0">
              <a:latin typeface="Noto Sans CJK TC Regular" pitchFamily="34" charset="-120"/>
              <a:ea typeface="Noto Sans CJK TC Regular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latin typeface="Noto Sans CJK TC Regular" pitchFamily="34" charset="-120"/>
                <a:ea typeface="Noto Sans CJK TC Regular" pitchFamily="34" charset="-120"/>
              </a:rPr>
              <a:t>Python</a:t>
            </a:r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萬物皆物件</a:t>
            </a:r>
            <a:endParaRPr lang="en-US" altLang="zh-TW" sz="36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r>
              <a:rPr lang="zh-TW" altLang="en-US" sz="3600" dirty="0">
                <a:latin typeface="Noto Sans CJK TC Regular" pitchFamily="34" charset="-120"/>
                <a:ea typeface="Noto Sans CJK TC Regular" pitchFamily="34" charset="-120"/>
              </a:rPr>
              <a:t>設計風格仍受物件</a:t>
            </a:r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影響</a:t>
            </a:r>
            <a:endParaRPr lang="en-US" altLang="zh-TW" sz="36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r>
              <a:rPr lang="zh-TW" altLang="en-US" sz="3600" dirty="0">
                <a:latin typeface="Noto Sans CJK TC Regular" pitchFamily="34" charset="-120"/>
                <a:ea typeface="Noto Sans CJK TC Regular" pitchFamily="34" charset="-120"/>
              </a:rPr>
              <a:t>內建型態有三類</a:t>
            </a:r>
            <a:endParaRPr lang="en-US" altLang="zh-TW" sz="36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pPr lvl="1">
              <a:buFont typeface="Noto Sans CJK TC Regular" pitchFamily="34" charset="-120"/>
              <a:buChar char="­"/>
            </a:pPr>
            <a:r>
              <a:rPr lang="zh-TW" altLang="en-US" sz="3200" dirty="0">
                <a:latin typeface="Noto Sans CJK TC Regular" pitchFamily="34" charset="-120"/>
                <a:ea typeface="Noto Sans CJK TC Regular" pitchFamily="34" charset="-120"/>
              </a:rPr>
              <a:t>數值型態</a:t>
            </a:r>
            <a:endParaRPr lang="en-US" altLang="zh-TW" sz="32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pPr lvl="1">
              <a:buFont typeface="Noto Sans CJK TC Regular" pitchFamily="34" charset="-120"/>
              <a:buChar char="­"/>
            </a:pPr>
            <a:r>
              <a:rPr lang="zh-TW" altLang="en-US" sz="3200" dirty="0" smtClean="0">
                <a:latin typeface="Noto Sans CJK TC Regular" pitchFamily="34" charset="-120"/>
                <a:ea typeface="Noto Sans CJK TC Regular" pitchFamily="34" charset="-120"/>
              </a:rPr>
              <a:t>字串型態</a:t>
            </a:r>
            <a:endParaRPr lang="en-US" altLang="zh-TW" sz="32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pPr lvl="1">
              <a:buFont typeface="Noto Sans CJK TC Regular" pitchFamily="34" charset="-120"/>
              <a:buChar char="­"/>
            </a:pPr>
            <a:r>
              <a:rPr lang="zh-TW" altLang="en-US" sz="3200" dirty="0" smtClean="0">
                <a:latin typeface="Noto Sans CJK TC Regular" pitchFamily="34" charset="-120"/>
                <a:ea typeface="Noto Sans CJK TC Regular" pitchFamily="34" charset="-120"/>
              </a:rPr>
              <a:t>容器型態</a:t>
            </a:r>
            <a:endParaRPr lang="en-US" altLang="zh-TW" sz="3200" dirty="0">
              <a:latin typeface="Noto Sans CJK TC Regular" pitchFamily="34" charset="-120"/>
              <a:ea typeface="Noto Sans CJK TC Regular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6612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Noto Sans CJK TC Regular" pitchFamily="34" charset="-120"/>
                <a:ea typeface="Noto Sans CJK TC Regular" pitchFamily="34" charset="-120"/>
              </a:rPr>
              <a:t>數值型態</a:t>
            </a:r>
            <a:endParaRPr lang="zh-TW" altLang="en-US" dirty="0">
              <a:latin typeface="Noto Sans CJK TC Regular" pitchFamily="34" charset="-120"/>
              <a:ea typeface="Noto Sans CJK TC Regular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可以利用</a:t>
            </a:r>
            <a:r>
              <a:rPr lang="en-US" altLang="zh-TW" sz="3600" dirty="0" smtClean="0">
                <a:latin typeface="Noto Sans CJK TC Regular" pitchFamily="34" charset="-120"/>
                <a:ea typeface="Noto Sans CJK TC Regular" pitchFamily="34" charset="-120"/>
              </a:rPr>
              <a:t>type()</a:t>
            </a:r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得知型態</a:t>
            </a:r>
            <a:endParaRPr lang="en-US" altLang="zh-TW" sz="36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r>
              <a:rPr lang="zh-TW" altLang="en-US" sz="3600" dirty="0">
                <a:latin typeface="Noto Sans CJK TC Regular" pitchFamily="34" charset="-120"/>
                <a:ea typeface="Noto Sans CJK TC Regular" pitchFamily="34" charset="-120"/>
              </a:rPr>
              <a:t>常見的數值型態</a:t>
            </a:r>
            <a:endParaRPr lang="en-US" altLang="zh-TW" sz="36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pPr lvl="1">
              <a:buFont typeface="Noto Sans CJK TC Regular" pitchFamily="34" charset="-120"/>
              <a:buChar char="­"/>
            </a:pPr>
            <a:r>
              <a:rPr lang="en-US" altLang="zh-TW" sz="3200" dirty="0" err="1" smtClean="0">
                <a:latin typeface="Noto Sans CJK TC Regular" pitchFamily="34" charset="-120"/>
                <a:ea typeface="Noto Sans CJK TC Regular" pitchFamily="34" charset="-120"/>
              </a:rPr>
              <a:t>Int</a:t>
            </a:r>
            <a:r>
              <a:rPr lang="zh-TW" altLang="en-US" sz="3200" dirty="0" smtClean="0">
                <a:latin typeface="Noto Sans CJK TC Regular" pitchFamily="34" charset="-120"/>
                <a:ea typeface="Noto Sans CJK TC Regular" pitchFamily="34" charset="-120"/>
              </a:rPr>
              <a:t>型態</a:t>
            </a:r>
            <a:r>
              <a:rPr lang="en-US" altLang="zh-TW" sz="3200" dirty="0" smtClean="0">
                <a:latin typeface="Noto Sans CJK TC Regular" pitchFamily="34" charset="-120"/>
                <a:ea typeface="Noto Sans CJK TC Regular" pitchFamily="34" charset="-120"/>
              </a:rPr>
              <a:t>:</a:t>
            </a:r>
            <a:r>
              <a:rPr lang="zh-TW" altLang="en-US" sz="3200" dirty="0" smtClean="0">
                <a:latin typeface="Noto Sans CJK TC Regular" pitchFamily="34" charset="-120"/>
                <a:ea typeface="Noto Sans CJK TC Regular" pitchFamily="34" charset="-120"/>
              </a:rPr>
              <a:t>用於數字</a:t>
            </a:r>
            <a:endParaRPr lang="en-US" altLang="zh-TW" sz="32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pPr lvl="1">
              <a:buFont typeface="Noto Sans CJK TC Regular" pitchFamily="34" charset="-120"/>
              <a:buChar char="­"/>
            </a:pPr>
            <a:r>
              <a:rPr lang="en-US" altLang="zh-TW" sz="3200" dirty="0" smtClean="0">
                <a:latin typeface="Noto Sans CJK TC Regular" pitchFamily="34" charset="-120"/>
                <a:ea typeface="Noto Sans CJK TC Regular" pitchFamily="34" charset="-120"/>
              </a:rPr>
              <a:t>Long</a:t>
            </a:r>
            <a:r>
              <a:rPr lang="zh-TW" altLang="en-US" sz="3200" dirty="0" smtClean="0">
                <a:latin typeface="Noto Sans CJK TC Regular" pitchFamily="34" charset="-120"/>
                <a:ea typeface="Noto Sans CJK TC Regular" pitchFamily="34" charset="-120"/>
              </a:rPr>
              <a:t>或</a:t>
            </a:r>
            <a:r>
              <a:rPr lang="en-US" altLang="zh-TW" sz="3200" dirty="0" smtClean="0">
                <a:latin typeface="Noto Sans CJK TC Regular" pitchFamily="34" charset="-120"/>
                <a:ea typeface="Noto Sans CJK TC Regular" pitchFamily="34" charset="-120"/>
              </a:rPr>
              <a:t>Varchar</a:t>
            </a:r>
            <a:r>
              <a:rPr lang="zh-TW" altLang="en-US" sz="3200" dirty="0" smtClean="0">
                <a:latin typeface="Noto Sans CJK TC Regular" pitchFamily="34" charset="-120"/>
                <a:ea typeface="Noto Sans CJK TC Regular" pitchFamily="34" charset="-120"/>
              </a:rPr>
              <a:t>型態</a:t>
            </a:r>
            <a:r>
              <a:rPr lang="en-US" altLang="zh-TW" sz="3200" dirty="0" smtClean="0">
                <a:latin typeface="Noto Sans CJK TC Regular" pitchFamily="34" charset="-120"/>
                <a:ea typeface="Noto Sans CJK TC Regular" pitchFamily="34" charset="-120"/>
              </a:rPr>
              <a:t>:</a:t>
            </a:r>
            <a:r>
              <a:rPr lang="zh-TW" altLang="en-US" sz="3200" dirty="0" smtClean="0">
                <a:latin typeface="Noto Sans CJK TC Regular" pitchFamily="34" charset="-120"/>
                <a:ea typeface="Noto Sans CJK TC Regular" pitchFamily="34" charset="-120"/>
              </a:rPr>
              <a:t>用於字元</a:t>
            </a:r>
            <a:endParaRPr lang="en-US" altLang="zh-TW" sz="32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pPr lvl="1">
              <a:buFont typeface="Noto Sans CJK TC Regular" pitchFamily="34" charset="-120"/>
              <a:buChar char="­"/>
            </a:pPr>
            <a:r>
              <a:rPr lang="en-US" altLang="zh-TW" sz="3200" dirty="0" smtClean="0">
                <a:latin typeface="Noto Sans CJK TC Regular" pitchFamily="34" charset="-120"/>
                <a:ea typeface="Noto Sans CJK TC Regular" pitchFamily="34" charset="-120"/>
              </a:rPr>
              <a:t>Bool</a:t>
            </a:r>
            <a:r>
              <a:rPr lang="zh-TW" altLang="en-US" sz="3200" dirty="0" smtClean="0">
                <a:latin typeface="Noto Sans CJK TC Regular" pitchFamily="34" charset="-120"/>
                <a:ea typeface="Noto Sans CJK TC Regular" pitchFamily="34" charset="-120"/>
              </a:rPr>
              <a:t>型態</a:t>
            </a:r>
            <a:r>
              <a:rPr lang="en-US" altLang="zh-TW" sz="3200" dirty="0" smtClean="0">
                <a:latin typeface="Noto Sans CJK TC Regular" pitchFamily="34" charset="-120"/>
                <a:ea typeface="Noto Sans CJK TC Regular" pitchFamily="34" charset="-120"/>
              </a:rPr>
              <a:t>:</a:t>
            </a:r>
            <a:r>
              <a:rPr lang="zh-TW" altLang="en-US" sz="3200" dirty="0" smtClean="0">
                <a:latin typeface="Noto Sans CJK TC Regular" pitchFamily="34" charset="-120"/>
                <a:ea typeface="Noto Sans CJK TC Regular" pitchFamily="34" charset="-120"/>
              </a:rPr>
              <a:t>用於傳送布林值</a:t>
            </a:r>
            <a:endParaRPr lang="en-US" altLang="zh-TW" sz="32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pPr lvl="1">
              <a:buFont typeface="Noto Sans CJK TC Regular" pitchFamily="34" charset="-120"/>
              <a:buChar char="­"/>
            </a:pPr>
            <a:r>
              <a:rPr lang="en-US" altLang="zh-TW" sz="3200" dirty="0" smtClean="0">
                <a:latin typeface="Noto Sans CJK TC Regular" pitchFamily="34" charset="-120"/>
                <a:ea typeface="Noto Sans CJK TC Regular" pitchFamily="34" charset="-120"/>
              </a:rPr>
              <a:t>Complex</a:t>
            </a:r>
            <a:r>
              <a:rPr lang="zh-TW" altLang="en-US" sz="3200" dirty="0" smtClean="0">
                <a:latin typeface="Noto Sans CJK TC Regular" pitchFamily="34" charset="-120"/>
                <a:ea typeface="Noto Sans CJK TC Regular" pitchFamily="34" charset="-120"/>
              </a:rPr>
              <a:t>型態</a:t>
            </a:r>
            <a:r>
              <a:rPr lang="en-US" altLang="zh-TW" sz="3200" dirty="0" smtClean="0">
                <a:latin typeface="Noto Sans CJK TC Regular" pitchFamily="34" charset="-120"/>
                <a:ea typeface="Noto Sans CJK TC Regular" pitchFamily="34" charset="-120"/>
              </a:rPr>
              <a:t>:</a:t>
            </a:r>
            <a:r>
              <a:rPr lang="zh-TW" altLang="en-US" sz="3200" dirty="0" smtClean="0">
                <a:latin typeface="Noto Sans CJK TC Regular" pitchFamily="34" charset="-120"/>
                <a:ea typeface="Noto Sans CJK TC Regular" pitchFamily="34" charset="-120"/>
              </a:rPr>
              <a:t>可以用於複數</a:t>
            </a:r>
            <a:endParaRPr lang="en-US" altLang="zh-TW" sz="3200" dirty="0">
              <a:latin typeface="Noto Sans CJK TC Regular" pitchFamily="34" charset="-120"/>
              <a:ea typeface="Noto Sans CJK TC Regular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6612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1280652" cy="6555641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0"/>
                <a:ea typeface="Courier New" pitchFamily="49" charset="0"/>
                <a:cs typeface="新細明體" pitchFamily="18" charset="-120"/>
              </a:rPr>
              <a:t>&gt;&gt;&gt; type(</a:t>
            </a:r>
            <a:r>
              <a:rPr kumimoji="1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CD5C5C"/>
                </a:solidFill>
                <a:effectLst/>
                <a:latin typeface="Arial Unicode MS" pitchFamily="34" charset="-120"/>
                <a:ea typeface="Courier New" pitchFamily="49" charset="0"/>
                <a:cs typeface="新細明體" pitchFamily="18" charset="-120"/>
              </a:rPr>
              <a:t>1</a:t>
            </a:r>
            <a:r>
              <a:rPr kumimoji="1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0"/>
                <a:ea typeface="Courier New" pitchFamily="49" charset="0"/>
                <a:cs typeface="新細明體" pitchFamily="18" charset="-120"/>
              </a:rPr>
              <a:t>) </a:t>
            </a:r>
            <a:r>
              <a:rPr kumimoji="1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87CEEB"/>
                </a:solidFill>
                <a:effectLst/>
                <a:latin typeface="Arial Unicode MS" pitchFamily="34" charset="-120"/>
                <a:ea typeface="Courier New" pitchFamily="49" charset="0"/>
                <a:cs typeface="新細明體" pitchFamily="18" charset="-120"/>
              </a:rPr>
              <a:t># 1 是什麼型態？</a:t>
            </a:r>
            <a:endParaRPr kumimoji="1" lang="en-US" altLang="zh-TW" sz="2800" dirty="0">
              <a:solidFill>
                <a:srgbClr val="FFFFFF"/>
              </a:solidFill>
              <a:latin typeface="Arial Unicode MS" pitchFamily="34" charset="-120"/>
              <a:ea typeface="Courier New" pitchFamily="49" charset="0"/>
              <a:cs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0"/>
                <a:ea typeface="Courier New" pitchFamily="49" charset="0"/>
                <a:cs typeface="新細明體" pitchFamily="18" charset="-120"/>
              </a:rPr>
              <a:t>&lt;type </a:t>
            </a:r>
            <a:r>
              <a:rPr kumimoji="1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FFA0A0"/>
                </a:solidFill>
                <a:effectLst/>
                <a:latin typeface="Arial Unicode MS" pitchFamily="34" charset="-120"/>
                <a:ea typeface="Courier New" pitchFamily="49" charset="0"/>
                <a:cs typeface="新細明體" pitchFamily="18" charset="-120"/>
              </a:rPr>
              <a:t>'int'</a:t>
            </a:r>
            <a:r>
              <a:rPr kumimoji="1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0"/>
                <a:ea typeface="Courier New" pitchFamily="49" charset="0"/>
                <a:cs typeface="新細明體" pitchFamily="18" charset="-120"/>
              </a:rPr>
              <a:t>&gt;</a:t>
            </a:r>
            <a:endParaRPr kumimoji="1" lang="en-US" altLang="zh-TW" sz="28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 Unicode MS" pitchFamily="34" charset="-120"/>
              <a:ea typeface="Courier New" pitchFamily="49" charset="0"/>
              <a:cs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0"/>
                <a:ea typeface="Courier New" pitchFamily="49" charset="0"/>
                <a:cs typeface="新細明體" pitchFamily="18" charset="-120"/>
              </a:rPr>
              <a:t>&gt;&gt;&gt; type(</a:t>
            </a:r>
            <a:r>
              <a:rPr kumimoji="1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CD5C5C"/>
                </a:solidFill>
                <a:effectLst/>
                <a:latin typeface="Arial Unicode MS" pitchFamily="34" charset="-120"/>
                <a:ea typeface="Courier New" pitchFamily="49" charset="0"/>
                <a:cs typeface="新細明體" pitchFamily="18" charset="-120"/>
              </a:rPr>
              <a:t>1L</a:t>
            </a:r>
            <a:r>
              <a:rPr kumimoji="1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0"/>
                <a:ea typeface="Courier New" pitchFamily="49" charset="0"/>
                <a:cs typeface="新細明體" pitchFamily="18" charset="-120"/>
              </a:rPr>
              <a:t>) </a:t>
            </a:r>
            <a:r>
              <a:rPr kumimoji="1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87CEEB"/>
                </a:solidFill>
                <a:effectLst/>
                <a:latin typeface="Arial Unicode MS" pitchFamily="34" charset="-120"/>
                <a:ea typeface="Courier New" pitchFamily="49" charset="0"/>
                <a:cs typeface="新細明體" pitchFamily="18" charset="-120"/>
              </a:rPr>
              <a:t># 加上 L 呢？</a:t>
            </a:r>
            <a:endParaRPr kumimoji="1" lang="en-US" altLang="zh-TW" sz="2800" dirty="0">
              <a:solidFill>
                <a:srgbClr val="FFFFFF"/>
              </a:solidFill>
              <a:latin typeface="Arial Unicode MS" pitchFamily="34" charset="-120"/>
              <a:ea typeface="Courier New" pitchFamily="49" charset="0"/>
              <a:cs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0"/>
                <a:ea typeface="Courier New" pitchFamily="49" charset="0"/>
                <a:cs typeface="新細明體" pitchFamily="18" charset="-120"/>
              </a:rPr>
              <a:t>&lt;type </a:t>
            </a:r>
            <a:r>
              <a:rPr kumimoji="1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FFA0A0"/>
                </a:solidFill>
                <a:effectLst/>
                <a:latin typeface="Arial Unicode MS" pitchFamily="34" charset="-120"/>
                <a:ea typeface="Courier New" pitchFamily="49" charset="0"/>
                <a:cs typeface="新細明體" pitchFamily="18" charset="-120"/>
              </a:rPr>
              <a:t>'long'</a:t>
            </a:r>
            <a:r>
              <a:rPr kumimoji="1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0"/>
                <a:ea typeface="Courier New" pitchFamily="49" charset="0"/>
                <a:cs typeface="新細明體" pitchFamily="18" charset="-120"/>
              </a:rPr>
              <a:t>&gt;</a:t>
            </a:r>
            <a:endParaRPr kumimoji="1" lang="en-US" altLang="zh-TW" sz="28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 Unicode MS" pitchFamily="34" charset="-120"/>
              <a:ea typeface="Courier New" pitchFamily="49" charset="0"/>
              <a:cs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0"/>
                <a:ea typeface="Courier New" pitchFamily="49" charset="0"/>
                <a:cs typeface="新細明體" pitchFamily="18" charset="-120"/>
              </a:rPr>
              <a:t>&gt;&gt;&gt; type(</a:t>
            </a:r>
            <a:r>
              <a:rPr kumimoji="1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CD5C5C"/>
                </a:solidFill>
                <a:effectLst/>
                <a:latin typeface="Arial Unicode MS" pitchFamily="34" charset="-120"/>
                <a:ea typeface="Courier New" pitchFamily="49" charset="0"/>
                <a:cs typeface="新細明體" pitchFamily="18" charset="-120"/>
              </a:rPr>
              <a:t>111111111111111111111111111111111</a:t>
            </a:r>
            <a:r>
              <a:rPr kumimoji="1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0"/>
                <a:ea typeface="Courier New" pitchFamily="49" charset="0"/>
                <a:cs typeface="新細明體" pitchFamily="18" charset="-120"/>
              </a:rPr>
              <a:t>) </a:t>
            </a:r>
            <a:r>
              <a:rPr kumimoji="1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87CEEB"/>
                </a:solidFill>
                <a:effectLst/>
                <a:latin typeface="Arial Unicode MS" pitchFamily="34" charset="-120"/>
                <a:ea typeface="Courier New" pitchFamily="49" charset="0"/>
                <a:cs typeface="新細明體" pitchFamily="18" charset="-120"/>
              </a:rPr>
              <a:t># 太長的整數會</a:t>
            </a:r>
            <a:endParaRPr kumimoji="1" lang="en-US" altLang="zh-TW" sz="2800" b="0" i="0" u="none" strike="noStrike" cap="none" normalizeH="0" baseline="0" dirty="0" smtClean="0">
              <a:ln>
                <a:noFill/>
              </a:ln>
              <a:solidFill>
                <a:srgbClr val="87CEEB"/>
              </a:solidFill>
              <a:effectLst/>
              <a:latin typeface="Arial Unicode MS" pitchFamily="34" charset="-120"/>
              <a:ea typeface="Courier New" pitchFamily="49" charset="0"/>
              <a:cs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87CEEB"/>
                </a:solidFill>
                <a:effectLst/>
                <a:latin typeface="Arial Unicode MS" pitchFamily="34" charset="-120"/>
                <a:ea typeface="Courier New" pitchFamily="49" charset="0"/>
                <a:cs typeface="新細明體" pitchFamily="18" charset="-120"/>
              </a:rPr>
              <a:t>自動使用 long 型態</a:t>
            </a:r>
            <a:endParaRPr kumimoji="1" lang="en-US" altLang="zh-TW" sz="2800" dirty="0">
              <a:solidFill>
                <a:srgbClr val="FFFFFF"/>
              </a:solidFill>
              <a:latin typeface="Arial Unicode MS" pitchFamily="34" charset="-120"/>
              <a:ea typeface="Courier New" pitchFamily="49" charset="0"/>
              <a:cs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0"/>
                <a:ea typeface="Courier New" pitchFamily="49" charset="0"/>
                <a:cs typeface="新細明體" pitchFamily="18" charset="-120"/>
              </a:rPr>
              <a:t>&lt;type </a:t>
            </a:r>
            <a:r>
              <a:rPr kumimoji="1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FFA0A0"/>
                </a:solidFill>
                <a:effectLst/>
                <a:latin typeface="Arial Unicode MS" pitchFamily="34" charset="-120"/>
                <a:ea typeface="Courier New" pitchFamily="49" charset="0"/>
                <a:cs typeface="新細明體" pitchFamily="18" charset="-120"/>
              </a:rPr>
              <a:t>'long'</a:t>
            </a:r>
            <a:r>
              <a:rPr kumimoji="1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0"/>
                <a:ea typeface="Courier New" pitchFamily="49" charset="0"/>
                <a:cs typeface="新細明體" pitchFamily="18" charset="-120"/>
              </a:rPr>
              <a:t>&gt;</a:t>
            </a:r>
            <a:endParaRPr kumimoji="1" lang="en-US" altLang="zh-TW" sz="28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 Unicode MS" pitchFamily="34" charset="-120"/>
              <a:ea typeface="Courier New" pitchFamily="49" charset="0"/>
              <a:cs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0"/>
                <a:ea typeface="Courier New" pitchFamily="49" charset="0"/>
                <a:cs typeface="新細明體" pitchFamily="18" charset="-120"/>
              </a:rPr>
              <a:t>&gt;&gt;&gt; type(</a:t>
            </a:r>
            <a:r>
              <a:rPr kumimoji="1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CD5C5C"/>
                </a:solidFill>
                <a:effectLst/>
                <a:latin typeface="Arial Unicode MS" pitchFamily="34" charset="-120"/>
                <a:ea typeface="Courier New" pitchFamily="49" charset="0"/>
                <a:cs typeface="新細明體" pitchFamily="18" charset="-120"/>
              </a:rPr>
              <a:t>3.14</a:t>
            </a:r>
            <a:r>
              <a:rPr kumimoji="1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0"/>
                <a:ea typeface="Courier New" pitchFamily="49" charset="0"/>
                <a:cs typeface="新細明體" pitchFamily="18" charset="-120"/>
              </a:rPr>
              <a:t>) </a:t>
            </a:r>
            <a:r>
              <a:rPr kumimoji="1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87CEEB"/>
                </a:solidFill>
                <a:effectLst/>
                <a:latin typeface="Arial Unicode MS" pitchFamily="34" charset="-120"/>
                <a:ea typeface="Courier New" pitchFamily="49" charset="0"/>
                <a:cs typeface="新細明體" pitchFamily="18" charset="-120"/>
              </a:rPr>
              <a:t># 浮點數是 float 型態</a:t>
            </a:r>
            <a:endParaRPr kumimoji="1" lang="en-US" altLang="zh-TW" sz="2800" dirty="0">
              <a:solidFill>
                <a:srgbClr val="FFFFFF"/>
              </a:solidFill>
              <a:latin typeface="Arial Unicode MS" pitchFamily="34" charset="-120"/>
              <a:ea typeface="Courier New" pitchFamily="49" charset="0"/>
              <a:cs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0"/>
                <a:ea typeface="Courier New" pitchFamily="49" charset="0"/>
                <a:cs typeface="新細明體" pitchFamily="18" charset="-120"/>
              </a:rPr>
              <a:t>&lt;type </a:t>
            </a:r>
            <a:r>
              <a:rPr kumimoji="1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FFA0A0"/>
                </a:solidFill>
                <a:effectLst/>
                <a:latin typeface="Arial Unicode MS" pitchFamily="34" charset="-120"/>
                <a:ea typeface="Courier New" pitchFamily="49" charset="0"/>
                <a:cs typeface="新細明體" pitchFamily="18" charset="-120"/>
              </a:rPr>
              <a:t>'float'</a:t>
            </a:r>
            <a:r>
              <a:rPr kumimoji="1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0"/>
                <a:ea typeface="Courier New" pitchFamily="49" charset="0"/>
                <a:cs typeface="新細明體" pitchFamily="18" charset="-120"/>
              </a:rPr>
              <a:t>&gt;</a:t>
            </a:r>
            <a:endParaRPr kumimoji="1" lang="en-US" altLang="zh-TW" sz="28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 Unicode MS" pitchFamily="34" charset="-120"/>
              <a:ea typeface="Courier New" pitchFamily="49" charset="0"/>
              <a:cs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0"/>
                <a:ea typeface="Courier New" pitchFamily="49" charset="0"/>
                <a:cs typeface="新細明體" pitchFamily="18" charset="-120"/>
              </a:rPr>
              <a:t>&gt;&gt;&gt; type(</a:t>
            </a:r>
            <a:r>
              <a:rPr kumimoji="1" lang="zh-TW" altLang="zh-TW" sz="28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Arial Unicode MS" pitchFamily="34" charset="-120"/>
                <a:ea typeface="Courier New" pitchFamily="49" charset="0"/>
                <a:cs typeface="新細明體" pitchFamily="18" charset="-120"/>
              </a:rPr>
              <a:t>True</a:t>
            </a:r>
            <a:r>
              <a:rPr kumimoji="1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0"/>
                <a:ea typeface="Courier New" pitchFamily="49" charset="0"/>
                <a:cs typeface="新細明體" pitchFamily="18" charset="-120"/>
              </a:rPr>
              <a:t>) </a:t>
            </a:r>
            <a:r>
              <a:rPr kumimoji="1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87CEEB"/>
                </a:solidFill>
                <a:effectLst/>
                <a:latin typeface="Arial Unicode MS" pitchFamily="34" charset="-120"/>
                <a:ea typeface="Courier New" pitchFamily="49" charset="0"/>
                <a:cs typeface="新細明體" pitchFamily="18" charset="-120"/>
              </a:rPr>
              <a:t># 布林值是 bool 型態</a:t>
            </a:r>
            <a:endParaRPr kumimoji="1" lang="en-US" altLang="zh-TW" sz="2800" dirty="0">
              <a:solidFill>
                <a:srgbClr val="FFFFFF"/>
              </a:solidFill>
              <a:latin typeface="Arial Unicode MS" pitchFamily="34" charset="-120"/>
              <a:ea typeface="Courier New" pitchFamily="49" charset="0"/>
              <a:cs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0"/>
                <a:ea typeface="Courier New" pitchFamily="49" charset="0"/>
                <a:cs typeface="新細明體" pitchFamily="18" charset="-120"/>
              </a:rPr>
              <a:t>&lt;type </a:t>
            </a:r>
            <a:r>
              <a:rPr kumimoji="1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FFA0A0"/>
                </a:solidFill>
                <a:effectLst/>
                <a:latin typeface="Arial Unicode MS" pitchFamily="34" charset="-120"/>
                <a:ea typeface="Courier New" pitchFamily="49" charset="0"/>
                <a:cs typeface="新細明體" pitchFamily="18" charset="-120"/>
              </a:rPr>
              <a:t>'bool'</a:t>
            </a:r>
            <a:r>
              <a:rPr kumimoji="1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0"/>
                <a:ea typeface="Courier New" pitchFamily="49" charset="0"/>
                <a:cs typeface="新細明體" pitchFamily="18" charset="-120"/>
              </a:rPr>
              <a:t>&gt;</a:t>
            </a:r>
            <a:endParaRPr kumimoji="1" lang="en-US" altLang="zh-TW" sz="28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 Unicode MS" pitchFamily="34" charset="-120"/>
              <a:ea typeface="Courier New" pitchFamily="49" charset="0"/>
              <a:cs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0"/>
                <a:ea typeface="Courier New" pitchFamily="49" charset="0"/>
                <a:cs typeface="新細明體" pitchFamily="18" charset="-120"/>
              </a:rPr>
              <a:t>&gt;&gt;&gt; type(</a:t>
            </a:r>
            <a:r>
              <a:rPr kumimoji="1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CD5C5C"/>
                </a:solidFill>
                <a:effectLst/>
                <a:latin typeface="Arial Unicode MS" pitchFamily="34" charset="-120"/>
                <a:ea typeface="Courier New" pitchFamily="49" charset="0"/>
                <a:cs typeface="新細明體" pitchFamily="18" charset="-120"/>
              </a:rPr>
              <a:t>3</a:t>
            </a:r>
            <a:r>
              <a:rPr kumimoji="1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0"/>
                <a:ea typeface="Courier New" pitchFamily="49" charset="0"/>
                <a:cs typeface="新細明體" pitchFamily="18" charset="-120"/>
              </a:rPr>
              <a:t> + </a:t>
            </a:r>
            <a:r>
              <a:rPr kumimoji="1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CD5C5C"/>
                </a:solidFill>
                <a:effectLst/>
                <a:latin typeface="Arial Unicode MS" pitchFamily="34" charset="-120"/>
                <a:ea typeface="Courier New" pitchFamily="49" charset="0"/>
                <a:cs typeface="新細明體" pitchFamily="18" charset="-120"/>
              </a:rPr>
              <a:t>4j</a:t>
            </a:r>
            <a:r>
              <a:rPr kumimoji="1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0"/>
                <a:ea typeface="Courier New" pitchFamily="49" charset="0"/>
                <a:cs typeface="新細明體" pitchFamily="18" charset="-120"/>
              </a:rPr>
              <a:t>) </a:t>
            </a:r>
            <a:r>
              <a:rPr kumimoji="1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87CEEB"/>
                </a:solidFill>
                <a:effectLst/>
                <a:latin typeface="Arial Unicode MS" pitchFamily="34" charset="-120"/>
                <a:ea typeface="Courier New" pitchFamily="49" charset="0"/>
                <a:cs typeface="新細明體" pitchFamily="18" charset="-120"/>
              </a:rPr>
              <a:t># 支援複數的 complex 型態</a:t>
            </a:r>
            <a:endParaRPr kumimoji="1" lang="en-US" altLang="zh-TW" sz="2800" dirty="0">
              <a:solidFill>
                <a:srgbClr val="FFFFFF"/>
              </a:solidFill>
              <a:latin typeface="Arial Unicode MS" pitchFamily="34" charset="-120"/>
              <a:ea typeface="Courier New" pitchFamily="49" charset="0"/>
              <a:cs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0"/>
                <a:ea typeface="Courier New" pitchFamily="49" charset="0"/>
                <a:cs typeface="新細明體" pitchFamily="18" charset="-120"/>
              </a:rPr>
              <a:t>&lt;type </a:t>
            </a:r>
            <a:r>
              <a:rPr kumimoji="1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FFA0A0"/>
                </a:solidFill>
                <a:effectLst/>
                <a:latin typeface="Arial Unicode MS" pitchFamily="34" charset="-120"/>
                <a:ea typeface="Courier New" pitchFamily="49" charset="0"/>
                <a:cs typeface="新細明體" pitchFamily="18" charset="-120"/>
              </a:rPr>
              <a:t>'complex'</a:t>
            </a:r>
            <a:r>
              <a:rPr kumimoji="1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0"/>
                <a:ea typeface="Courier New" pitchFamily="49" charset="0"/>
                <a:cs typeface="新細明體" pitchFamily="18" charset="-120"/>
              </a:rPr>
              <a:t>&gt;</a:t>
            </a:r>
            <a:endParaRPr kumimoji="1" lang="en-US" altLang="zh-TW" sz="28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 Unicode MS" pitchFamily="34" charset="-120"/>
              <a:ea typeface="Courier New" pitchFamily="49" charset="0"/>
              <a:cs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0"/>
                <a:ea typeface="Courier New" pitchFamily="49" charset="0"/>
                <a:cs typeface="新細明體" pitchFamily="18" charset="-120"/>
              </a:rPr>
              <a:t>&gt;&gt;&gt; </a:t>
            </a:r>
            <a:r>
              <a:rPr kumimoji="1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CD5C5C"/>
                </a:solidFill>
                <a:effectLst/>
                <a:latin typeface="Arial Unicode MS" pitchFamily="34" charset="-120"/>
                <a:ea typeface="Courier New" pitchFamily="49" charset="0"/>
                <a:cs typeface="新細明體" pitchFamily="18" charset="-120"/>
              </a:rPr>
              <a:t>2</a:t>
            </a:r>
            <a:r>
              <a:rPr kumimoji="1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0"/>
                <a:ea typeface="Courier New" pitchFamily="49" charset="0"/>
                <a:cs typeface="新細明體" pitchFamily="18" charset="-120"/>
              </a:rPr>
              <a:t> ** </a:t>
            </a:r>
            <a:r>
              <a:rPr kumimoji="1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CD5C5C"/>
                </a:solidFill>
                <a:effectLst/>
                <a:latin typeface="Arial Unicode MS" pitchFamily="34" charset="-120"/>
                <a:ea typeface="Courier New" pitchFamily="49" charset="0"/>
                <a:cs typeface="新細明體" pitchFamily="18" charset="-120"/>
              </a:rPr>
              <a:t>100</a:t>
            </a:r>
            <a:r>
              <a:rPr kumimoji="1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0"/>
                <a:ea typeface="Courier New" pitchFamily="49" charset="0"/>
                <a:cs typeface="新細明體" pitchFamily="18" charset="-120"/>
              </a:rPr>
              <a:t> </a:t>
            </a:r>
            <a:r>
              <a:rPr kumimoji="1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87CEEB"/>
                </a:solidFill>
                <a:effectLst/>
                <a:latin typeface="Arial Unicode MS" pitchFamily="34" charset="-120"/>
                <a:ea typeface="Courier New" pitchFamily="49" charset="0"/>
                <a:cs typeface="新細明體" pitchFamily="18" charset="-120"/>
              </a:rPr>
              <a:t># 2 的 100 次方</a:t>
            </a:r>
            <a:r>
              <a:rPr kumimoji="1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0"/>
                <a:ea typeface="Courier New" pitchFamily="49" charset="0"/>
                <a:cs typeface="新細明體" pitchFamily="18" charset="-120"/>
              </a:rPr>
              <a:t> </a:t>
            </a:r>
            <a:r>
              <a:rPr kumimoji="1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CD5C5C"/>
                </a:solidFill>
                <a:effectLst/>
                <a:latin typeface="Arial Unicode MS" pitchFamily="34" charset="-120"/>
                <a:ea typeface="Courier New" pitchFamily="49" charset="0"/>
                <a:cs typeface="新細明體" pitchFamily="18" charset="-120"/>
              </a:rPr>
              <a:t>1267650600228229401496703205376L</a:t>
            </a:r>
            <a:endParaRPr kumimoji="1" lang="en-US" altLang="zh-TW" sz="2800" b="0" i="0" u="none" strike="noStrike" cap="none" normalizeH="0" baseline="0" dirty="0" smtClean="0">
              <a:ln>
                <a:noFill/>
              </a:ln>
              <a:solidFill>
                <a:srgbClr val="CD5C5C"/>
              </a:solidFill>
              <a:effectLst/>
              <a:latin typeface="Arial Unicode MS" pitchFamily="34" charset="-120"/>
              <a:ea typeface="Courier New" pitchFamily="49" charset="0"/>
              <a:cs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0"/>
                <a:ea typeface="Courier New" pitchFamily="49" charset="0"/>
                <a:cs typeface="新細明體" pitchFamily="18" charset="-120"/>
              </a:rPr>
              <a:t>&gt;&gt;&gt;</a:t>
            </a:r>
            <a:endParaRPr kumimoji="1" lang="zh-TW" altLang="zh-TW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9485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Noto Sans CJK TC Regular" pitchFamily="34" charset="-120"/>
                <a:ea typeface="Noto Sans CJK TC Regular" pitchFamily="34" charset="-120"/>
              </a:rPr>
              <a:t>數值的運算子</a:t>
            </a:r>
            <a:endParaRPr lang="zh-TW" altLang="en-US" dirty="0">
              <a:latin typeface="Noto Sans CJK TC Regular" pitchFamily="34" charset="-120"/>
              <a:ea typeface="Noto Sans CJK TC Regular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用於數學運算</a:t>
            </a:r>
            <a:endParaRPr lang="en-US" altLang="zh-TW" sz="36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r>
              <a:rPr lang="zh-TW" altLang="en-US" sz="3600" dirty="0">
                <a:latin typeface="Noto Sans CJK TC Regular" pitchFamily="34" charset="-120"/>
                <a:ea typeface="Noto Sans CJK TC Regular" pitchFamily="34" charset="-120"/>
              </a:rPr>
              <a:t>常見</a:t>
            </a:r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的數值運算子</a:t>
            </a:r>
            <a:endParaRPr lang="en-US" altLang="zh-TW" sz="36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pPr lvl="1">
              <a:buFont typeface="Noto Sans CJK TC Regular" pitchFamily="34" charset="-120"/>
              <a:buChar char="­"/>
            </a:pPr>
            <a:r>
              <a:rPr lang="zh-TW" altLang="en-US" sz="3200" dirty="0">
                <a:latin typeface="Noto Sans CJK TC Regular" pitchFamily="34" charset="-120"/>
                <a:ea typeface="Noto Sans CJK TC Regular" pitchFamily="34" charset="-120"/>
              </a:rPr>
              <a:t>數值運算子</a:t>
            </a:r>
            <a:r>
              <a:rPr lang="en-US" altLang="zh-TW" sz="3200" dirty="0" smtClean="0">
                <a:latin typeface="Noto Sans CJK TC Regular" pitchFamily="34" charset="-120"/>
                <a:ea typeface="Noto Sans CJK TC Regular" pitchFamily="34" charset="-120"/>
              </a:rPr>
              <a:t>:</a:t>
            </a:r>
            <a:r>
              <a:rPr lang="zh-TW" altLang="en-US" sz="3200" dirty="0" smtClean="0">
                <a:latin typeface="Noto Sans CJK TC Regular" pitchFamily="34" charset="-120"/>
                <a:ea typeface="Noto Sans CJK TC Regular" pitchFamily="34" charset="-120"/>
              </a:rPr>
              <a:t>基本與常見的數學運算</a:t>
            </a:r>
            <a:endParaRPr lang="en-US" altLang="zh-TW" sz="32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pPr lvl="1">
              <a:buFont typeface="Noto Sans CJK TC Regular" pitchFamily="34" charset="-120"/>
              <a:buChar char="­"/>
            </a:pPr>
            <a:r>
              <a:rPr lang="zh-TW" altLang="en-US" sz="3200" dirty="0">
                <a:latin typeface="Noto Sans CJK TC Regular" pitchFamily="34" charset="-120"/>
                <a:ea typeface="Noto Sans CJK TC Regular" pitchFamily="34" charset="-120"/>
              </a:rPr>
              <a:t>擴增指定運算子</a:t>
            </a:r>
            <a:r>
              <a:rPr lang="en-US" altLang="zh-TW" sz="3200" dirty="0" smtClean="0">
                <a:latin typeface="Noto Sans CJK TC Regular" pitchFamily="34" charset="-120"/>
                <a:ea typeface="Noto Sans CJK TC Regular" pitchFamily="34" charset="-120"/>
              </a:rPr>
              <a:t>:</a:t>
            </a:r>
            <a:r>
              <a:rPr lang="zh-TW" altLang="en-US" sz="3200" dirty="0">
                <a:latin typeface="Noto Sans CJK TC Regular" pitchFamily="34" charset="-120"/>
                <a:ea typeface="Noto Sans CJK TC Regular" pitchFamily="34" charset="-120"/>
              </a:rPr>
              <a:t>相同的變數內進行運算</a:t>
            </a:r>
            <a:endParaRPr lang="en-US" altLang="zh-TW" sz="32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pPr lvl="1">
              <a:buFont typeface="Noto Sans CJK TC Regular" pitchFamily="34" charset="-120"/>
              <a:buChar char="­"/>
            </a:pPr>
            <a:r>
              <a:rPr lang="zh-TW" altLang="en-US" sz="3200" dirty="0">
                <a:latin typeface="Noto Sans CJK TC Regular" pitchFamily="34" charset="-120"/>
                <a:ea typeface="Noto Sans CJK TC Regular" pitchFamily="34" charset="-120"/>
              </a:rPr>
              <a:t>比較運算子</a:t>
            </a:r>
            <a:r>
              <a:rPr lang="en-US" altLang="zh-TW" sz="3200" dirty="0" smtClean="0">
                <a:latin typeface="Noto Sans CJK TC Regular" pitchFamily="34" charset="-120"/>
                <a:ea typeface="Noto Sans CJK TC Regular" pitchFamily="34" charset="-120"/>
              </a:rPr>
              <a:t>:</a:t>
            </a:r>
            <a:r>
              <a:rPr lang="zh-TW" altLang="en-US" sz="3200" dirty="0" smtClean="0">
                <a:latin typeface="Noto Sans CJK TC Regular" pitchFamily="34" charset="-120"/>
                <a:ea typeface="Noto Sans CJK TC Regular" pitchFamily="34" charset="-120"/>
              </a:rPr>
              <a:t>比較兩值數字</a:t>
            </a:r>
            <a:endParaRPr lang="en-US" altLang="zh-TW" sz="3200" dirty="0">
              <a:latin typeface="Noto Sans CJK TC Regular" pitchFamily="34" charset="-120"/>
              <a:ea typeface="Noto Sans CJK TC Regular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0418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Noto Sans CJK TC Regular" pitchFamily="34" charset="-120"/>
                <a:ea typeface="Noto Sans CJK TC Regular" pitchFamily="34" charset="-120"/>
              </a:rPr>
              <a:t>數值運算子</a:t>
            </a:r>
            <a:endParaRPr lang="zh-TW" altLang="en-US" dirty="0">
              <a:latin typeface="Noto Sans CJK TC Regular" pitchFamily="34" charset="-120"/>
              <a:ea typeface="Noto Sans CJK TC Regular" pitchFamily="34" charset="-12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269098"/>
              </p:ext>
            </p:extLst>
          </p:nvPr>
        </p:nvGraphicFramePr>
        <p:xfrm>
          <a:off x="261258" y="1389135"/>
          <a:ext cx="11723916" cy="5387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0979"/>
                <a:gridCol w="2930979"/>
                <a:gridCol w="2930979"/>
                <a:gridCol w="2930979"/>
              </a:tblGrid>
              <a:tr h="67340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 smtClean="0">
                          <a:latin typeface="Noto Sans CJK TC Regular" pitchFamily="34" charset="-120"/>
                          <a:ea typeface="Noto Sans CJK TC Regular" pitchFamily="34" charset="-120"/>
                        </a:rPr>
                        <a:t>運算子</a:t>
                      </a:r>
                      <a:endParaRPr lang="zh-TW" altLang="en-US" sz="3200" dirty="0">
                        <a:latin typeface="Noto Sans CJK TC Regular" pitchFamily="34" charset="-120"/>
                        <a:ea typeface="Noto Sans CJK TC Regular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b="1" kern="1200" dirty="0" smtClean="0">
                          <a:solidFill>
                            <a:schemeClr val="lt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名稱</a:t>
                      </a:r>
                      <a:endParaRPr lang="zh-TW" altLang="en-US" sz="3200" b="1" kern="1200" dirty="0">
                        <a:solidFill>
                          <a:schemeClr val="lt1"/>
                        </a:solidFill>
                        <a:latin typeface="Noto Sans CJK TC Regular" pitchFamily="34" charset="-120"/>
                        <a:ea typeface="Noto Sans CJK TC Regular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b="1" kern="1200" dirty="0" smtClean="0">
                          <a:solidFill>
                            <a:schemeClr val="lt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範例</a:t>
                      </a:r>
                      <a:endParaRPr lang="zh-TW" altLang="en-US" sz="3200" b="1" kern="1200" dirty="0">
                        <a:solidFill>
                          <a:schemeClr val="lt1"/>
                        </a:solidFill>
                        <a:latin typeface="Noto Sans CJK TC Regular" pitchFamily="34" charset="-120"/>
                        <a:ea typeface="Noto Sans CJK TC Regular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b="1" kern="1200" dirty="0" smtClean="0">
                          <a:solidFill>
                            <a:schemeClr val="lt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結果</a:t>
                      </a:r>
                      <a:endParaRPr lang="zh-TW" altLang="en-US" sz="3200" b="1" kern="1200" dirty="0">
                        <a:solidFill>
                          <a:schemeClr val="lt1"/>
                        </a:solidFill>
                        <a:latin typeface="Noto Sans CJK TC Regular" pitchFamily="34" charset="-120"/>
                        <a:ea typeface="Noto Sans CJK TC Regular" pitchFamily="34" charset="-120"/>
                        <a:cs typeface="+mn-cs"/>
                      </a:endParaRPr>
                    </a:p>
                  </a:txBody>
                  <a:tcPr anchor="ctr"/>
                </a:tc>
              </a:tr>
              <a:tr h="67340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+</a:t>
                      </a:r>
                      <a:endParaRPr lang="zh-TW" altLang="en-US" sz="3200" b="1" kern="1200" dirty="0">
                        <a:solidFill>
                          <a:schemeClr val="tx1"/>
                        </a:solidFill>
                        <a:latin typeface="Noto Sans CJK TC Regular" pitchFamily="34" charset="-120"/>
                        <a:ea typeface="Noto Sans CJK TC Regular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加法</a:t>
                      </a:r>
                      <a:endParaRPr lang="zh-TW" altLang="en-US" sz="3200" b="1" kern="1200" dirty="0">
                        <a:solidFill>
                          <a:schemeClr val="tx1"/>
                        </a:solidFill>
                        <a:latin typeface="Noto Sans CJK TC Regular" pitchFamily="34" charset="-120"/>
                        <a:ea typeface="Noto Sans CJK TC Regular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34</a:t>
                      </a:r>
                      <a:r>
                        <a:rPr lang="zh-TW" altLang="en-US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 </a:t>
                      </a:r>
                      <a:r>
                        <a:rPr lang="en-US" altLang="zh-TW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+</a:t>
                      </a:r>
                      <a:r>
                        <a:rPr lang="zh-TW" altLang="en-US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 </a:t>
                      </a:r>
                      <a:r>
                        <a:rPr lang="en-US" altLang="zh-TW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1</a:t>
                      </a:r>
                      <a:endParaRPr lang="zh-TW" altLang="en-US" sz="3200" b="1" kern="1200" dirty="0">
                        <a:solidFill>
                          <a:schemeClr val="tx1"/>
                        </a:solidFill>
                        <a:latin typeface="Noto Sans CJK TC Regular" pitchFamily="34" charset="-120"/>
                        <a:ea typeface="Noto Sans CJK TC Regular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35</a:t>
                      </a:r>
                      <a:endParaRPr lang="zh-TW" altLang="en-US" sz="3200" b="1" kern="1200" dirty="0">
                        <a:solidFill>
                          <a:schemeClr val="tx1"/>
                        </a:solidFill>
                        <a:latin typeface="Noto Sans CJK TC Regular" pitchFamily="34" charset="-120"/>
                        <a:ea typeface="Noto Sans CJK TC Regular" pitchFamily="34" charset="-120"/>
                        <a:cs typeface="+mn-cs"/>
                      </a:endParaRPr>
                    </a:p>
                  </a:txBody>
                  <a:tcPr anchor="ctr"/>
                </a:tc>
              </a:tr>
              <a:tr h="67340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減法</a:t>
                      </a:r>
                      <a:endParaRPr lang="zh-TW" altLang="en-US" sz="3200" b="1" kern="1200" dirty="0">
                        <a:solidFill>
                          <a:schemeClr val="tx1"/>
                        </a:solidFill>
                        <a:latin typeface="Noto Sans CJK TC Regular" pitchFamily="34" charset="-120"/>
                        <a:ea typeface="Noto Sans CJK TC Regular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34</a:t>
                      </a:r>
                      <a:r>
                        <a:rPr lang="zh-TW" altLang="en-US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 </a:t>
                      </a:r>
                      <a:r>
                        <a:rPr lang="en-US" altLang="zh-TW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-</a:t>
                      </a:r>
                      <a:r>
                        <a:rPr lang="zh-TW" altLang="en-US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 </a:t>
                      </a:r>
                      <a:r>
                        <a:rPr lang="en-US" altLang="zh-TW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1</a:t>
                      </a:r>
                      <a:endParaRPr lang="zh-TW" altLang="en-US" sz="3200" b="1" kern="1200" dirty="0">
                        <a:solidFill>
                          <a:schemeClr val="tx1"/>
                        </a:solidFill>
                        <a:latin typeface="Noto Sans CJK TC Regular" pitchFamily="34" charset="-120"/>
                        <a:ea typeface="Noto Sans CJK TC Regular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33</a:t>
                      </a:r>
                      <a:endParaRPr lang="zh-TW" altLang="en-US" sz="3200" b="1" kern="1200" dirty="0">
                        <a:solidFill>
                          <a:schemeClr val="tx1"/>
                        </a:solidFill>
                        <a:latin typeface="Noto Sans CJK TC Regular" pitchFamily="34" charset="-120"/>
                        <a:ea typeface="Noto Sans CJK TC Regular" pitchFamily="34" charset="-120"/>
                        <a:cs typeface="+mn-cs"/>
                      </a:endParaRPr>
                    </a:p>
                  </a:txBody>
                  <a:tcPr anchor="ctr"/>
                </a:tc>
              </a:tr>
              <a:tr h="67340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*</a:t>
                      </a:r>
                      <a:endParaRPr lang="zh-TW" altLang="en-US" sz="3200" b="1" kern="1200" dirty="0">
                        <a:solidFill>
                          <a:schemeClr val="tx1"/>
                        </a:solidFill>
                        <a:latin typeface="Noto Sans CJK TC Regular" pitchFamily="34" charset="-120"/>
                        <a:ea typeface="Noto Sans CJK TC Regular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乘法</a:t>
                      </a:r>
                      <a:endParaRPr lang="zh-TW" altLang="en-US" sz="3200" b="1" kern="1200" dirty="0">
                        <a:solidFill>
                          <a:schemeClr val="tx1"/>
                        </a:solidFill>
                        <a:latin typeface="Noto Sans CJK TC Regular" pitchFamily="34" charset="-120"/>
                        <a:ea typeface="Noto Sans CJK TC Regular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30</a:t>
                      </a:r>
                      <a:r>
                        <a:rPr lang="zh-TW" altLang="en-US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 * </a:t>
                      </a:r>
                      <a:r>
                        <a:rPr lang="en-US" altLang="zh-TW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30</a:t>
                      </a:r>
                      <a:endParaRPr lang="zh-TW" altLang="en-US" sz="3200" b="1" kern="1200" dirty="0">
                        <a:solidFill>
                          <a:schemeClr val="tx1"/>
                        </a:solidFill>
                        <a:latin typeface="Noto Sans CJK TC Regular" pitchFamily="34" charset="-120"/>
                        <a:ea typeface="Noto Sans CJK TC Regular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900</a:t>
                      </a:r>
                      <a:endParaRPr lang="zh-TW" altLang="en-US" sz="3200" b="1" kern="1200" dirty="0">
                        <a:solidFill>
                          <a:schemeClr val="tx1"/>
                        </a:solidFill>
                        <a:latin typeface="Noto Sans CJK TC Regular" pitchFamily="34" charset="-120"/>
                        <a:ea typeface="Noto Sans CJK TC Regular" pitchFamily="34" charset="-120"/>
                        <a:cs typeface="+mn-cs"/>
                      </a:endParaRPr>
                    </a:p>
                  </a:txBody>
                  <a:tcPr anchor="ctr"/>
                </a:tc>
              </a:tr>
              <a:tr h="67340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/</a:t>
                      </a:r>
                      <a:endParaRPr lang="zh-TW" altLang="en-US" sz="3200" b="1" kern="1200" dirty="0">
                        <a:solidFill>
                          <a:schemeClr val="tx1"/>
                        </a:solidFill>
                        <a:latin typeface="Noto Sans CJK TC Regular" pitchFamily="34" charset="-120"/>
                        <a:ea typeface="Noto Sans CJK TC Regular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浮點除法</a:t>
                      </a:r>
                      <a:endParaRPr lang="zh-TW" altLang="en-US" sz="3200" b="1" kern="1200" dirty="0">
                        <a:solidFill>
                          <a:schemeClr val="tx1"/>
                        </a:solidFill>
                        <a:latin typeface="Noto Sans CJK TC Regular" pitchFamily="34" charset="-120"/>
                        <a:ea typeface="Noto Sans CJK TC Regular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1</a:t>
                      </a:r>
                      <a:r>
                        <a:rPr lang="zh-TW" altLang="en-US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 </a:t>
                      </a:r>
                      <a:r>
                        <a:rPr lang="en-US" altLang="zh-TW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/</a:t>
                      </a:r>
                      <a:r>
                        <a:rPr lang="zh-TW" altLang="en-US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 </a:t>
                      </a:r>
                      <a:r>
                        <a:rPr lang="en-US" altLang="zh-TW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2</a:t>
                      </a:r>
                      <a:endParaRPr lang="zh-TW" altLang="en-US" sz="3200" b="1" kern="1200" dirty="0">
                        <a:solidFill>
                          <a:schemeClr val="tx1"/>
                        </a:solidFill>
                        <a:latin typeface="Noto Sans CJK TC Regular" pitchFamily="34" charset="-120"/>
                        <a:ea typeface="Noto Sans CJK TC Regular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0.5</a:t>
                      </a:r>
                      <a:endParaRPr lang="zh-TW" altLang="en-US" sz="3200" b="1" kern="1200" dirty="0">
                        <a:solidFill>
                          <a:schemeClr val="tx1"/>
                        </a:solidFill>
                        <a:latin typeface="Noto Sans CJK TC Regular" pitchFamily="34" charset="-120"/>
                        <a:ea typeface="Noto Sans CJK TC Regular" pitchFamily="34" charset="-120"/>
                        <a:cs typeface="+mn-cs"/>
                      </a:endParaRPr>
                    </a:p>
                  </a:txBody>
                  <a:tcPr anchor="ctr"/>
                </a:tc>
              </a:tr>
              <a:tr h="67340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//</a:t>
                      </a:r>
                      <a:endParaRPr lang="zh-TW" altLang="en-US" sz="3200" b="1" kern="1200" dirty="0">
                        <a:solidFill>
                          <a:schemeClr val="tx1"/>
                        </a:solidFill>
                        <a:latin typeface="Noto Sans CJK TC Regular" pitchFamily="34" charset="-120"/>
                        <a:ea typeface="Noto Sans CJK TC Regular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整數除法</a:t>
                      </a:r>
                      <a:endParaRPr lang="zh-TW" altLang="en-US" sz="3200" b="1" kern="1200" dirty="0">
                        <a:solidFill>
                          <a:schemeClr val="tx1"/>
                        </a:solidFill>
                        <a:latin typeface="Noto Sans CJK TC Regular" pitchFamily="34" charset="-120"/>
                        <a:ea typeface="Noto Sans CJK TC Regular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1</a:t>
                      </a:r>
                      <a:r>
                        <a:rPr lang="zh-TW" altLang="en-US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 </a:t>
                      </a:r>
                      <a:r>
                        <a:rPr lang="en-US" altLang="zh-TW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//</a:t>
                      </a:r>
                      <a:r>
                        <a:rPr lang="zh-TW" altLang="en-US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 </a:t>
                      </a:r>
                      <a:r>
                        <a:rPr lang="en-US" altLang="zh-TW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2</a:t>
                      </a:r>
                      <a:endParaRPr lang="zh-TW" altLang="en-US" sz="3200" b="1" kern="1200" dirty="0">
                        <a:solidFill>
                          <a:schemeClr val="tx1"/>
                        </a:solidFill>
                        <a:latin typeface="Noto Sans CJK TC Regular" pitchFamily="34" charset="-120"/>
                        <a:ea typeface="Noto Sans CJK TC Regular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0</a:t>
                      </a:r>
                      <a:endParaRPr lang="zh-TW" altLang="en-US" sz="3200" b="1" kern="1200" dirty="0">
                        <a:solidFill>
                          <a:schemeClr val="tx1"/>
                        </a:solidFill>
                        <a:latin typeface="Noto Sans CJK TC Regular" pitchFamily="34" charset="-120"/>
                        <a:ea typeface="Noto Sans CJK TC Regular" pitchFamily="34" charset="-120"/>
                        <a:cs typeface="+mn-cs"/>
                      </a:endParaRPr>
                    </a:p>
                  </a:txBody>
                  <a:tcPr anchor="ctr"/>
                </a:tc>
              </a:tr>
              <a:tr h="67340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**</a:t>
                      </a:r>
                      <a:endParaRPr lang="zh-TW" altLang="en-US" sz="3200" b="1" kern="1200" dirty="0">
                        <a:solidFill>
                          <a:schemeClr val="tx1"/>
                        </a:solidFill>
                        <a:latin typeface="Noto Sans CJK TC Regular" pitchFamily="34" charset="-120"/>
                        <a:ea typeface="Noto Sans CJK TC Regular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指數</a:t>
                      </a:r>
                      <a:endParaRPr lang="zh-TW" altLang="en-US" sz="3200" b="1" kern="1200" dirty="0">
                        <a:solidFill>
                          <a:schemeClr val="tx1"/>
                        </a:solidFill>
                        <a:latin typeface="Noto Sans CJK TC Regular" pitchFamily="34" charset="-120"/>
                        <a:ea typeface="Noto Sans CJK TC Regular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4</a:t>
                      </a:r>
                      <a:r>
                        <a:rPr lang="zh-TW" altLang="en-US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 ** </a:t>
                      </a:r>
                      <a:r>
                        <a:rPr lang="en-US" altLang="zh-TW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0.5</a:t>
                      </a:r>
                      <a:endParaRPr lang="zh-TW" altLang="en-US" sz="3200" b="1" kern="1200" dirty="0">
                        <a:solidFill>
                          <a:schemeClr val="tx1"/>
                        </a:solidFill>
                        <a:latin typeface="Noto Sans CJK TC Regular" pitchFamily="34" charset="-120"/>
                        <a:ea typeface="Noto Sans CJK TC Regular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2.0</a:t>
                      </a:r>
                      <a:endParaRPr lang="zh-TW" altLang="en-US" sz="3200" b="1" kern="1200" dirty="0">
                        <a:solidFill>
                          <a:schemeClr val="tx1"/>
                        </a:solidFill>
                        <a:latin typeface="Noto Sans CJK TC Regular" pitchFamily="34" charset="-120"/>
                        <a:ea typeface="Noto Sans CJK TC Regular" pitchFamily="34" charset="-120"/>
                        <a:cs typeface="+mn-cs"/>
                      </a:endParaRPr>
                    </a:p>
                  </a:txBody>
                  <a:tcPr anchor="ctr"/>
                </a:tc>
              </a:tr>
              <a:tr h="67340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%</a:t>
                      </a:r>
                      <a:endParaRPr lang="zh-TW" altLang="en-US" sz="3200" b="1" kern="1200" dirty="0">
                        <a:solidFill>
                          <a:schemeClr val="tx1"/>
                        </a:solidFill>
                        <a:latin typeface="Noto Sans CJK TC Regular" pitchFamily="34" charset="-120"/>
                        <a:ea typeface="Noto Sans CJK TC Regular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餘數</a:t>
                      </a:r>
                      <a:endParaRPr lang="zh-TW" altLang="en-US" sz="3200" b="1" kern="1200" dirty="0">
                        <a:solidFill>
                          <a:schemeClr val="tx1"/>
                        </a:solidFill>
                        <a:latin typeface="Noto Sans CJK TC Regular" pitchFamily="34" charset="-120"/>
                        <a:ea typeface="Noto Sans CJK TC Regular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20</a:t>
                      </a:r>
                      <a:r>
                        <a:rPr lang="zh-TW" altLang="en-US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 </a:t>
                      </a:r>
                      <a:r>
                        <a:rPr lang="en-US" altLang="zh-TW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%</a:t>
                      </a:r>
                      <a:r>
                        <a:rPr lang="zh-TW" altLang="en-US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 </a:t>
                      </a:r>
                      <a:r>
                        <a:rPr lang="en-US" altLang="zh-TW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3</a:t>
                      </a:r>
                      <a:endParaRPr lang="zh-TW" altLang="en-US" sz="3200" b="1" kern="1200" dirty="0">
                        <a:solidFill>
                          <a:schemeClr val="tx1"/>
                        </a:solidFill>
                        <a:latin typeface="Noto Sans CJK TC Regular" pitchFamily="34" charset="-120"/>
                        <a:ea typeface="Noto Sans CJK TC Regular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2</a:t>
                      </a:r>
                      <a:endParaRPr lang="zh-TW" altLang="en-US" sz="3200" b="1" kern="1200" dirty="0">
                        <a:solidFill>
                          <a:schemeClr val="tx1"/>
                        </a:solidFill>
                        <a:latin typeface="Noto Sans CJK TC Regular" pitchFamily="34" charset="-120"/>
                        <a:ea typeface="Noto Sans CJK TC Regular" pitchFamily="34" charset="-120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169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Noto Sans CJK TC Regular" pitchFamily="34" charset="-120"/>
                <a:ea typeface="Noto Sans CJK TC Regular" pitchFamily="34" charset="-120"/>
              </a:rPr>
              <a:t>擴增指定</a:t>
            </a:r>
            <a:r>
              <a:rPr lang="zh-TW" altLang="en-US" dirty="0" smtClean="0">
                <a:latin typeface="Noto Sans CJK TC Regular" pitchFamily="34" charset="-120"/>
                <a:ea typeface="Noto Sans CJK TC Regular" pitchFamily="34" charset="-120"/>
              </a:rPr>
              <a:t>運算子</a:t>
            </a:r>
            <a:endParaRPr lang="zh-TW" altLang="en-US" dirty="0">
              <a:latin typeface="Noto Sans CJK TC Regular" pitchFamily="34" charset="-120"/>
              <a:ea typeface="Noto Sans CJK TC Regular" pitchFamily="34" charset="-12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500413"/>
              </p:ext>
            </p:extLst>
          </p:nvPr>
        </p:nvGraphicFramePr>
        <p:xfrm>
          <a:off x="261258" y="1389135"/>
          <a:ext cx="11723916" cy="5387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0979"/>
                <a:gridCol w="2930979"/>
                <a:gridCol w="2930979"/>
                <a:gridCol w="2930979"/>
              </a:tblGrid>
              <a:tr h="67340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 smtClean="0">
                          <a:latin typeface="Noto Sans CJK TC Regular" pitchFamily="34" charset="-120"/>
                          <a:ea typeface="Noto Sans CJK TC Regular" pitchFamily="34" charset="-120"/>
                        </a:rPr>
                        <a:t>運算子</a:t>
                      </a:r>
                      <a:endParaRPr lang="zh-TW" altLang="en-US" sz="3200" dirty="0">
                        <a:latin typeface="Noto Sans CJK TC Regular" pitchFamily="34" charset="-120"/>
                        <a:ea typeface="Noto Sans CJK TC Regular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b="1" kern="1200" dirty="0" smtClean="0">
                          <a:solidFill>
                            <a:schemeClr val="lt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名稱</a:t>
                      </a:r>
                      <a:endParaRPr lang="zh-TW" altLang="en-US" sz="3200" b="1" kern="1200" dirty="0">
                        <a:solidFill>
                          <a:schemeClr val="lt1"/>
                        </a:solidFill>
                        <a:latin typeface="Noto Sans CJK TC Regular" pitchFamily="34" charset="-120"/>
                        <a:ea typeface="Noto Sans CJK TC Regular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b="1" kern="1200" dirty="0" smtClean="0">
                          <a:solidFill>
                            <a:schemeClr val="lt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範例</a:t>
                      </a:r>
                      <a:endParaRPr lang="zh-TW" altLang="en-US" sz="3200" b="1" kern="1200" dirty="0">
                        <a:solidFill>
                          <a:schemeClr val="lt1"/>
                        </a:solidFill>
                        <a:latin typeface="Noto Sans CJK TC Regular" pitchFamily="34" charset="-120"/>
                        <a:ea typeface="Noto Sans CJK TC Regular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b="1" kern="1200" dirty="0" smtClean="0">
                          <a:solidFill>
                            <a:schemeClr val="lt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相當於</a:t>
                      </a:r>
                      <a:endParaRPr lang="zh-TW" altLang="en-US" sz="3200" b="1" kern="1200" dirty="0">
                        <a:solidFill>
                          <a:schemeClr val="lt1"/>
                        </a:solidFill>
                        <a:latin typeface="Noto Sans CJK TC Regular" pitchFamily="34" charset="-120"/>
                        <a:ea typeface="Noto Sans CJK TC Regular" pitchFamily="34" charset="-120"/>
                        <a:cs typeface="+mn-cs"/>
                      </a:endParaRPr>
                    </a:p>
                  </a:txBody>
                  <a:tcPr anchor="ctr"/>
                </a:tc>
              </a:tr>
              <a:tr h="67340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+=</a:t>
                      </a:r>
                      <a:endParaRPr lang="zh-TW" altLang="en-US" sz="3200" b="1" kern="1200" dirty="0">
                        <a:solidFill>
                          <a:schemeClr val="tx1"/>
                        </a:solidFill>
                        <a:latin typeface="Noto Sans CJK TC Regular" pitchFamily="34" charset="-120"/>
                        <a:ea typeface="Noto Sans CJK TC Regular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加法指定</a:t>
                      </a:r>
                      <a:endParaRPr lang="zh-TW" altLang="en-US" sz="3200" b="1" kern="1200" dirty="0">
                        <a:solidFill>
                          <a:schemeClr val="tx1"/>
                        </a:solidFill>
                        <a:latin typeface="Noto Sans CJK TC Regular" pitchFamily="34" charset="-120"/>
                        <a:ea typeface="Noto Sans CJK TC Regular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b="1" kern="1200" dirty="0" err="1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i</a:t>
                      </a:r>
                      <a:r>
                        <a:rPr lang="zh-TW" altLang="en-US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 </a:t>
                      </a:r>
                      <a:r>
                        <a:rPr lang="en-US" altLang="zh-TW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+=</a:t>
                      </a:r>
                      <a:r>
                        <a:rPr lang="zh-TW" altLang="en-US" sz="3200" b="1" kern="1200" baseline="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 </a:t>
                      </a:r>
                      <a:r>
                        <a:rPr lang="en-US" altLang="zh-TW" sz="3200" b="1" kern="1200" baseline="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8</a:t>
                      </a:r>
                      <a:endParaRPr lang="zh-TW" altLang="en-US" sz="3200" b="1" kern="1200" dirty="0">
                        <a:solidFill>
                          <a:schemeClr val="tx1"/>
                        </a:solidFill>
                        <a:latin typeface="Noto Sans CJK TC Regular" pitchFamily="34" charset="-120"/>
                        <a:ea typeface="Noto Sans CJK TC Regular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b="1" kern="1200" dirty="0" err="1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i</a:t>
                      </a:r>
                      <a:r>
                        <a:rPr lang="zh-TW" altLang="en-US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 </a:t>
                      </a:r>
                      <a:r>
                        <a:rPr lang="en-US" altLang="zh-TW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=</a:t>
                      </a:r>
                      <a:r>
                        <a:rPr lang="zh-TW" altLang="en-US" sz="3200" b="1" kern="1200" baseline="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 </a:t>
                      </a:r>
                      <a:r>
                        <a:rPr lang="en-US" altLang="zh-TW" sz="3200" b="1" kern="1200" baseline="0" dirty="0" err="1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i</a:t>
                      </a:r>
                      <a:r>
                        <a:rPr lang="en-US" altLang="zh-TW" sz="3200" b="1" kern="1200" baseline="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 + 8</a:t>
                      </a:r>
                      <a:endParaRPr lang="zh-TW" altLang="en-US" sz="3200" b="1" kern="1200" dirty="0">
                        <a:solidFill>
                          <a:schemeClr val="tx1"/>
                        </a:solidFill>
                        <a:latin typeface="Noto Sans CJK TC Regular" pitchFamily="34" charset="-120"/>
                        <a:ea typeface="Noto Sans CJK TC Regular" pitchFamily="34" charset="-120"/>
                        <a:cs typeface="+mn-cs"/>
                      </a:endParaRPr>
                    </a:p>
                  </a:txBody>
                  <a:tcPr anchor="ctr"/>
                </a:tc>
              </a:tr>
              <a:tr h="67340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-=</a:t>
                      </a:r>
                      <a:endParaRPr lang="en-US" altLang="zh-TW" sz="3200" b="1" kern="1200" dirty="0" smtClean="0">
                        <a:solidFill>
                          <a:schemeClr val="tx1"/>
                        </a:solidFill>
                        <a:latin typeface="Noto Sans CJK TC Regular" pitchFamily="34" charset="-120"/>
                        <a:ea typeface="Noto Sans CJK TC Regular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減法指定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 </a:t>
                      </a:r>
                      <a:r>
                        <a:rPr lang="en-US" altLang="zh-TW" sz="3200" b="1" kern="1200" dirty="0" err="1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i</a:t>
                      </a:r>
                      <a:r>
                        <a:rPr lang="en-US" altLang="zh-TW" sz="3200" b="1" kern="1200" baseline="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 </a:t>
                      </a:r>
                      <a:r>
                        <a:rPr lang="zh-TW" altLang="en-US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 </a:t>
                      </a:r>
                      <a:r>
                        <a:rPr lang="en-US" altLang="zh-TW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-= 8</a:t>
                      </a:r>
                      <a:endParaRPr lang="zh-TW" altLang="en-US" sz="3200" b="1" kern="1200" dirty="0">
                        <a:solidFill>
                          <a:schemeClr val="tx1"/>
                        </a:solidFill>
                        <a:latin typeface="Noto Sans CJK TC Regular" pitchFamily="34" charset="-120"/>
                        <a:ea typeface="Noto Sans CJK TC Regular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b="1" kern="1200" dirty="0" err="1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i</a:t>
                      </a:r>
                      <a:r>
                        <a:rPr lang="zh-TW" altLang="en-US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 </a:t>
                      </a:r>
                      <a:r>
                        <a:rPr lang="en-US" altLang="zh-TW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=</a:t>
                      </a:r>
                      <a:r>
                        <a:rPr lang="zh-TW" altLang="en-US" sz="3200" b="1" kern="1200" baseline="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 </a:t>
                      </a:r>
                      <a:r>
                        <a:rPr lang="en-US" altLang="zh-TW" sz="3200" b="1" kern="1200" baseline="0" dirty="0" err="1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i</a:t>
                      </a:r>
                      <a:r>
                        <a:rPr lang="en-US" altLang="zh-TW" sz="3200" b="1" kern="1200" baseline="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 - 8</a:t>
                      </a:r>
                      <a:endParaRPr lang="zh-TW" altLang="en-US" sz="3200" b="1" kern="1200" dirty="0" smtClean="0">
                        <a:solidFill>
                          <a:schemeClr val="tx1"/>
                        </a:solidFill>
                        <a:latin typeface="Noto Sans CJK TC Regular" pitchFamily="34" charset="-120"/>
                        <a:ea typeface="Noto Sans CJK TC Regular" pitchFamily="34" charset="-120"/>
                        <a:cs typeface="+mn-cs"/>
                      </a:endParaRPr>
                    </a:p>
                  </a:txBody>
                  <a:tcPr anchor="ctr"/>
                </a:tc>
              </a:tr>
              <a:tr h="67340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*=</a:t>
                      </a:r>
                      <a:endParaRPr lang="zh-TW" altLang="en-US" sz="3200" b="1" kern="1200" dirty="0">
                        <a:solidFill>
                          <a:schemeClr val="tx1"/>
                        </a:solidFill>
                        <a:latin typeface="Noto Sans CJK TC Regular" pitchFamily="34" charset="-120"/>
                        <a:ea typeface="Noto Sans CJK TC Regular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乘法指定</a:t>
                      </a:r>
                      <a:endParaRPr lang="zh-TW" altLang="en-US" sz="3200" b="1" kern="1200" dirty="0">
                        <a:solidFill>
                          <a:schemeClr val="tx1"/>
                        </a:solidFill>
                        <a:latin typeface="Noto Sans CJK TC Regular" pitchFamily="34" charset="-120"/>
                        <a:ea typeface="Noto Sans CJK TC Regular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b="1" kern="1200" dirty="0" err="1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i</a:t>
                      </a:r>
                      <a:r>
                        <a:rPr lang="en-US" altLang="zh-TW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 </a:t>
                      </a:r>
                      <a:r>
                        <a:rPr lang="zh-TW" altLang="en-US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*</a:t>
                      </a:r>
                      <a:r>
                        <a:rPr lang="en-US" altLang="zh-TW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=</a:t>
                      </a:r>
                      <a:r>
                        <a:rPr lang="zh-TW" altLang="en-US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 </a:t>
                      </a:r>
                      <a:r>
                        <a:rPr lang="en-US" altLang="zh-TW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8</a:t>
                      </a:r>
                      <a:endParaRPr lang="zh-TW" altLang="en-US" sz="3200" b="1" kern="1200" dirty="0">
                        <a:solidFill>
                          <a:schemeClr val="tx1"/>
                        </a:solidFill>
                        <a:latin typeface="Noto Sans CJK TC Regular" pitchFamily="34" charset="-120"/>
                        <a:ea typeface="Noto Sans CJK TC Regular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b="1" kern="1200" dirty="0" err="1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i</a:t>
                      </a:r>
                      <a:r>
                        <a:rPr lang="zh-TW" altLang="en-US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 </a:t>
                      </a:r>
                      <a:r>
                        <a:rPr lang="en-US" altLang="zh-TW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=</a:t>
                      </a:r>
                      <a:r>
                        <a:rPr lang="zh-TW" altLang="en-US" sz="3200" b="1" kern="1200" baseline="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 </a:t>
                      </a:r>
                      <a:r>
                        <a:rPr lang="en-US" altLang="zh-TW" sz="3200" b="1" kern="1200" baseline="0" dirty="0" err="1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i</a:t>
                      </a:r>
                      <a:r>
                        <a:rPr lang="en-US" altLang="zh-TW" sz="3200" b="1" kern="1200" baseline="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 * 8</a:t>
                      </a:r>
                      <a:endParaRPr lang="zh-TW" altLang="en-US" sz="3200" b="1" kern="1200" dirty="0">
                        <a:solidFill>
                          <a:schemeClr val="tx1"/>
                        </a:solidFill>
                        <a:latin typeface="Noto Sans CJK TC Regular" pitchFamily="34" charset="-120"/>
                        <a:ea typeface="Noto Sans CJK TC Regular" pitchFamily="34" charset="-120"/>
                        <a:cs typeface="+mn-cs"/>
                      </a:endParaRPr>
                    </a:p>
                  </a:txBody>
                  <a:tcPr anchor="ctr"/>
                </a:tc>
              </a:tr>
              <a:tr h="67340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/=</a:t>
                      </a:r>
                      <a:endParaRPr lang="zh-TW" altLang="en-US" sz="3200" b="1" kern="1200" dirty="0">
                        <a:solidFill>
                          <a:schemeClr val="tx1"/>
                        </a:solidFill>
                        <a:latin typeface="Noto Sans CJK TC Regular" pitchFamily="34" charset="-120"/>
                        <a:ea typeface="Noto Sans CJK TC Regular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浮點</a:t>
                      </a:r>
                      <a:r>
                        <a:rPr lang="zh-TW" altLang="en-US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除法指定</a:t>
                      </a:r>
                      <a:endParaRPr lang="zh-TW" altLang="en-US" sz="3200" b="1" kern="1200" dirty="0">
                        <a:solidFill>
                          <a:schemeClr val="tx1"/>
                        </a:solidFill>
                        <a:latin typeface="Noto Sans CJK TC Regular" pitchFamily="34" charset="-120"/>
                        <a:ea typeface="Noto Sans CJK TC Regular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b="1" kern="1200" dirty="0" err="1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i</a:t>
                      </a:r>
                      <a:r>
                        <a:rPr lang="en-US" altLang="zh-TW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 /=</a:t>
                      </a:r>
                      <a:r>
                        <a:rPr lang="zh-TW" altLang="en-US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 </a:t>
                      </a:r>
                      <a:r>
                        <a:rPr lang="en-US" altLang="zh-TW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8</a:t>
                      </a:r>
                      <a:endParaRPr lang="zh-TW" altLang="en-US" sz="3200" b="1" kern="1200" dirty="0">
                        <a:solidFill>
                          <a:schemeClr val="tx1"/>
                        </a:solidFill>
                        <a:latin typeface="Noto Sans CJK TC Regular" pitchFamily="34" charset="-120"/>
                        <a:ea typeface="Noto Sans CJK TC Regular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b="1" kern="1200" dirty="0" err="1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i</a:t>
                      </a:r>
                      <a:r>
                        <a:rPr lang="zh-TW" altLang="en-US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 </a:t>
                      </a:r>
                      <a:r>
                        <a:rPr lang="en-US" altLang="zh-TW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=</a:t>
                      </a:r>
                      <a:r>
                        <a:rPr lang="zh-TW" altLang="en-US" sz="3200" b="1" kern="1200" baseline="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 </a:t>
                      </a:r>
                      <a:r>
                        <a:rPr lang="en-US" altLang="zh-TW" sz="3200" b="1" kern="1200" baseline="0" dirty="0" err="1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i</a:t>
                      </a:r>
                      <a:r>
                        <a:rPr lang="en-US" altLang="zh-TW" sz="3200" b="1" kern="1200" baseline="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 / 8</a:t>
                      </a:r>
                      <a:endParaRPr lang="zh-TW" altLang="en-US" sz="3200" b="1" kern="1200" dirty="0">
                        <a:solidFill>
                          <a:schemeClr val="tx1"/>
                        </a:solidFill>
                        <a:latin typeface="Noto Sans CJK TC Regular" pitchFamily="34" charset="-120"/>
                        <a:ea typeface="Noto Sans CJK TC Regular" pitchFamily="34" charset="-120"/>
                        <a:cs typeface="+mn-cs"/>
                      </a:endParaRPr>
                    </a:p>
                  </a:txBody>
                  <a:tcPr anchor="ctr"/>
                </a:tc>
              </a:tr>
              <a:tr h="67340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//=</a:t>
                      </a:r>
                      <a:endParaRPr lang="zh-TW" altLang="en-US" sz="3200" b="1" kern="1200" dirty="0">
                        <a:solidFill>
                          <a:schemeClr val="tx1"/>
                        </a:solidFill>
                        <a:latin typeface="Noto Sans CJK TC Regular" pitchFamily="34" charset="-120"/>
                        <a:ea typeface="Noto Sans CJK TC Regular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整數</a:t>
                      </a:r>
                      <a:r>
                        <a:rPr lang="zh-TW" altLang="en-US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除法指定</a:t>
                      </a:r>
                      <a:endParaRPr lang="zh-TW" altLang="en-US" sz="3200" b="1" kern="1200" dirty="0">
                        <a:solidFill>
                          <a:schemeClr val="tx1"/>
                        </a:solidFill>
                        <a:latin typeface="Noto Sans CJK TC Regular" pitchFamily="34" charset="-120"/>
                        <a:ea typeface="Noto Sans CJK TC Regular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b="1" kern="1200" dirty="0" err="1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i</a:t>
                      </a:r>
                      <a:r>
                        <a:rPr lang="en-US" altLang="zh-TW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 //=</a:t>
                      </a:r>
                      <a:r>
                        <a:rPr lang="zh-TW" altLang="en-US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 </a:t>
                      </a:r>
                      <a:r>
                        <a:rPr lang="en-US" altLang="zh-TW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8</a:t>
                      </a:r>
                      <a:endParaRPr lang="zh-TW" altLang="en-US" sz="3200" b="1" kern="1200" dirty="0">
                        <a:solidFill>
                          <a:schemeClr val="tx1"/>
                        </a:solidFill>
                        <a:latin typeface="Noto Sans CJK TC Regular" pitchFamily="34" charset="-120"/>
                        <a:ea typeface="Noto Sans CJK TC Regular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b="1" kern="1200" dirty="0" err="1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i</a:t>
                      </a:r>
                      <a:r>
                        <a:rPr lang="zh-TW" altLang="en-US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 </a:t>
                      </a:r>
                      <a:r>
                        <a:rPr lang="en-US" altLang="zh-TW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=</a:t>
                      </a:r>
                      <a:r>
                        <a:rPr lang="zh-TW" altLang="en-US" sz="3200" b="1" kern="1200" baseline="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 </a:t>
                      </a:r>
                      <a:r>
                        <a:rPr lang="en-US" altLang="zh-TW" sz="3200" b="1" kern="1200" baseline="0" dirty="0" err="1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i</a:t>
                      </a:r>
                      <a:r>
                        <a:rPr lang="en-US" altLang="zh-TW" sz="3200" b="1" kern="1200" baseline="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 // 8</a:t>
                      </a:r>
                      <a:endParaRPr lang="zh-TW" altLang="en-US" sz="3200" b="1" kern="1200" dirty="0">
                        <a:solidFill>
                          <a:schemeClr val="tx1"/>
                        </a:solidFill>
                        <a:latin typeface="Noto Sans CJK TC Regular" pitchFamily="34" charset="-120"/>
                        <a:ea typeface="Noto Sans CJK TC Regular" pitchFamily="34" charset="-120"/>
                        <a:cs typeface="+mn-cs"/>
                      </a:endParaRPr>
                    </a:p>
                  </a:txBody>
                  <a:tcPr anchor="ctr"/>
                </a:tc>
              </a:tr>
              <a:tr h="67340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**=</a:t>
                      </a:r>
                      <a:endParaRPr lang="zh-TW" altLang="en-US" sz="3200" b="1" kern="1200" dirty="0">
                        <a:solidFill>
                          <a:schemeClr val="tx1"/>
                        </a:solidFill>
                        <a:latin typeface="Noto Sans CJK TC Regular" pitchFamily="34" charset="-120"/>
                        <a:ea typeface="Noto Sans CJK TC Regular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指數指定</a:t>
                      </a:r>
                      <a:endParaRPr lang="zh-TW" altLang="en-US" sz="3200" b="1" kern="1200" dirty="0">
                        <a:solidFill>
                          <a:schemeClr val="tx1"/>
                        </a:solidFill>
                        <a:latin typeface="Noto Sans CJK TC Regular" pitchFamily="34" charset="-120"/>
                        <a:ea typeface="Noto Sans CJK TC Regular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b="1" kern="1200" dirty="0" err="1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i</a:t>
                      </a:r>
                      <a:r>
                        <a:rPr lang="en-US" altLang="zh-TW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 </a:t>
                      </a:r>
                      <a:r>
                        <a:rPr lang="zh-TW" altLang="en-US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*</a:t>
                      </a:r>
                      <a:r>
                        <a:rPr lang="en-US" altLang="zh-TW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*=</a:t>
                      </a:r>
                      <a:r>
                        <a:rPr lang="zh-TW" altLang="en-US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 </a:t>
                      </a:r>
                      <a:r>
                        <a:rPr lang="en-US" altLang="zh-TW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8</a:t>
                      </a:r>
                      <a:endParaRPr lang="zh-TW" altLang="en-US" sz="3200" b="1" kern="1200" dirty="0">
                        <a:solidFill>
                          <a:schemeClr val="tx1"/>
                        </a:solidFill>
                        <a:latin typeface="Noto Sans CJK TC Regular" pitchFamily="34" charset="-120"/>
                        <a:ea typeface="Noto Sans CJK TC Regular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b="1" kern="1200" dirty="0" err="1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i</a:t>
                      </a:r>
                      <a:r>
                        <a:rPr lang="zh-TW" altLang="en-US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 </a:t>
                      </a:r>
                      <a:r>
                        <a:rPr lang="en-US" altLang="zh-TW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=</a:t>
                      </a:r>
                      <a:r>
                        <a:rPr lang="zh-TW" altLang="en-US" sz="3200" b="1" kern="1200" baseline="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 </a:t>
                      </a:r>
                      <a:r>
                        <a:rPr lang="en-US" altLang="zh-TW" sz="3200" b="1" kern="1200" baseline="0" dirty="0" err="1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i</a:t>
                      </a:r>
                      <a:r>
                        <a:rPr lang="en-US" altLang="zh-TW" sz="3200" b="1" kern="1200" baseline="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 ** 8</a:t>
                      </a:r>
                      <a:endParaRPr lang="zh-TW" altLang="en-US" sz="3200" b="1" kern="1200" dirty="0">
                        <a:solidFill>
                          <a:schemeClr val="tx1"/>
                        </a:solidFill>
                        <a:latin typeface="Noto Sans CJK TC Regular" pitchFamily="34" charset="-120"/>
                        <a:ea typeface="Noto Sans CJK TC Regular" pitchFamily="34" charset="-120"/>
                        <a:cs typeface="+mn-cs"/>
                      </a:endParaRPr>
                    </a:p>
                  </a:txBody>
                  <a:tcPr anchor="ctr"/>
                </a:tc>
              </a:tr>
              <a:tr h="67340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%=</a:t>
                      </a:r>
                      <a:endParaRPr lang="zh-TW" altLang="en-US" sz="3200" b="1" kern="1200" dirty="0">
                        <a:solidFill>
                          <a:schemeClr val="tx1"/>
                        </a:solidFill>
                        <a:latin typeface="Noto Sans CJK TC Regular" pitchFamily="34" charset="-120"/>
                        <a:ea typeface="Noto Sans CJK TC Regular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餘數指定</a:t>
                      </a:r>
                      <a:endParaRPr lang="zh-TW" altLang="en-US" sz="3200" b="1" kern="1200" dirty="0">
                        <a:solidFill>
                          <a:schemeClr val="tx1"/>
                        </a:solidFill>
                        <a:latin typeface="Noto Sans CJK TC Regular" pitchFamily="34" charset="-120"/>
                        <a:ea typeface="Noto Sans CJK TC Regular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b="1" kern="1200" dirty="0" err="1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i</a:t>
                      </a:r>
                      <a:r>
                        <a:rPr lang="en-US" altLang="zh-TW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 %=</a:t>
                      </a:r>
                      <a:r>
                        <a:rPr lang="zh-TW" altLang="en-US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 </a:t>
                      </a:r>
                      <a:r>
                        <a:rPr lang="en-US" altLang="zh-TW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8</a:t>
                      </a:r>
                      <a:endParaRPr lang="zh-TW" altLang="en-US" sz="3200" b="1" kern="1200" dirty="0">
                        <a:solidFill>
                          <a:schemeClr val="tx1"/>
                        </a:solidFill>
                        <a:latin typeface="Noto Sans CJK TC Regular" pitchFamily="34" charset="-120"/>
                        <a:ea typeface="Noto Sans CJK TC Regular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b="1" kern="1200" dirty="0" err="1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i</a:t>
                      </a:r>
                      <a:r>
                        <a:rPr lang="zh-TW" altLang="en-US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 </a:t>
                      </a:r>
                      <a:r>
                        <a:rPr lang="en-US" altLang="zh-TW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=</a:t>
                      </a:r>
                      <a:r>
                        <a:rPr lang="zh-TW" altLang="en-US" sz="3200" b="1" kern="1200" baseline="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 </a:t>
                      </a:r>
                      <a:r>
                        <a:rPr lang="en-US" altLang="zh-TW" sz="3200" b="1" kern="1200" baseline="0" dirty="0" err="1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i</a:t>
                      </a:r>
                      <a:r>
                        <a:rPr lang="en-US" altLang="zh-TW" sz="3200" b="1" kern="1200" baseline="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 % 8</a:t>
                      </a:r>
                      <a:endParaRPr lang="zh-TW" altLang="en-US" sz="3200" b="1" kern="1200" dirty="0">
                        <a:solidFill>
                          <a:schemeClr val="tx1"/>
                        </a:solidFill>
                        <a:latin typeface="Noto Sans CJK TC Regular" pitchFamily="34" charset="-120"/>
                        <a:ea typeface="Noto Sans CJK TC Regular" pitchFamily="34" charset="-120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087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Noto Sans CJK TC Regular" pitchFamily="34" charset="-120"/>
                <a:ea typeface="Noto Sans CJK TC Regular" pitchFamily="34" charset="-120"/>
              </a:rPr>
              <a:t>第一堂課程</a:t>
            </a:r>
            <a:r>
              <a:rPr lang="zh-TW" altLang="en-US" dirty="0">
                <a:latin typeface="Noto Sans CJK TC Regular" pitchFamily="34" charset="-120"/>
                <a:ea typeface="Noto Sans CJK TC Regular" pitchFamily="34" charset="-120"/>
              </a:rPr>
              <a:t>內容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latin typeface="Noto Sans CJK TC Regular" pitchFamily="34" charset="-120"/>
                <a:ea typeface="Noto Sans CJK TC Regular" pitchFamily="34" charset="-120"/>
              </a:rPr>
              <a:t>Python</a:t>
            </a:r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簡單用</a:t>
            </a:r>
            <a:endParaRPr lang="en-US" altLang="zh-TW" sz="36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pPr lvl="1">
              <a:buFont typeface="Noto Sans CJK TC Regular" pitchFamily="34" charset="-120"/>
              <a:buChar char="­"/>
            </a:pPr>
            <a:r>
              <a:rPr lang="zh-TW" altLang="en-US" sz="3200" dirty="0">
                <a:latin typeface="Noto Sans CJK TC Regular" pitchFamily="34" charset="-120"/>
                <a:ea typeface="Noto Sans CJK TC Regular" pitchFamily="34" charset="-120"/>
              </a:rPr>
              <a:t>環境</a:t>
            </a:r>
            <a:r>
              <a:rPr lang="zh-TW" altLang="en-US" sz="3200" dirty="0" smtClean="0">
                <a:latin typeface="Noto Sans CJK TC Regular" pitchFamily="34" charset="-120"/>
                <a:ea typeface="Noto Sans CJK TC Regular" pitchFamily="34" charset="-120"/>
              </a:rPr>
              <a:t>建置</a:t>
            </a:r>
            <a:endParaRPr lang="en-US" altLang="zh-TW" sz="32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pPr lvl="1">
              <a:buFont typeface="Noto Sans CJK TC Regular" pitchFamily="34" charset="-120"/>
              <a:buChar char="­"/>
            </a:pPr>
            <a:r>
              <a:rPr lang="en-US" altLang="zh-TW" sz="3200" dirty="0" err="1" smtClean="0">
                <a:latin typeface="Noto Sans CJK TC Regular" pitchFamily="34" charset="-120"/>
                <a:ea typeface="Noto Sans CJK TC Regular" pitchFamily="34" charset="-120"/>
              </a:rPr>
              <a:t>Distutils</a:t>
            </a:r>
            <a:r>
              <a:rPr lang="zh-TW" altLang="en-US" sz="3200" dirty="0" smtClean="0">
                <a:latin typeface="Noto Sans CJK TC Regular" pitchFamily="34" charset="-120"/>
                <a:ea typeface="Noto Sans CJK TC Regular" pitchFamily="34" charset="-120"/>
              </a:rPr>
              <a:t>、</a:t>
            </a:r>
            <a:r>
              <a:rPr lang="en-US" altLang="zh-TW" sz="3200" dirty="0" smtClean="0">
                <a:latin typeface="Noto Sans CJK TC Regular" pitchFamily="34" charset="-120"/>
                <a:ea typeface="Noto Sans CJK TC Regular" pitchFamily="34" charset="-120"/>
              </a:rPr>
              <a:t>Distribute</a:t>
            </a:r>
            <a:r>
              <a:rPr lang="zh-TW" altLang="en-US" sz="3200" dirty="0" smtClean="0">
                <a:latin typeface="Noto Sans CJK TC Regular" pitchFamily="34" charset="-120"/>
                <a:ea typeface="Noto Sans CJK TC Regular" pitchFamily="34" charset="-120"/>
              </a:rPr>
              <a:t>、</a:t>
            </a:r>
            <a:r>
              <a:rPr lang="en-US" altLang="zh-TW" sz="3200" dirty="0" smtClean="0">
                <a:latin typeface="Noto Sans CJK TC Regular" pitchFamily="34" charset="-120"/>
                <a:ea typeface="Noto Sans CJK TC Regular" pitchFamily="34" charset="-120"/>
              </a:rPr>
              <a:t>Pip</a:t>
            </a:r>
            <a:r>
              <a:rPr lang="zh-TW" altLang="en-US" sz="3200" dirty="0" smtClean="0">
                <a:latin typeface="Noto Sans CJK TC Regular" pitchFamily="34" charset="-120"/>
                <a:ea typeface="Noto Sans CJK TC Regular" pitchFamily="34" charset="-120"/>
              </a:rPr>
              <a:t>之關係</a:t>
            </a:r>
            <a:endParaRPr lang="en-US" altLang="zh-TW" sz="32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pPr lvl="1">
              <a:buFont typeface="Noto Sans CJK TC Regular" pitchFamily="34" charset="-120"/>
              <a:buChar char="­"/>
            </a:pPr>
            <a:r>
              <a:rPr lang="zh-TW" altLang="en-US" sz="3200" dirty="0" smtClean="0">
                <a:latin typeface="Noto Sans CJK TC Regular" pitchFamily="34" charset="-120"/>
                <a:ea typeface="Noto Sans CJK TC Regular" pitchFamily="34" charset="-120"/>
              </a:rPr>
              <a:t>使用</a:t>
            </a:r>
            <a:r>
              <a:rPr lang="en-US" altLang="zh-TW" sz="3200" dirty="0" err="1" smtClean="0">
                <a:latin typeface="Noto Sans CJK TC Regular" pitchFamily="34" charset="-120"/>
                <a:ea typeface="Noto Sans CJK TC Regular" pitchFamily="34" charset="-120"/>
              </a:rPr>
              <a:t>Virtualenv</a:t>
            </a:r>
            <a:endParaRPr lang="en-US" altLang="zh-TW" sz="32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pPr lvl="1">
              <a:buFont typeface="Noto Sans CJK TC Regular" pitchFamily="34" charset="-120"/>
              <a:buChar char="­"/>
            </a:pPr>
            <a:r>
              <a:rPr lang="zh-TW" altLang="en-US" sz="3200" dirty="0">
                <a:latin typeface="Noto Sans CJK TC Regular" pitchFamily="34" charset="-120"/>
                <a:ea typeface="Noto Sans CJK TC Regular" pitchFamily="34" charset="-120"/>
              </a:rPr>
              <a:t>哈囉</a:t>
            </a:r>
            <a:r>
              <a:rPr lang="en-US" altLang="zh-TW" sz="3200" dirty="0">
                <a:latin typeface="Noto Sans CJK TC Regular" pitchFamily="34" charset="-120"/>
                <a:ea typeface="Noto Sans CJK TC Regular" pitchFamily="34" charset="-120"/>
              </a:rPr>
              <a:t>!</a:t>
            </a:r>
            <a:r>
              <a:rPr lang="zh-TW" altLang="en-US" sz="3200" dirty="0" smtClean="0">
                <a:latin typeface="Noto Sans CJK TC Regular" pitchFamily="34" charset="-120"/>
                <a:ea typeface="Noto Sans CJK TC Regular" pitchFamily="34" charset="-120"/>
              </a:rPr>
              <a:t>世界</a:t>
            </a:r>
            <a:r>
              <a:rPr lang="en-US" altLang="zh-TW" sz="3200" dirty="0" smtClean="0">
                <a:latin typeface="Noto Sans CJK TC Regular" pitchFamily="34" charset="-120"/>
                <a:ea typeface="Noto Sans CJK TC Regular" pitchFamily="34" charset="-120"/>
              </a:rPr>
              <a:t>!</a:t>
            </a:r>
          </a:p>
          <a:p>
            <a:pPr lvl="1">
              <a:buFont typeface="Noto Sans CJK TC Regular" pitchFamily="34" charset="-120"/>
              <a:buChar char="­"/>
            </a:pPr>
            <a:r>
              <a:rPr lang="en-US" altLang="zh-TW" sz="3200" dirty="0" smtClean="0">
                <a:latin typeface="Noto Sans CJK TC Regular" pitchFamily="34" charset="-120"/>
                <a:ea typeface="Noto Sans CJK TC Regular" pitchFamily="34" charset="-120"/>
              </a:rPr>
              <a:t>Unicode</a:t>
            </a:r>
            <a:r>
              <a:rPr lang="zh-TW" altLang="en-US" sz="3200" dirty="0" smtClean="0">
                <a:latin typeface="Noto Sans CJK TC Regular" pitchFamily="34" charset="-120"/>
                <a:ea typeface="Noto Sans CJK TC Regular" pitchFamily="34" charset="-120"/>
              </a:rPr>
              <a:t>支援</a:t>
            </a:r>
            <a:endParaRPr lang="en-US" altLang="zh-TW" sz="32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pPr lvl="1">
              <a:buFont typeface="Noto Sans CJK TC Regular" pitchFamily="34" charset="-120"/>
              <a:buChar char="­"/>
            </a:pPr>
            <a:r>
              <a:rPr lang="zh-TW" altLang="en-US" sz="3200" dirty="0" smtClean="0">
                <a:latin typeface="Noto Sans CJK TC Regular" pitchFamily="34" charset="-120"/>
                <a:ea typeface="Noto Sans CJK TC Regular" pitchFamily="34" charset="-120"/>
              </a:rPr>
              <a:t>基本</a:t>
            </a:r>
            <a:r>
              <a:rPr lang="en-US" altLang="zh-TW" sz="3200" dirty="0" smtClean="0">
                <a:latin typeface="Noto Sans CJK TC Regular" pitchFamily="34" charset="-120"/>
                <a:ea typeface="Noto Sans CJK TC Regular" pitchFamily="34" charset="-120"/>
              </a:rPr>
              <a:t>I/O</a:t>
            </a:r>
          </a:p>
          <a:p>
            <a:pPr lvl="1">
              <a:buFont typeface="Noto Sans CJK TC Regular" pitchFamily="34" charset="-120"/>
              <a:buChar char="­"/>
            </a:pPr>
            <a:r>
              <a:rPr lang="zh-TW" altLang="en-US" sz="3200" dirty="0">
                <a:latin typeface="Noto Sans CJK TC Regular" pitchFamily="34" charset="-120"/>
                <a:ea typeface="Noto Sans CJK TC Regular" pitchFamily="34" charset="-120"/>
              </a:rPr>
              <a:t>開發</a:t>
            </a:r>
            <a:r>
              <a:rPr lang="zh-TW" altLang="en-US" sz="3200" dirty="0" smtClean="0">
                <a:latin typeface="Noto Sans CJK TC Regular" pitchFamily="34" charset="-120"/>
                <a:ea typeface="Noto Sans CJK TC Regular" pitchFamily="34" charset="-120"/>
              </a:rPr>
              <a:t>工具</a:t>
            </a:r>
            <a:endParaRPr lang="en-US" altLang="zh-TW" sz="32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pPr lvl="1">
              <a:buFont typeface="Noto Sans CJK TC Regular" pitchFamily="34" charset="-120"/>
              <a:buChar char="­"/>
            </a:pPr>
            <a:r>
              <a:rPr lang="zh-TW" altLang="en-US" sz="3200" dirty="0" smtClean="0">
                <a:latin typeface="Noto Sans CJK TC Regular" pitchFamily="34" charset="-120"/>
                <a:ea typeface="Noto Sans CJK TC Regular" pitchFamily="34" charset="-120"/>
              </a:rPr>
              <a:t>參考資料</a:t>
            </a:r>
            <a:endParaRPr lang="en-US" altLang="zh-TW" sz="32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pPr lvl="1">
              <a:buFont typeface="Noto Sans CJK TC Regular" pitchFamily="34" charset="-120"/>
              <a:buChar char="­"/>
            </a:pPr>
            <a:endParaRPr lang="en-US" altLang="zh-TW" sz="32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pPr lvl="1">
              <a:buFont typeface="Noto Sans CJK TC Regular" pitchFamily="34" charset="-120"/>
              <a:buChar char="­"/>
            </a:pPr>
            <a:endParaRPr lang="zh-TW" altLang="en-US" sz="3600" dirty="0">
              <a:latin typeface="Noto Sans CJK TC Regular" pitchFamily="34" charset="-120"/>
              <a:ea typeface="Noto Sans CJK TC Regular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2476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Noto Sans CJK TC Regular" pitchFamily="34" charset="-120"/>
                <a:ea typeface="Noto Sans CJK TC Regular" pitchFamily="34" charset="-120"/>
              </a:rPr>
              <a:t>比較</a:t>
            </a:r>
            <a:r>
              <a:rPr lang="zh-TW" altLang="en-US" dirty="0" smtClean="0">
                <a:latin typeface="Noto Sans CJK TC Regular" pitchFamily="34" charset="-120"/>
                <a:ea typeface="Noto Sans CJK TC Regular" pitchFamily="34" charset="-120"/>
              </a:rPr>
              <a:t>運算子</a:t>
            </a:r>
            <a:endParaRPr lang="zh-TW" altLang="en-US" dirty="0">
              <a:latin typeface="Noto Sans CJK TC Regular" pitchFamily="34" charset="-120"/>
              <a:ea typeface="Noto Sans CJK TC Regular" pitchFamily="34" charset="-12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066217"/>
              </p:ext>
            </p:extLst>
          </p:nvPr>
        </p:nvGraphicFramePr>
        <p:xfrm>
          <a:off x="261258" y="1470780"/>
          <a:ext cx="11723916" cy="4713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0979"/>
                <a:gridCol w="2930979"/>
                <a:gridCol w="2930979"/>
                <a:gridCol w="2930979"/>
              </a:tblGrid>
              <a:tr h="67340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 smtClean="0">
                          <a:latin typeface="Noto Sans CJK TC Regular" pitchFamily="34" charset="-120"/>
                          <a:ea typeface="Noto Sans CJK TC Regular" pitchFamily="34" charset="-120"/>
                        </a:rPr>
                        <a:t>運算子</a:t>
                      </a:r>
                      <a:endParaRPr lang="zh-TW" altLang="en-US" sz="3200" dirty="0">
                        <a:latin typeface="Noto Sans CJK TC Regular" pitchFamily="34" charset="-120"/>
                        <a:ea typeface="Noto Sans CJK TC Regular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b="1" kern="1200" dirty="0" smtClean="0">
                          <a:solidFill>
                            <a:schemeClr val="lt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名稱</a:t>
                      </a:r>
                      <a:endParaRPr lang="zh-TW" altLang="en-US" sz="3200" b="1" kern="1200" dirty="0">
                        <a:solidFill>
                          <a:schemeClr val="lt1"/>
                        </a:solidFill>
                        <a:latin typeface="Noto Sans CJK TC Regular" pitchFamily="34" charset="-120"/>
                        <a:ea typeface="Noto Sans CJK TC Regular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b="1" kern="1200" dirty="0" smtClean="0">
                          <a:solidFill>
                            <a:schemeClr val="lt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範例</a:t>
                      </a:r>
                      <a:endParaRPr lang="zh-TW" altLang="en-US" sz="3200" b="1" kern="1200" dirty="0">
                        <a:solidFill>
                          <a:schemeClr val="lt1"/>
                        </a:solidFill>
                        <a:latin typeface="Noto Sans CJK TC Regular" pitchFamily="34" charset="-120"/>
                        <a:ea typeface="Noto Sans CJK TC Regular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b="1" kern="1200" dirty="0" smtClean="0">
                          <a:solidFill>
                            <a:schemeClr val="lt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結果</a:t>
                      </a:r>
                      <a:endParaRPr lang="zh-TW" altLang="en-US" sz="3200" b="1" kern="1200" dirty="0">
                        <a:solidFill>
                          <a:schemeClr val="lt1"/>
                        </a:solidFill>
                        <a:latin typeface="Noto Sans CJK TC Regular" pitchFamily="34" charset="-120"/>
                        <a:ea typeface="Noto Sans CJK TC Regular" pitchFamily="34" charset="-120"/>
                        <a:cs typeface="+mn-cs"/>
                      </a:endParaRPr>
                    </a:p>
                  </a:txBody>
                  <a:tcPr anchor="ctr"/>
                </a:tc>
              </a:tr>
              <a:tr h="67340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&lt;</a:t>
                      </a:r>
                      <a:endParaRPr lang="zh-TW" altLang="en-US" sz="3200" b="1" kern="1200" dirty="0">
                        <a:solidFill>
                          <a:schemeClr val="tx1"/>
                        </a:solidFill>
                        <a:latin typeface="Noto Sans CJK TC Regular" pitchFamily="34" charset="-120"/>
                        <a:ea typeface="Noto Sans CJK TC Regular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小於</a:t>
                      </a:r>
                      <a:endParaRPr lang="zh-TW" altLang="en-US" sz="3200" b="1" kern="1200" dirty="0">
                        <a:solidFill>
                          <a:schemeClr val="tx1"/>
                        </a:solidFill>
                        <a:latin typeface="Noto Sans CJK TC Regular" pitchFamily="34" charset="-120"/>
                        <a:ea typeface="Noto Sans CJK TC Regular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5</a:t>
                      </a:r>
                      <a:r>
                        <a:rPr lang="zh-TW" altLang="en-US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 </a:t>
                      </a:r>
                      <a:r>
                        <a:rPr lang="en-US" altLang="zh-TW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&lt;</a:t>
                      </a:r>
                      <a:r>
                        <a:rPr lang="zh-TW" altLang="en-US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 </a:t>
                      </a:r>
                      <a:r>
                        <a:rPr lang="en-US" altLang="zh-TW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0</a:t>
                      </a:r>
                      <a:endParaRPr lang="zh-TW" altLang="en-US" sz="3200" b="1" kern="1200" dirty="0">
                        <a:solidFill>
                          <a:schemeClr val="tx1"/>
                        </a:solidFill>
                        <a:latin typeface="Noto Sans CJK TC Regular" pitchFamily="34" charset="-120"/>
                        <a:ea typeface="Noto Sans CJK TC Regular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False</a:t>
                      </a:r>
                      <a:endParaRPr lang="zh-TW" altLang="en-US" sz="3200" b="1" kern="1200" dirty="0">
                        <a:solidFill>
                          <a:schemeClr val="tx1"/>
                        </a:solidFill>
                        <a:latin typeface="Noto Sans CJK TC Regular" pitchFamily="34" charset="-120"/>
                        <a:ea typeface="Noto Sans CJK TC Regular" pitchFamily="34" charset="-120"/>
                        <a:cs typeface="+mn-cs"/>
                      </a:endParaRPr>
                    </a:p>
                  </a:txBody>
                  <a:tcPr anchor="ctr"/>
                </a:tc>
              </a:tr>
              <a:tr h="67340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&lt;=</a:t>
                      </a:r>
                      <a:endParaRPr lang="en-US" altLang="zh-TW" sz="3200" b="1" kern="1200" dirty="0" smtClean="0">
                        <a:solidFill>
                          <a:schemeClr val="tx1"/>
                        </a:solidFill>
                        <a:latin typeface="Noto Sans CJK TC Regular" pitchFamily="34" charset="-120"/>
                        <a:ea typeface="Noto Sans CJK TC Regular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小於等於</a:t>
                      </a:r>
                      <a:endParaRPr lang="zh-TW" altLang="en-US" sz="3200" b="1" kern="1200" dirty="0">
                        <a:solidFill>
                          <a:schemeClr val="tx1"/>
                        </a:solidFill>
                        <a:latin typeface="Noto Sans CJK TC Regular" pitchFamily="34" charset="-120"/>
                        <a:ea typeface="Noto Sans CJK TC Regular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5</a:t>
                      </a:r>
                      <a:r>
                        <a:rPr lang="zh-TW" altLang="en-US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 </a:t>
                      </a:r>
                      <a:r>
                        <a:rPr lang="en-US" altLang="zh-TW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&lt;=</a:t>
                      </a:r>
                      <a:r>
                        <a:rPr lang="zh-TW" altLang="en-US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 </a:t>
                      </a:r>
                      <a:r>
                        <a:rPr lang="en-US" altLang="zh-TW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0</a:t>
                      </a:r>
                      <a:endParaRPr lang="zh-TW" altLang="en-US" sz="3200" b="1" kern="1200" dirty="0">
                        <a:solidFill>
                          <a:schemeClr val="tx1"/>
                        </a:solidFill>
                        <a:latin typeface="Noto Sans CJK TC Regular" pitchFamily="34" charset="-120"/>
                        <a:ea typeface="Noto Sans CJK TC Regular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False</a:t>
                      </a:r>
                      <a:endParaRPr lang="zh-TW" altLang="en-US" sz="3200" b="1" kern="1200" dirty="0">
                        <a:solidFill>
                          <a:schemeClr val="tx1"/>
                        </a:solidFill>
                        <a:latin typeface="Noto Sans CJK TC Regular" pitchFamily="34" charset="-120"/>
                        <a:ea typeface="Noto Sans CJK TC Regular" pitchFamily="34" charset="-120"/>
                        <a:cs typeface="+mn-cs"/>
                      </a:endParaRPr>
                    </a:p>
                  </a:txBody>
                  <a:tcPr anchor="ctr"/>
                </a:tc>
              </a:tr>
              <a:tr h="67340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&gt;</a:t>
                      </a:r>
                      <a:endParaRPr lang="zh-TW" altLang="en-US" sz="3200" b="1" kern="1200" dirty="0">
                        <a:solidFill>
                          <a:schemeClr val="tx1"/>
                        </a:solidFill>
                        <a:latin typeface="Noto Sans CJK TC Regular" pitchFamily="34" charset="-120"/>
                        <a:ea typeface="Noto Sans CJK TC Regular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大於</a:t>
                      </a:r>
                      <a:endParaRPr lang="zh-TW" altLang="en-US" sz="3200" b="1" kern="1200" dirty="0">
                        <a:solidFill>
                          <a:schemeClr val="tx1"/>
                        </a:solidFill>
                        <a:latin typeface="Noto Sans CJK TC Regular" pitchFamily="34" charset="-120"/>
                        <a:ea typeface="Noto Sans CJK TC Regular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5</a:t>
                      </a:r>
                      <a:r>
                        <a:rPr lang="zh-TW" altLang="en-US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 </a:t>
                      </a:r>
                      <a:r>
                        <a:rPr lang="en-US" altLang="zh-TW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&gt;</a:t>
                      </a:r>
                      <a:r>
                        <a:rPr lang="zh-TW" altLang="en-US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 </a:t>
                      </a:r>
                      <a:r>
                        <a:rPr lang="en-US" altLang="zh-TW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0</a:t>
                      </a:r>
                      <a:endParaRPr lang="zh-TW" altLang="en-US" sz="3200" b="1" kern="1200" dirty="0">
                        <a:solidFill>
                          <a:schemeClr val="tx1"/>
                        </a:solidFill>
                        <a:latin typeface="Noto Sans CJK TC Regular" pitchFamily="34" charset="-120"/>
                        <a:ea typeface="Noto Sans CJK TC Regular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True</a:t>
                      </a:r>
                      <a:endParaRPr lang="zh-TW" altLang="en-US" sz="3200" b="1" kern="1200" dirty="0">
                        <a:solidFill>
                          <a:schemeClr val="tx1"/>
                        </a:solidFill>
                        <a:latin typeface="Noto Sans CJK TC Regular" pitchFamily="34" charset="-120"/>
                        <a:ea typeface="Noto Sans CJK TC Regular" pitchFamily="34" charset="-120"/>
                        <a:cs typeface="+mn-cs"/>
                      </a:endParaRPr>
                    </a:p>
                  </a:txBody>
                  <a:tcPr anchor="ctr"/>
                </a:tc>
              </a:tr>
              <a:tr h="67340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&gt;=</a:t>
                      </a:r>
                      <a:endParaRPr lang="zh-TW" altLang="en-US" sz="3200" b="1" kern="1200" dirty="0">
                        <a:solidFill>
                          <a:schemeClr val="tx1"/>
                        </a:solidFill>
                        <a:latin typeface="Noto Sans CJK TC Regular" pitchFamily="34" charset="-120"/>
                        <a:ea typeface="Noto Sans CJK TC Regular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大於等於</a:t>
                      </a:r>
                      <a:endParaRPr lang="zh-TW" altLang="en-US" sz="3200" b="1" kern="1200" dirty="0">
                        <a:solidFill>
                          <a:schemeClr val="tx1"/>
                        </a:solidFill>
                        <a:latin typeface="Noto Sans CJK TC Regular" pitchFamily="34" charset="-120"/>
                        <a:ea typeface="Noto Sans CJK TC Regular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5</a:t>
                      </a:r>
                      <a:r>
                        <a:rPr lang="zh-TW" altLang="en-US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 </a:t>
                      </a:r>
                      <a:r>
                        <a:rPr lang="en-US" altLang="zh-TW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&gt;= 0</a:t>
                      </a:r>
                      <a:endParaRPr lang="zh-TW" altLang="en-US" sz="3200" b="1" kern="1200" dirty="0">
                        <a:solidFill>
                          <a:schemeClr val="tx1"/>
                        </a:solidFill>
                        <a:latin typeface="Noto Sans CJK TC Regular" pitchFamily="34" charset="-120"/>
                        <a:ea typeface="Noto Sans CJK TC Regular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True</a:t>
                      </a:r>
                      <a:endParaRPr lang="zh-TW" altLang="en-US" sz="3200" b="1" kern="1200" dirty="0">
                        <a:solidFill>
                          <a:schemeClr val="tx1"/>
                        </a:solidFill>
                        <a:latin typeface="Noto Sans CJK TC Regular" pitchFamily="34" charset="-120"/>
                        <a:ea typeface="Noto Sans CJK TC Regular" pitchFamily="34" charset="-120"/>
                        <a:cs typeface="+mn-cs"/>
                      </a:endParaRPr>
                    </a:p>
                  </a:txBody>
                  <a:tcPr anchor="ctr"/>
                </a:tc>
              </a:tr>
              <a:tr h="67340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==</a:t>
                      </a:r>
                      <a:endParaRPr lang="zh-TW" altLang="en-US" sz="3200" b="1" kern="1200" dirty="0">
                        <a:solidFill>
                          <a:schemeClr val="tx1"/>
                        </a:solidFill>
                        <a:latin typeface="Noto Sans CJK TC Regular" pitchFamily="34" charset="-120"/>
                        <a:ea typeface="Noto Sans CJK TC Regular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等於</a:t>
                      </a:r>
                      <a:endParaRPr lang="zh-TW" altLang="en-US" sz="3200" b="1" kern="1200" dirty="0">
                        <a:solidFill>
                          <a:schemeClr val="tx1"/>
                        </a:solidFill>
                        <a:latin typeface="Noto Sans CJK TC Regular" pitchFamily="34" charset="-120"/>
                        <a:ea typeface="Noto Sans CJK TC Regular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5 == 0</a:t>
                      </a:r>
                      <a:endParaRPr lang="zh-TW" altLang="en-US" sz="3200" b="1" kern="1200" dirty="0">
                        <a:solidFill>
                          <a:schemeClr val="tx1"/>
                        </a:solidFill>
                        <a:latin typeface="Noto Sans CJK TC Regular" pitchFamily="34" charset="-120"/>
                        <a:ea typeface="Noto Sans CJK TC Regular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False</a:t>
                      </a:r>
                      <a:endParaRPr lang="zh-TW" altLang="en-US" sz="3200" b="1" kern="1200" dirty="0">
                        <a:solidFill>
                          <a:schemeClr val="tx1"/>
                        </a:solidFill>
                        <a:latin typeface="Noto Sans CJK TC Regular" pitchFamily="34" charset="-120"/>
                        <a:ea typeface="Noto Sans CJK TC Regular" pitchFamily="34" charset="-120"/>
                        <a:cs typeface="+mn-cs"/>
                      </a:endParaRPr>
                    </a:p>
                  </a:txBody>
                  <a:tcPr anchor="ctr"/>
                </a:tc>
              </a:tr>
              <a:tr h="67340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!=</a:t>
                      </a:r>
                      <a:endParaRPr lang="zh-TW" altLang="en-US" sz="3200" b="1" kern="1200" dirty="0">
                        <a:solidFill>
                          <a:schemeClr val="tx1"/>
                        </a:solidFill>
                        <a:latin typeface="Noto Sans CJK TC Regular" pitchFamily="34" charset="-120"/>
                        <a:ea typeface="Noto Sans CJK TC Regular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不等於</a:t>
                      </a:r>
                      <a:endParaRPr lang="zh-TW" altLang="en-US" sz="3200" b="1" kern="1200" dirty="0">
                        <a:solidFill>
                          <a:schemeClr val="tx1"/>
                        </a:solidFill>
                        <a:latin typeface="Noto Sans CJK TC Regular" pitchFamily="34" charset="-120"/>
                        <a:ea typeface="Noto Sans CJK TC Regular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5 != 0</a:t>
                      </a:r>
                      <a:endParaRPr lang="zh-TW" altLang="en-US" sz="3200" b="1" kern="1200" dirty="0">
                        <a:solidFill>
                          <a:schemeClr val="tx1"/>
                        </a:solidFill>
                        <a:latin typeface="Noto Sans CJK TC Regular" pitchFamily="34" charset="-120"/>
                        <a:ea typeface="Noto Sans CJK TC Regular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True</a:t>
                      </a:r>
                      <a:endParaRPr lang="zh-TW" altLang="en-US" sz="3200" b="1" kern="1200" dirty="0">
                        <a:solidFill>
                          <a:schemeClr val="tx1"/>
                        </a:solidFill>
                        <a:latin typeface="Noto Sans CJK TC Regular" pitchFamily="34" charset="-120"/>
                        <a:ea typeface="Noto Sans CJK TC Regular" pitchFamily="34" charset="-120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087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Noto Sans CJK TC Regular" pitchFamily="34" charset="-120"/>
                <a:ea typeface="Noto Sans CJK TC Regular" pitchFamily="34" charset="-120"/>
              </a:rPr>
              <a:t>字串</a:t>
            </a:r>
            <a:r>
              <a:rPr lang="zh-TW" altLang="en-US" dirty="0" smtClean="0">
                <a:latin typeface="Noto Sans CJK TC Regular" pitchFamily="34" charset="-120"/>
                <a:ea typeface="Noto Sans CJK TC Regular" pitchFamily="34" charset="-120"/>
              </a:rPr>
              <a:t>型態</a:t>
            </a:r>
            <a:endParaRPr lang="zh-TW" altLang="en-US" dirty="0">
              <a:latin typeface="Noto Sans CJK TC Regular" pitchFamily="34" charset="-120"/>
              <a:ea typeface="Noto Sans CJK TC Regular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需要特別標示</a:t>
            </a:r>
            <a:endParaRPr lang="en-US" altLang="zh-TW" sz="36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常見的製作方式</a:t>
            </a:r>
            <a:endParaRPr lang="en-US" altLang="zh-TW" sz="36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pPr lvl="1">
              <a:buFont typeface="Noto Sans CJK TC Regular" pitchFamily="34" charset="-120"/>
              <a:buChar char="­"/>
            </a:pPr>
            <a:r>
              <a:rPr lang="zh-TW" altLang="en-US" sz="3200" dirty="0">
                <a:latin typeface="Noto Sans CJK TC Regular" pitchFamily="34" charset="-120"/>
                <a:ea typeface="Noto Sans CJK TC Regular" pitchFamily="34" charset="-120"/>
              </a:rPr>
              <a:t>雙引號</a:t>
            </a:r>
            <a:r>
              <a:rPr lang="en-US" altLang="zh-TW" sz="3200" dirty="0">
                <a:latin typeface="Noto Sans CJK TC Regular" pitchFamily="34" charset="-120"/>
                <a:ea typeface="Noto Sans CJK TC Regular" pitchFamily="34" charset="-120"/>
              </a:rPr>
              <a:t>:</a:t>
            </a:r>
            <a:r>
              <a:rPr lang="en-US" altLang="zh-TW" sz="3200" dirty="0" smtClean="0">
                <a:latin typeface="Noto Sans CJK TC Regular" pitchFamily="34" charset="-120"/>
                <a:ea typeface="Noto Sans CJK TC Regular" pitchFamily="34" charset="-120"/>
              </a:rPr>
              <a:t>"</a:t>
            </a:r>
            <a:r>
              <a:rPr lang="en-US" altLang="zh-TW" sz="3200" dirty="0" err="1" smtClean="0">
                <a:latin typeface="Noto Sans CJK TC Regular" pitchFamily="34" charset="-120"/>
                <a:ea typeface="Noto Sans CJK TC Regular" pitchFamily="34" charset="-120"/>
              </a:rPr>
              <a:t>Just'in</a:t>
            </a:r>
            <a:r>
              <a:rPr lang="en-US" altLang="zh-TW" sz="3200" dirty="0">
                <a:latin typeface="Noto Sans CJK TC Regular" pitchFamily="34" charset="-120"/>
                <a:ea typeface="Noto Sans CJK TC Regular" pitchFamily="34" charset="-120"/>
              </a:rPr>
              <a:t>"</a:t>
            </a:r>
            <a:endParaRPr lang="en-US" altLang="zh-TW" sz="32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pPr lvl="1">
              <a:buFont typeface="Noto Sans CJK TC Regular" pitchFamily="34" charset="-120"/>
              <a:buChar char="­"/>
            </a:pPr>
            <a:r>
              <a:rPr lang="zh-TW" altLang="en-US" sz="3200" dirty="0">
                <a:latin typeface="Noto Sans CJK TC Regular" pitchFamily="34" charset="-120"/>
                <a:ea typeface="Noto Sans CJK TC Regular" pitchFamily="34" charset="-120"/>
              </a:rPr>
              <a:t>單引號</a:t>
            </a:r>
            <a:r>
              <a:rPr lang="en-US" altLang="zh-TW" sz="3200" dirty="0" smtClean="0">
                <a:latin typeface="Noto Sans CJK TC Regular" pitchFamily="34" charset="-120"/>
                <a:ea typeface="Noto Sans CJK TC Regular" pitchFamily="34" charset="-120"/>
              </a:rPr>
              <a:t>:</a:t>
            </a:r>
            <a:r>
              <a:rPr lang="en-US" altLang="zh-TW" sz="3200" dirty="0" smtClean="0">
                <a:latin typeface="Noto Sans CJK TC Regular" pitchFamily="34" charset="-120"/>
                <a:ea typeface="Noto Sans CJK TC Regular" pitchFamily="34" charset="-120"/>
              </a:rPr>
              <a:t>'</a:t>
            </a:r>
            <a:r>
              <a:rPr lang="en-US" altLang="zh-TW" sz="3200" dirty="0" err="1" smtClean="0">
                <a:latin typeface="Noto Sans CJK TC Regular" pitchFamily="34" charset="-120"/>
                <a:ea typeface="Noto Sans CJK TC Regular" pitchFamily="34" charset="-120"/>
              </a:rPr>
              <a:t>Just"in</a:t>
            </a:r>
            <a:r>
              <a:rPr lang="en-US" altLang="zh-TW" sz="3200" dirty="0" smtClean="0">
                <a:latin typeface="Noto Sans CJK TC Regular" pitchFamily="34" charset="-120"/>
                <a:ea typeface="Noto Sans CJK TC Regular" pitchFamily="34" charset="-120"/>
              </a:rPr>
              <a:t>'</a:t>
            </a:r>
            <a:endParaRPr lang="en-US" altLang="zh-TW" sz="32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pPr lvl="1">
              <a:buFont typeface="Noto Sans CJK TC Regular" pitchFamily="34" charset="-120"/>
              <a:buChar char="­"/>
            </a:pPr>
            <a:r>
              <a:rPr lang="zh-TW" altLang="en-US" sz="3200" dirty="0" smtClean="0">
                <a:latin typeface="Noto Sans CJK TC Regular" pitchFamily="34" charset="-120"/>
                <a:ea typeface="Noto Sans CJK TC Regular" pitchFamily="34" charset="-120"/>
              </a:rPr>
              <a:t>使用英文格式化</a:t>
            </a:r>
            <a:r>
              <a:rPr lang="en-US" altLang="zh-TW" sz="3200" dirty="0">
                <a:latin typeface="Noto Sans CJK TC Regular" pitchFamily="34" charset="-120"/>
                <a:ea typeface="Noto Sans CJK TC Regular" pitchFamily="34" charset="-120"/>
              </a:rPr>
              <a:t>:</a:t>
            </a:r>
            <a:r>
              <a:rPr lang="en-US" altLang="zh-TW" sz="3200" dirty="0" err="1">
                <a:latin typeface="Noto Sans CJK TC Regular" pitchFamily="34" charset="-120"/>
                <a:ea typeface="Noto Sans CJK TC Regular" pitchFamily="34" charset="-120"/>
              </a:rPr>
              <a:t>r'c</a:t>
            </a:r>
            <a:r>
              <a:rPr lang="en-US" altLang="zh-TW" sz="3200" dirty="0">
                <a:latin typeface="Noto Sans CJK TC Regular" pitchFamily="34" charset="-120"/>
                <a:ea typeface="Noto Sans CJK TC Regular" pitchFamily="34" charset="-120"/>
              </a:rPr>
              <a:t>:\</a:t>
            </a:r>
            <a:r>
              <a:rPr lang="en-US" altLang="zh-TW" sz="3200" dirty="0" err="1">
                <a:latin typeface="Noto Sans CJK TC Regular" pitchFamily="34" charset="-120"/>
                <a:ea typeface="Noto Sans CJK TC Regular" pitchFamily="34" charset="-120"/>
              </a:rPr>
              <a:t>todo</a:t>
            </a:r>
            <a:r>
              <a:rPr lang="en-US" altLang="zh-TW" sz="3200" dirty="0">
                <a:latin typeface="Noto Sans CJK TC Regular" pitchFamily="34" charset="-120"/>
                <a:ea typeface="Noto Sans CJK TC Regular" pitchFamily="34" charset="-120"/>
              </a:rPr>
              <a:t>'</a:t>
            </a:r>
            <a:endParaRPr lang="en-US" altLang="zh-TW" sz="32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pPr lvl="1">
              <a:buFont typeface="Noto Sans CJK TC Regular" pitchFamily="34" charset="-120"/>
              <a:buChar char="­"/>
            </a:pPr>
            <a:r>
              <a:rPr lang="zh-TW" altLang="en-US" sz="3200" dirty="0" smtClean="0">
                <a:latin typeface="Noto Sans CJK TC Regular" pitchFamily="34" charset="-120"/>
                <a:ea typeface="Noto Sans CJK TC Regular" pitchFamily="34" charset="-120"/>
              </a:rPr>
              <a:t>使用</a:t>
            </a:r>
            <a:r>
              <a:rPr lang="en-US" altLang="zh-TW" sz="3200" dirty="0" smtClean="0">
                <a:latin typeface="Noto Sans CJK TC Regular" pitchFamily="34" charset="-120"/>
                <a:ea typeface="Noto Sans CJK TC Regular" pitchFamily="34" charset="-120"/>
              </a:rPr>
              <a:t>%</a:t>
            </a:r>
            <a:r>
              <a:rPr lang="zh-TW" altLang="en-US" sz="3200" dirty="0" smtClean="0">
                <a:latin typeface="Noto Sans CJK TC Regular" pitchFamily="34" charset="-120"/>
                <a:ea typeface="Noto Sans CJK TC Regular" pitchFamily="34" charset="-120"/>
              </a:rPr>
              <a:t>或</a:t>
            </a:r>
            <a:r>
              <a:rPr lang="en-US" altLang="zh-TW" sz="3200" dirty="0" smtClean="0">
                <a:latin typeface="Noto Sans CJK TC Regular" pitchFamily="34" charset="-120"/>
                <a:ea typeface="Noto Sans CJK TC Regular" pitchFamily="34" charset="-120"/>
              </a:rPr>
              <a:t>format</a:t>
            </a:r>
            <a:r>
              <a:rPr lang="zh-TW" altLang="en-US" sz="3200" dirty="0" smtClean="0">
                <a:latin typeface="Noto Sans CJK TC Regular" pitchFamily="34" charset="-120"/>
                <a:ea typeface="Noto Sans CJK TC Regular" pitchFamily="34" charset="-120"/>
              </a:rPr>
              <a:t>格式化</a:t>
            </a:r>
            <a:r>
              <a:rPr lang="en-US" altLang="zh-TW" sz="3200" dirty="0">
                <a:latin typeface="Noto Sans CJK TC Regular" pitchFamily="34" charset="-120"/>
                <a:ea typeface="Noto Sans CJK TC Regular" pitchFamily="34" charset="-120"/>
              </a:rPr>
              <a:t>:'%d %.2f %s' % (1, 99.3, 'Justin')</a:t>
            </a:r>
            <a:endParaRPr lang="en-US" altLang="zh-TW" sz="3200" dirty="0">
              <a:latin typeface="Noto Sans CJK TC Regular" pitchFamily="34" charset="-120"/>
              <a:ea typeface="Noto Sans CJK TC Regular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5941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Noto Sans CJK TC Regular" pitchFamily="34" charset="-120"/>
                <a:ea typeface="Noto Sans CJK TC Regular" pitchFamily="34" charset="-120"/>
              </a:rPr>
              <a:t>特殊字元</a:t>
            </a:r>
            <a:endParaRPr lang="zh-TW" altLang="en-US" dirty="0">
              <a:latin typeface="Noto Sans CJK TC Regular" pitchFamily="34" charset="-120"/>
              <a:ea typeface="Noto Sans CJK TC Regular" pitchFamily="34" charset="-12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351242"/>
              </p:ext>
            </p:extLst>
          </p:nvPr>
        </p:nvGraphicFramePr>
        <p:xfrm>
          <a:off x="506186" y="1813678"/>
          <a:ext cx="4865913" cy="3367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1057"/>
                <a:gridCol w="2654856"/>
              </a:tblGrid>
              <a:tr h="67340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 smtClean="0">
                          <a:latin typeface="Noto Sans CJK TC Regular" pitchFamily="34" charset="-120"/>
                          <a:ea typeface="Noto Sans CJK TC Regular" pitchFamily="34" charset="-120"/>
                        </a:rPr>
                        <a:t>轉譯序列</a:t>
                      </a:r>
                      <a:endParaRPr lang="zh-TW" altLang="en-US" sz="3200" dirty="0">
                        <a:latin typeface="Noto Sans CJK TC Regular" pitchFamily="34" charset="-120"/>
                        <a:ea typeface="Noto Sans CJK TC Regular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b="1" kern="1200" dirty="0" smtClean="0">
                          <a:solidFill>
                            <a:schemeClr val="lt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名稱</a:t>
                      </a:r>
                      <a:endParaRPr lang="zh-TW" altLang="en-US" sz="3200" b="1" kern="1200" dirty="0">
                        <a:solidFill>
                          <a:schemeClr val="lt1"/>
                        </a:solidFill>
                        <a:latin typeface="Noto Sans CJK TC Regular" pitchFamily="34" charset="-120"/>
                        <a:ea typeface="Noto Sans CJK TC Regular" pitchFamily="34" charset="-120"/>
                        <a:cs typeface="+mn-cs"/>
                      </a:endParaRPr>
                    </a:p>
                  </a:txBody>
                  <a:tcPr anchor="ctr"/>
                </a:tc>
              </a:tr>
              <a:tr h="67340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\b</a:t>
                      </a:r>
                      <a:endParaRPr lang="zh-TW" altLang="en-US" sz="3200" b="1" kern="1200" dirty="0">
                        <a:solidFill>
                          <a:schemeClr val="tx1"/>
                        </a:solidFill>
                        <a:latin typeface="Noto Sans CJK TC Regular" pitchFamily="34" charset="-120"/>
                        <a:ea typeface="Noto Sans CJK TC Regular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空白</a:t>
                      </a:r>
                      <a:endParaRPr lang="zh-TW" altLang="en-US" sz="3200" b="1" kern="1200" dirty="0">
                        <a:solidFill>
                          <a:schemeClr val="tx1"/>
                        </a:solidFill>
                        <a:latin typeface="Noto Sans CJK TC Regular" pitchFamily="34" charset="-120"/>
                        <a:ea typeface="Noto Sans CJK TC Regular" pitchFamily="34" charset="-120"/>
                        <a:cs typeface="+mn-cs"/>
                      </a:endParaRPr>
                    </a:p>
                  </a:txBody>
                  <a:tcPr anchor="ctr"/>
                </a:tc>
              </a:tr>
              <a:tr h="67340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\t</a:t>
                      </a:r>
                      <a:endParaRPr lang="en-US" altLang="zh-TW" sz="3200" b="1" kern="1200" dirty="0" smtClean="0">
                        <a:solidFill>
                          <a:schemeClr val="tx1"/>
                        </a:solidFill>
                        <a:latin typeface="Noto Sans CJK TC Regular" pitchFamily="34" charset="-120"/>
                        <a:ea typeface="Noto Sans CJK TC Regular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跳八格</a:t>
                      </a:r>
                      <a:endParaRPr lang="zh-TW" altLang="en-US" sz="3200" b="1" kern="1200" dirty="0">
                        <a:solidFill>
                          <a:schemeClr val="tx1"/>
                        </a:solidFill>
                        <a:latin typeface="Noto Sans CJK TC Regular" pitchFamily="34" charset="-120"/>
                        <a:ea typeface="Noto Sans CJK TC Regular" pitchFamily="34" charset="-120"/>
                        <a:cs typeface="+mn-cs"/>
                      </a:endParaRPr>
                    </a:p>
                  </a:txBody>
                  <a:tcPr anchor="ctr"/>
                </a:tc>
              </a:tr>
              <a:tr h="67340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\n</a:t>
                      </a:r>
                      <a:endParaRPr lang="zh-TW" altLang="en-US" sz="3200" b="1" kern="1200" dirty="0">
                        <a:solidFill>
                          <a:schemeClr val="tx1"/>
                        </a:solidFill>
                        <a:latin typeface="Noto Sans CJK TC Regular" pitchFamily="34" charset="-120"/>
                        <a:ea typeface="Noto Sans CJK TC Regular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換行</a:t>
                      </a:r>
                      <a:endParaRPr lang="zh-TW" altLang="en-US" sz="3200" b="1" kern="1200" dirty="0">
                        <a:solidFill>
                          <a:schemeClr val="tx1"/>
                        </a:solidFill>
                        <a:latin typeface="Noto Sans CJK TC Regular" pitchFamily="34" charset="-120"/>
                        <a:ea typeface="Noto Sans CJK TC Regular" pitchFamily="34" charset="-120"/>
                        <a:cs typeface="+mn-cs"/>
                      </a:endParaRPr>
                    </a:p>
                  </a:txBody>
                  <a:tcPr anchor="ctr"/>
                </a:tc>
              </a:tr>
              <a:tr h="67340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\f</a:t>
                      </a:r>
                      <a:endParaRPr lang="zh-TW" altLang="en-US" sz="3200" b="1" kern="1200" dirty="0">
                        <a:solidFill>
                          <a:schemeClr val="tx1"/>
                        </a:solidFill>
                        <a:latin typeface="Noto Sans CJK TC Regular" pitchFamily="34" charset="-120"/>
                        <a:ea typeface="Noto Sans CJK TC Regular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跳頁</a:t>
                      </a:r>
                      <a:endParaRPr lang="zh-TW" altLang="en-US" sz="3200" b="1" kern="1200" dirty="0">
                        <a:solidFill>
                          <a:schemeClr val="tx1"/>
                        </a:solidFill>
                        <a:latin typeface="Noto Sans CJK TC Regular" pitchFamily="34" charset="-120"/>
                        <a:ea typeface="Noto Sans CJK TC Regular" pitchFamily="34" charset="-120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164531"/>
              </p:ext>
            </p:extLst>
          </p:nvPr>
        </p:nvGraphicFramePr>
        <p:xfrm>
          <a:off x="5780312" y="1851778"/>
          <a:ext cx="6068788" cy="3367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7639"/>
                <a:gridCol w="3311149"/>
              </a:tblGrid>
              <a:tr h="67340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 smtClean="0">
                          <a:latin typeface="Noto Sans CJK TC Regular" pitchFamily="34" charset="-120"/>
                          <a:ea typeface="Noto Sans CJK TC Regular" pitchFamily="34" charset="-120"/>
                        </a:rPr>
                        <a:t>轉譯序列</a:t>
                      </a:r>
                      <a:endParaRPr lang="zh-TW" altLang="en-US" sz="3200" dirty="0">
                        <a:latin typeface="Noto Sans CJK TC Regular" pitchFamily="34" charset="-120"/>
                        <a:ea typeface="Noto Sans CJK TC Regular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b="1" kern="1200" dirty="0" smtClean="0">
                          <a:solidFill>
                            <a:schemeClr val="lt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名稱</a:t>
                      </a:r>
                      <a:endParaRPr lang="zh-TW" altLang="en-US" sz="3200" b="1" kern="1200" dirty="0">
                        <a:solidFill>
                          <a:schemeClr val="lt1"/>
                        </a:solidFill>
                        <a:latin typeface="Noto Sans CJK TC Regular" pitchFamily="34" charset="-120"/>
                        <a:ea typeface="Noto Sans CJK TC Regular" pitchFamily="34" charset="-120"/>
                        <a:cs typeface="+mn-cs"/>
                      </a:endParaRPr>
                    </a:p>
                  </a:txBody>
                  <a:tcPr anchor="ctr"/>
                </a:tc>
              </a:tr>
              <a:tr h="67340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\r</a:t>
                      </a:r>
                      <a:endParaRPr lang="zh-TW" altLang="en-US" sz="3200" b="1" kern="1200" dirty="0">
                        <a:solidFill>
                          <a:schemeClr val="tx1"/>
                        </a:solidFill>
                        <a:latin typeface="Noto Sans CJK TC Regular" pitchFamily="34" charset="-120"/>
                        <a:ea typeface="Noto Sans CJK TC Regular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回到此行最前端</a:t>
                      </a:r>
                      <a:endParaRPr lang="zh-TW" altLang="en-US" sz="3200" b="1" kern="1200" dirty="0">
                        <a:solidFill>
                          <a:schemeClr val="tx1"/>
                        </a:solidFill>
                        <a:latin typeface="Noto Sans CJK TC Regular" pitchFamily="34" charset="-120"/>
                        <a:ea typeface="Noto Sans CJK TC Regular" pitchFamily="34" charset="-120"/>
                        <a:cs typeface="+mn-cs"/>
                      </a:endParaRPr>
                    </a:p>
                  </a:txBody>
                  <a:tcPr anchor="ctr"/>
                </a:tc>
              </a:tr>
              <a:tr h="67340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\\</a:t>
                      </a:r>
                      <a:endParaRPr lang="en-US" altLang="zh-TW" sz="3200" b="1" kern="1200" dirty="0" smtClean="0">
                        <a:solidFill>
                          <a:schemeClr val="tx1"/>
                        </a:solidFill>
                        <a:latin typeface="Noto Sans CJK TC Regular" pitchFamily="34" charset="-120"/>
                        <a:ea typeface="Noto Sans CJK TC Regular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反斜線</a:t>
                      </a:r>
                      <a:endParaRPr lang="zh-TW" altLang="en-US" sz="3200" b="1" kern="1200" dirty="0">
                        <a:solidFill>
                          <a:schemeClr val="tx1"/>
                        </a:solidFill>
                        <a:latin typeface="Noto Sans CJK TC Regular" pitchFamily="34" charset="-120"/>
                        <a:ea typeface="Noto Sans CJK TC Regular" pitchFamily="34" charset="-120"/>
                        <a:cs typeface="+mn-cs"/>
                      </a:endParaRPr>
                    </a:p>
                  </a:txBody>
                  <a:tcPr anchor="ctr"/>
                </a:tc>
              </a:tr>
              <a:tr h="673403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\</a:t>
                      </a:r>
                      <a:r>
                        <a:rPr lang="en-US" altLang="zh-TW" sz="3200" dirty="0" smtClean="0">
                          <a:latin typeface="Noto Sans CJK TC Regular" pitchFamily="34" charset="-120"/>
                          <a:ea typeface="Noto Sans CJK TC Regular" pitchFamily="34" charset="-120"/>
                        </a:rPr>
                        <a:t>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雙引號</a:t>
                      </a:r>
                      <a:endParaRPr lang="zh-TW" altLang="en-US" sz="3200" b="1" kern="1200" dirty="0">
                        <a:solidFill>
                          <a:schemeClr val="tx1"/>
                        </a:solidFill>
                        <a:latin typeface="Noto Sans CJK TC Regular" pitchFamily="34" charset="-120"/>
                        <a:ea typeface="Noto Sans CJK TC Regular" pitchFamily="34" charset="-120"/>
                        <a:cs typeface="+mn-cs"/>
                      </a:endParaRPr>
                    </a:p>
                  </a:txBody>
                  <a:tcPr anchor="ctr"/>
                </a:tc>
              </a:tr>
              <a:tr h="673403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\</a:t>
                      </a:r>
                      <a:r>
                        <a:rPr lang="en-US" altLang="zh-TW" sz="3200" dirty="0" smtClean="0">
                          <a:latin typeface="Noto Sans CJK TC Regular" pitchFamily="34" charset="-120"/>
                          <a:ea typeface="Noto Sans CJK TC Regular" pitchFamily="34" charset="-120"/>
                        </a:rPr>
                        <a:t>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3200" b="1" kern="1200" dirty="0" smtClean="0">
                          <a:solidFill>
                            <a:schemeClr val="tx1"/>
                          </a:solidFill>
                          <a:latin typeface="Noto Sans CJK TC Regular" pitchFamily="34" charset="-120"/>
                          <a:ea typeface="Noto Sans CJK TC Regular" pitchFamily="34" charset="-120"/>
                          <a:cs typeface="+mn-cs"/>
                        </a:rPr>
                        <a:t>單引號</a:t>
                      </a:r>
                      <a:endParaRPr lang="zh-TW" altLang="en-US" sz="3200" b="1" kern="1200" dirty="0">
                        <a:solidFill>
                          <a:schemeClr val="tx1"/>
                        </a:solidFill>
                        <a:latin typeface="Noto Sans CJK TC Regular" pitchFamily="34" charset="-120"/>
                        <a:ea typeface="Noto Sans CJK TC Regular" pitchFamily="34" charset="-120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848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Noto Sans CJK TC Regular" pitchFamily="34" charset="-120"/>
                <a:ea typeface="Noto Sans CJK TC Regular" pitchFamily="34" charset="-120"/>
              </a:rPr>
              <a:t>中括號</a:t>
            </a:r>
            <a:endParaRPr lang="zh-TW" altLang="en-US" dirty="0">
              <a:latin typeface="Noto Sans CJK TC Regular" pitchFamily="34" charset="-120"/>
              <a:ea typeface="Noto Sans CJK TC Regular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用於字串</a:t>
            </a:r>
            <a:r>
              <a:rPr lang="zh-TW" altLang="en-US" sz="3600" dirty="0">
                <a:latin typeface="Noto Sans CJK TC Regular" pitchFamily="34" charset="-120"/>
                <a:ea typeface="Noto Sans CJK TC Regular" pitchFamily="34" charset="-120"/>
              </a:rPr>
              <a:t>與</a:t>
            </a:r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串列</a:t>
            </a:r>
            <a:endParaRPr lang="en-US" altLang="zh-TW" sz="36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從字串</a:t>
            </a:r>
            <a:r>
              <a:rPr lang="zh-TW" altLang="en-US" sz="3600" dirty="0">
                <a:latin typeface="Noto Sans CJK TC Regular" pitchFamily="34" charset="-120"/>
                <a:ea typeface="Noto Sans CJK TC Regular" pitchFamily="34" charset="-120"/>
              </a:rPr>
              <a:t>或串列中</a:t>
            </a:r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取得某項東西</a:t>
            </a:r>
            <a:endParaRPr lang="en-US" altLang="zh-TW" sz="36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從</a:t>
            </a:r>
            <a:r>
              <a:rPr lang="en-US" altLang="zh-TW" sz="3600" dirty="0" smtClean="0">
                <a:latin typeface="Noto Sans CJK TC Regular" pitchFamily="34" charset="-120"/>
                <a:ea typeface="Noto Sans CJK TC Regular" pitchFamily="34" charset="-120"/>
              </a:rPr>
              <a:t>0</a:t>
            </a:r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開始計算</a:t>
            </a:r>
            <a:endParaRPr lang="en-US" altLang="zh-TW" sz="36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常見方式</a:t>
            </a:r>
            <a:endParaRPr lang="en-US" altLang="zh-TW" sz="36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pPr lvl="1">
              <a:buFont typeface="Noto Sans CJK TC Regular" pitchFamily="34" charset="-120"/>
              <a:buChar char="­"/>
            </a:pPr>
            <a:r>
              <a:rPr lang="zh-TW" altLang="en-US" sz="3200" dirty="0" smtClean="0">
                <a:latin typeface="Noto Sans CJK TC Regular" pitchFamily="34" charset="-120"/>
                <a:ea typeface="Noto Sans CJK TC Regular" pitchFamily="34" charset="-120"/>
              </a:rPr>
              <a:t>取一個</a:t>
            </a:r>
            <a:r>
              <a:rPr lang="en-US" altLang="zh-TW" sz="3200" dirty="0" smtClean="0">
                <a:latin typeface="Noto Sans CJK TC Regular" pitchFamily="34" charset="-120"/>
                <a:ea typeface="Noto Sans CJK TC Regular" pitchFamily="34" charset="-120"/>
              </a:rPr>
              <a:t>:</a:t>
            </a:r>
            <a:r>
              <a:rPr lang="en-US" altLang="zh-TW" sz="3200" dirty="0" err="1" smtClean="0">
                <a:latin typeface="Noto Sans CJK TC Regular" pitchFamily="34" charset="-120"/>
                <a:ea typeface="Noto Sans CJK TC Regular" pitchFamily="34" charset="-120"/>
              </a:rPr>
              <a:t>lang</a:t>
            </a:r>
            <a:r>
              <a:rPr lang="en-US" altLang="zh-TW" sz="3200" dirty="0" smtClean="0">
                <a:latin typeface="Noto Sans CJK TC Regular" pitchFamily="34" charset="-120"/>
                <a:ea typeface="Noto Sans CJK TC Regular" pitchFamily="34" charset="-120"/>
              </a:rPr>
              <a:t>[0]</a:t>
            </a:r>
            <a:endParaRPr lang="en-US" altLang="zh-TW" sz="32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pPr lvl="1">
              <a:buFont typeface="Noto Sans CJK TC Regular" pitchFamily="34" charset="-120"/>
              <a:buChar char="­"/>
            </a:pPr>
            <a:r>
              <a:rPr lang="zh-TW" altLang="en-US" sz="3200" dirty="0" smtClean="0">
                <a:latin typeface="Noto Sans CJK TC Regular" pitchFamily="34" charset="-120"/>
                <a:ea typeface="Noto Sans CJK TC Regular" pitchFamily="34" charset="-120"/>
              </a:rPr>
              <a:t>切割</a:t>
            </a:r>
            <a:r>
              <a:rPr lang="en-US" altLang="zh-TW" sz="3200" dirty="0" smtClean="0">
                <a:latin typeface="Noto Sans CJK TC Regular" pitchFamily="34" charset="-120"/>
                <a:ea typeface="Noto Sans CJK TC Regular" pitchFamily="34" charset="-120"/>
              </a:rPr>
              <a:t>:</a:t>
            </a:r>
            <a:r>
              <a:rPr lang="en-US" altLang="zh-TW" sz="3200" dirty="0" err="1" smtClean="0">
                <a:latin typeface="Noto Sans CJK TC Regular" pitchFamily="34" charset="-120"/>
                <a:ea typeface="Noto Sans CJK TC Regular" pitchFamily="34" charset="-120"/>
              </a:rPr>
              <a:t>lang</a:t>
            </a:r>
            <a:r>
              <a:rPr lang="en-US" altLang="zh-TW" sz="3200" dirty="0" smtClean="0">
                <a:latin typeface="Noto Sans CJK TC Regular" pitchFamily="34" charset="-120"/>
                <a:ea typeface="Noto Sans CJK TC Regular" pitchFamily="34" charset="-120"/>
              </a:rPr>
              <a:t>[1:10]</a:t>
            </a:r>
            <a:endParaRPr lang="en-US" altLang="zh-TW" sz="32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pPr lvl="1">
              <a:buFont typeface="Noto Sans CJK TC Regular" pitchFamily="34" charset="-120"/>
              <a:buChar char="­"/>
            </a:pPr>
            <a:r>
              <a:rPr lang="zh-TW" altLang="en-US" sz="3200" dirty="0" smtClean="0">
                <a:latin typeface="Noto Sans CJK TC Regular" pitchFamily="34" charset="-120"/>
                <a:ea typeface="Noto Sans CJK TC Regular" pitchFamily="34" charset="-120"/>
              </a:rPr>
              <a:t>指定間距</a:t>
            </a:r>
            <a:r>
              <a:rPr lang="en-US" altLang="zh-TW" sz="3200" dirty="0" smtClean="0">
                <a:latin typeface="Noto Sans CJK TC Regular" pitchFamily="34" charset="-120"/>
                <a:ea typeface="Noto Sans CJK TC Regular" pitchFamily="34" charset="-120"/>
              </a:rPr>
              <a:t>:</a:t>
            </a:r>
            <a:r>
              <a:rPr lang="en-US" altLang="zh-TW" sz="3200" dirty="0" err="1" smtClean="0">
                <a:latin typeface="Noto Sans CJK TC Regular" pitchFamily="34" charset="-120"/>
                <a:ea typeface="Noto Sans CJK TC Regular" pitchFamily="34" charset="-120"/>
              </a:rPr>
              <a:t>lang</a:t>
            </a:r>
            <a:r>
              <a:rPr lang="en-US" altLang="zh-TW" sz="3200" dirty="0" smtClean="0">
                <a:latin typeface="Noto Sans CJK TC Regular" pitchFamily="34" charset="-120"/>
                <a:ea typeface="Noto Sans CJK TC Regular" pitchFamily="34" charset="-120"/>
              </a:rPr>
              <a:t>[1:10:2]</a:t>
            </a:r>
            <a:endParaRPr lang="en-US" altLang="zh-TW" sz="32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pPr lvl="1">
              <a:buFont typeface="Noto Sans CJK TC Regular" pitchFamily="34" charset="-120"/>
              <a:buChar char="­"/>
            </a:pPr>
            <a:r>
              <a:rPr lang="zh-TW" altLang="en-US" sz="3200" dirty="0" smtClean="0">
                <a:latin typeface="Noto Sans CJK TC Regular" pitchFamily="34" charset="-120"/>
                <a:ea typeface="Noto Sans CJK TC Regular" pitchFamily="34" charset="-120"/>
              </a:rPr>
              <a:t>反轉自串</a:t>
            </a:r>
            <a:r>
              <a:rPr lang="en-US" altLang="zh-TW" sz="3200" dirty="0" smtClean="0">
                <a:latin typeface="Noto Sans CJK TC Regular" pitchFamily="34" charset="-120"/>
                <a:ea typeface="Noto Sans CJK TC Regular" pitchFamily="34" charset="-120"/>
              </a:rPr>
              <a:t>:</a:t>
            </a:r>
            <a:r>
              <a:rPr lang="en-US" altLang="zh-TW" sz="3200" dirty="0" err="1" smtClean="0">
                <a:latin typeface="Noto Sans CJK TC Regular" pitchFamily="34" charset="-120"/>
                <a:ea typeface="Noto Sans CJK TC Regular" pitchFamily="34" charset="-120"/>
              </a:rPr>
              <a:t>lang</a:t>
            </a:r>
            <a:r>
              <a:rPr lang="en-US" altLang="zh-TW" sz="3200" dirty="0" smtClean="0">
                <a:latin typeface="Noto Sans CJK TC Regular" pitchFamily="34" charset="-120"/>
                <a:ea typeface="Noto Sans CJK TC Regular" pitchFamily="34" charset="-120"/>
              </a:rPr>
              <a:t>[::-1]</a:t>
            </a:r>
            <a:endParaRPr lang="en-US" altLang="zh-TW" sz="3200" dirty="0">
              <a:latin typeface="Noto Sans CJK TC Regular" pitchFamily="34" charset="-120"/>
              <a:ea typeface="Noto Sans CJK TC Regular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5083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369332"/>
            <a:ext cx="184731" cy="461665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1623695" cy="3046988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zh-TW" sz="2400" dirty="0" smtClean="0">
                <a:solidFill>
                  <a:srgbClr val="FFFFFF"/>
                </a:solidFill>
                <a:latin typeface="Courier New" panose="02070309020205020404" pitchFamily="49" charset="0"/>
                <a:ea typeface="Courier New" pitchFamily="49" charset="0"/>
                <a:cs typeface="Courier New" panose="02070309020205020404" pitchFamily="49" charset="0"/>
              </a:rPr>
              <a:t>&gt;&gt;&gt; lang = </a:t>
            </a:r>
            <a:r>
              <a:rPr kumimoji="1" lang="zh-TW" altLang="zh-TW" sz="2400" dirty="0" smtClean="0">
                <a:solidFill>
                  <a:srgbClr val="FFA0A0"/>
                </a:solidFill>
                <a:latin typeface="Courier New" panose="02070309020205020404" pitchFamily="49" charset="0"/>
                <a:ea typeface="Courier New" pitchFamily="49" charset="0"/>
                <a:cs typeface="Courier New" panose="02070309020205020404" pitchFamily="49" charset="0"/>
              </a:rPr>
              <a:t>'Python</a:t>
            </a:r>
            <a:r>
              <a:rPr kumimoji="1" lang="zh-TW" altLang="zh-TW" sz="2400" dirty="0">
                <a:solidFill>
                  <a:srgbClr val="FFA0A0"/>
                </a:solidFill>
                <a:latin typeface="Courier New" panose="02070309020205020404" pitchFamily="49" charset="0"/>
                <a:ea typeface="Courier New" pitchFamily="49" charset="0"/>
                <a:cs typeface="Courier New" panose="02070309020205020404" pitchFamily="49" charset="0"/>
              </a:rPr>
              <a:t>'</a:t>
            </a:r>
            <a:endParaRPr kumimoji="1" lang="en-US" altLang="zh-TW" sz="2400" dirty="0" smtClean="0">
              <a:solidFill>
                <a:srgbClr val="FFA0A0"/>
              </a:solidFill>
              <a:latin typeface="Courier New" panose="02070309020205020404" pitchFamily="49" charset="0"/>
              <a:ea typeface="Courier New" pitchFamily="49" charset="0"/>
              <a:cs typeface="Courier New" panose="02070309020205020404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zh-TW" sz="2400" dirty="0" smtClean="0">
                <a:solidFill>
                  <a:srgbClr val="FFFFFF"/>
                </a:solidFill>
                <a:latin typeface="Courier New" panose="02070309020205020404" pitchFamily="49" charset="0"/>
                <a:ea typeface="Courier New" pitchFamily="49" charset="0"/>
                <a:cs typeface="Courier New" panose="02070309020205020404" pitchFamily="49" charset="0"/>
              </a:rPr>
              <a:t>&gt;&gt;&gt; lang[</a:t>
            </a:r>
            <a:r>
              <a:rPr kumimoji="1" lang="zh-TW" altLang="zh-TW" sz="2400" dirty="0" smtClean="0">
                <a:solidFill>
                  <a:srgbClr val="CD5C5C"/>
                </a:solidFill>
                <a:latin typeface="Courier New" panose="02070309020205020404" pitchFamily="49" charset="0"/>
                <a:ea typeface="Courier New" pitchFamily="49" charset="0"/>
                <a:cs typeface="Courier New" panose="02070309020205020404" pitchFamily="49" charset="0"/>
              </a:rPr>
              <a:t>0</a:t>
            </a:r>
            <a:r>
              <a:rPr kumimoji="1" lang="zh-TW" altLang="zh-TW" sz="2400" dirty="0" smtClean="0">
                <a:solidFill>
                  <a:srgbClr val="FFFFFF"/>
                </a:solidFill>
                <a:latin typeface="Courier New" panose="02070309020205020404" pitchFamily="49" charset="0"/>
                <a:ea typeface="Courier New" pitchFamily="49" charset="0"/>
                <a:cs typeface="Courier New" panose="02070309020205020404" pitchFamily="49" charset="0"/>
              </a:rPr>
              <a:t>] </a:t>
            </a:r>
            <a:r>
              <a:rPr kumimoji="1" lang="zh-TW" altLang="zh-TW" sz="2400" dirty="0" smtClean="0">
                <a:solidFill>
                  <a:srgbClr val="FFA0A0"/>
                </a:solidFill>
                <a:latin typeface="Courier New" panose="02070309020205020404" pitchFamily="49" charset="0"/>
                <a:ea typeface="Courier New" pitchFamily="49" charset="0"/>
                <a:cs typeface="Courier New" panose="02070309020205020404" pitchFamily="49" charset="0"/>
              </a:rPr>
              <a:t>'P</a:t>
            </a:r>
            <a:r>
              <a:rPr kumimoji="1" lang="en-US" altLang="zh-TW" sz="2400" dirty="0">
                <a:solidFill>
                  <a:srgbClr val="FFA0A0"/>
                </a:solidFill>
                <a:latin typeface="Courier New" panose="02070309020205020404" pitchFamily="49" charset="0"/>
                <a:ea typeface="Courier New" pitchFamily="49" charset="0"/>
                <a:cs typeface="Courier New" panose="02070309020205020404" pitchFamily="49" charset="0"/>
              </a:rPr>
              <a:t>'</a:t>
            </a:r>
            <a:endParaRPr kumimoji="1" lang="en-US" altLang="zh-TW" sz="2400" dirty="0" smtClean="0">
              <a:solidFill>
                <a:srgbClr val="FFA0A0"/>
              </a:solidFill>
              <a:latin typeface="Courier New" panose="02070309020205020404" pitchFamily="49" charset="0"/>
              <a:ea typeface="Courier New" pitchFamily="49" charset="0"/>
              <a:cs typeface="Courier New" panose="02070309020205020404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zh-TW" sz="2400" dirty="0" smtClean="0">
                <a:solidFill>
                  <a:srgbClr val="FFFFFF"/>
                </a:solidFill>
                <a:latin typeface="Courier New" panose="02070309020205020404" pitchFamily="49" charset="0"/>
                <a:ea typeface="Courier New" pitchFamily="49" charset="0"/>
                <a:cs typeface="Courier New" panose="02070309020205020404" pitchFamily="49" charset="0"/>
              </a:rPr>
              <a:t>&gt;&gt;&gt; lang[-</a:t>
            </a:r>
            <a:r>
              <a:rPr kumimoji="1" lang="zh-TW" altLang="zh-TW" sz="2400" dirty="0" smtClean="0">
                <a:solidFill>
                  <a:srgbClr val="CD5C5C"/>
                </a:solidFill>
                <a:latin typeface="Courier New" panose="02070309020205020404" pitchFamily="49" charset="0"/>
                <a:ea typeface="Courier New" pitchFamily="49" charset="0"/>
                <a:cs typeface="Courier New" panose="02070309020205020404" pitchFamily="49" charset="0"/>
              </a:rPr>
              <a:t>1</a:t>
            </a:r>
            <a:r>
              <a:rPr kumimoji="1" lang="zh-TW" altLang="zh-TW" sz="2400" dirty="0" smtClean="0">
                <a:solidFill>
                  <a:srgbClr val="FFFFFF"/>
                </a:solidFill>
                <a:latin typeface="Courier New" panose="02070309020205020404" pitchFamily="49" charset="0"/>
                <a:ea typeface="Courier New" pitchFamily="49" charset="0"/>
                <a:cs typeface="Courier New" panose="02070309020205020404" pitchFamily="49" charset="0"/>
              </a:rPr>
              <a:t>] </a:t>
            </a:r>
            <a:r>
              <a:rPr kumimoji="1" lang="zh-TW" altLang="zh-TW" sz="2400" dirty="0" smtClean="0">
                <a:solidFill>
                  <a:srgbClr val="FFA0A0"/>
                </a:solidFill>
                <a:latin typeface="Courier New" panose="02070309020205020404" pitchFamily="49" charset="0"/>
                <a:ea typeface="Courier New" pitchFamily="49" charset="0"/>
                <a:cs typeface="Courier New" panose="02070309020205020404" pitchFamily="49" charset="0"/>
              </a:rPr>
              <a:t>'n'</a:t>
            </a:r>
            <a:r>
              <a:rPr kumimoji="1" lang="zh-TW" altLang="zh-TW" sz="2400" dirty="0" smtClean="0">
                <a:solidFill>
                  <a:srgbClr val="FFFFFF"/>
                </a:solidFill>
                <a:latin typeface="Courier New" panose="02070309020205020404" pitchFamily="49" charset="0"/>
                <a:ea typeface="Courier New" pitchFamily="49" charset="0"/>
                <a:cs typeface="Courier New" panose="02070309020205020404" pitchFamily="49" charset="0"/>
              </a:rPr>
              <a:t> </a:t>
            </a:r>
            <a:r>
              <a:rPr kumimoji="1" lang="zh-TW" altLang="zh-TW" sz="2400" dirty="0" smtClean="0"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 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&gt;&gt;&gt; lang[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CD5C5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: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CD5C5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5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] 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87CEEB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# 取得索引 1 至 5（包括 1 但不包括 5）的子字串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A0A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'ytho</a:t>
            </a:r>
            <a:r>
              <a:rPr kumimoji="1" lang="zh-TW" altLang="zh-TW" sz="2400" dirty="0">
                <a:solidFill>
                  <a:srgbClr val="FFA0A0"/>
                </a:solidFill>
                <a:latin typeface="Courier New" panose="02070309020205020404" pitchFamily="49" charset="0"/>
                <a:ea typeface="Courier New" pitchFamily="49" charset="0"/>
                <a:cs typeface="Courier New" panose="02070309020205020404" pitchFamily="49" charset="0"/>
              </a:rPr>
              <a:t>'</a:t>
            </a:r>
            <a:endParaRPr kumimoji="1" lang="en-US" altLang="zh-TW" sz="2400" dirty="0" smtClean="0">
              <a:solidFill>
                <a:srgbClr val="FFFFFF"/>
              </a:solidFill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&gt;&gt;&gt; lang[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CD5C5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0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:] 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87CEEB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# 省略結尾索引，表示取至尾端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A0A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'Python</a:t>
            </a:r>
            <a:r>
              <a:rPr kumimoji="1" lang="zh-TW" altLang="zh-TW" sz="2400" dirty="0">
                <a:solidFill>
                  <a:srgbClr val="FFA0A0"/>
                </a:solidFill>
                <a:latin typeface="Courier New" panose="02070309020205020404" pitchFamily="49" charset="0"/>
                <a:ea typeface="Courier New" pitchFamily="49" charset="0"/>
                <a:cs typeface="Courier New" panose="02070309020205020404" pitchFamily="49" charset="0"/>
              </a:rPr>
              <a:t>'</a:t>
            </a:r>
            <a:endParaRPr kumimoji="1" lang="en-US" altLang="zh-TW" sz="2400" dirty="0" smtClean="0">
              <a:solidFill>
                <a:srgbClr val="FFFFFF"/>
              </a:solidFill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&gt;&gt;&gt; lang[: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CD5C5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6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] 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87CEEB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# 省略起始索引，表示從 0 開始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A0A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'Python</a:t>
            </a:r>
            <a:r>
              <a:rPr kumimoji="1" lang="zh-TW" altLang="zh-TW" sz="2400" dirty="0">
                <a:solidFill>
                  <a:srgbClr val="FFA0A0"/>
                </a:solidFill>
                <a:latin typeface="Courier New" panose="02070309020205020404" pitchFamily="49" charset="0"/>
                <a:ea typeface="Courier New" pitchFamily="49" charset="0"/>
                <a:cs typeface="Courier New" panose="02070309020205020404" pitchFamily="49" charset="0"/>
              </a:rPr>
              <a:t>'</a:t>
            </a:r>
            <a:endParaRPr kumimoji="1" lang="en-US" altLang="zh-TW" sz="2400" dirty="0" smtClean="0">
              <a:solidFill>
                <a:srgbClr val="FFFFFF"/>
              </a:solidFill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zh-TW" sz="2400" dirty="0" smtClean="0">
                <a:solidFill>
                  <a:srgbClr val="FFFFFF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&gt;&gt;&gt; lang[</a:t>
            </a:r>
            <a:r>
              <a:rPr kumimoji="1" lang="zh-TW" altLang="zh-TW" sz="2400" dirty="0" smtClean="0">
                <a:solidFill>
                  <a:srgbClr val="CD5C5C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0</a:t>
            </a:r>
            <a:r>
              <a:rPr kumimoji="1" lang="zh-TW" altLang="zh-TW" sz="2400" dirty="0" smtClean="0">
                <a:solidFill>
                  <a:srgbClr val="FFFFFF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:</a:t>
            </a:r>
            <a:r>
              <a:rPr kumimoji="1" lang="zh-TW" altLang="zh-TW" sz="2400" dirty="0" smtClean="0">
                <a:solidFill>
                  <a:srgbClr val="CD5C5C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6</a:t>
            </a:r>
            <a:r>
              <a:rPr kumimoji="1" lang="zh-TW" altLang="zh-TW" sz="2400" dirty="0" smtClean="0">
                <a:solidFill>
                  <a:srgbClr val="FFFFFF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:</a:t>
            </a:r>
            <a:r>
              <a:rPr kumimoji="1" lang="zh-TW" altLang="zh-TW" sz="2400" dirty="0" smtClean="0">
                <a:solidFill>
                  <a:srgbClr val="CD5C5C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kumimoji="1" lang="zh-TW" altLang="zh-TW" sz="2400" dirty="0" smtClean="0">
                <a:solidFill>
                  <a:srgbClr val="FFFFFF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] </a:t>
            </a:r>
            <a:r>
              <a:rPr kumimoji="1" lang="zh-TW" altLang="zh-TW" sz="2400" dirty="0" smtClean="0">
                <a:solidFill>
                  <a:srgbClr val="FFA0A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'Pto'</a:t>
            </a:r>
            <a:endParaRPr kumimoji="1" lang="zh-TW" altLang="zh-TW" sz="2400" dirty="0" smtClean="0">
              <a:latin typeface="Courier New" panose="02070309020205020404" pitchFamily="49" charset="0"/>
              <a:ea typeface="新細明體" pitchFamily="18" charset="-120"/>
              <a:cs typeface="Courier New" panose="02070309020205020404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zh-TW" sz="2400" dirty="0">
                <a:solidFill>
                  <a:srgbClr val="FFFFFF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&gt;&gt;&gt; lang[::-</a:t>
            </a:r>
            <a:r>
              <a:rPr kumimoji="1" lang="zh-TW" altLang="zh-TW" sz="2400" dirty="0">
                <a:solidFill>
                  <a:srgbClr val="CD5C5C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kumimoji="1" lang="zh-TW" altLang="zh-TW" sz="2400" dirty="0">
                <a:solidFill>
                  <a:srgbClr val="FFFFFF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] </a:t>
            </a:r>
            <a:r>
              <a:rPr kumimoji="1" lang="zh-TW" altLang="zh-TW" sz="2400" dirty="0">
                <a:solidFill>
                  <a:srgbClr val="FFA0A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'nohtyP'</a:t>
            </a:r>
            <a:endParaRPr kumimoji="1" lang="zh-TW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ea typeface="新細明體" pitchFamily="18" charset="-120"/>
              <a:cs typeface="Courier New" panose="02070309020205020404" pitchFamily="49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3418505"/>
            <a:ext cx="184731" cy="369332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5794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Noto Sans CJK TC Regular" pitchFamily="34" charset="-120"/>
                <a:ea typeface="Noto Sans CJK TC Regular" pitchFamily="34" charset="-120"/>
              </a:rPr>
              <a:t>List</a:t>
            </a:r>
            <a:r>
              <a:rPr lang="zh-TW" altLang="en-US" dirty="0" smtClean="0">
                <a:latin typeface="Noto Sans CJK TC Regular" pitchFamily="34" charset="-120"/>
                <a:ea typeface="Noto Sans CJK TC Regular" pitchFamily="34" charset="-120"/>
              </a:rPr>
              <a:t>型態</a:t>
            </a:r>
            <a:endParaRPr lang="zh-TW" altLang="en-US" dirty="0">
              <a:latin typeface="Noto Sans CJK TC Regular" pitchFamily="34" charset="-120"/>
              <a:ea typeface="Noto Sans CJK TC Regular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用於有序且可變的集合</a:t>
            </a:r>
            <a:endParaRPr lang="en-US" altLang="zh-TW" sz="36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與字串有相同的控制方式</a:t>
            </a:r>
            <a:endParaRPr lang="en-US" altLang="zh-TW" sz="36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r>
              <a:rPr lang="zh-TW" altLang="en-US" sz="3600" dirty="0">
                <a:latin typeface="Noto Sans CJK TC Regular" pitchFamily="34" charset="-120"/>
                <a:ea typeface="Noto Sans CJK TC Regular" pitchFamily="34" charset="-120"/>
              </a:rPr>
              <a:t>製作</a:t>
            </a:r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方式</a:t>
            </a:r>
            <a:endParaRPr lang="en-US" altLang="zh-TW" sz="36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pPr lvl="1">
              <a:buFont typeface="Noto Sans CJK TC Regular" pitchFamily="34" charset="-120"/>
              <a:buChar char="­"/>
            </a:pPr>
            <a:r>
              <a:rPr lang="zh-TW" altLang="en-US" sz="3200" dirty="0" smtClean="0">
                <a:latin typeface="Noto Sans CJK TC Regular" pitchFamily="34" charset="-120"/>
                <a:ea typeface="Noto Sans CJK TC Regular" pitchFamily="34" charset="-120"/>
              </a:rPr>
              <a:t>使用等號</a:t>
            </a:r>
            <a:endParaRPr lang="en-US" altLang="zh-TW" sz="32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pPr lvl="1">
              <a:buFont typeface="Noto Sans CJK TC Regular" pitchFamily="34" charset="-120"/>
              <a:buChar char="­"/>
            </a:pPr>
            <a:r>
              <a:rPr lang="zh-TW" altLang="en-US" sz="3200" dirty="0">
                <a:latin typeface="Noto Sans CJK TC Regular" pitchFamily="34" charset="-120"/>
                <a:ea typeface="Noto Sans CJK TC Regular" pitchFamily="34" charset="-120"/>
              </a:rPr>
              <a:t>使用函</a:t>
            </a:r>
            <a:r>
              <a:rPr lang="zh-TW" altLang="en-US" sz="3200" dirty="0" smtClean="0">
                <a:latin typeface="Noto Sans CJK TC Regular" pitchFamily="34" charset="-120"/>
                <a:ea typeface="Noto Sans CJK TC Regular" pitchFamily="34" charset="-120"/>
              </a:rPr>
              <a:t>式</a:t>
            </a:r>
            <a:endParaRPr lang="en-US" altLang="zh-TW" sz="3200" dirty="0">
              <a:latin typeface="Noto Sans CJK TC Regular" pitchFamily="34" charset="-120"/>
              <a:ea typeface="Noto Sans CJK TC Regular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615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369332"/>
            <a:ext cx="184731" cy="461665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3418505"/>
            <a:ext cx="184731" cy="369332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1354390" cy="2246769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&gt;&gt;&gt; [</a:t>
            </a:r>
            <a:r>
              <a:rPr kumimoji="1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CD5C5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0</a:t>
            </a:r>
            <a:r>
              <a:rPr kumimoji="1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] * </a:t>
            </a:r>
            <a:r>
              <a:rPr kumimoji="1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CD5C5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10</a:t>
            </a:r>
            <a:r>
              <a:rPr kumimoji="1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[</a:t>
            </a:r>
            <a:r>
              <a:rPr kumimoji="1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CD5C5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0</a:t>
            </a:r>
            <a:r>
              <a:rPr kumimoji="1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kumimoji="1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CD5C5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0</a:t>
            </a:r>
            <a:r>
              <a:rPr kumimoji="1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kumimoji="1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CD5C5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0</a:t>
            </a:r>
            <a:r>
              <a:rPr kumimoji="1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kumimoji="1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CD5C5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0</a:t>
            </a:r>
            <a:r>
              <a:rPr kumimoji="1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kumimoji="1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CD5C5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0</a:t>
            </a:r>
            <a:r>
              <a:rPr kumimoji="1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kumimoji="1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CD5C5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0</a:t>
            </a:r>
            <a:r>
              <a:rPr kumimoji="1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kumimoji="1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CD5C5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0</a:t>
            </a:r>
            <a:r>
              <a:rPr kumimoji="1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kumimoji="1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CD5C5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0</a:t>
            </a:r>
            <a:r>
              <a:rPr kumimoji="1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kumimoji="1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CD5C5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0</a:t>
            </a:r>
            <a:r>
              <a:rPr kumimoji="1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kumimoji="1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CD5C5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0</a:t>
            </a:r>
            <a:r>
              <a:rPr kumimoji="1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]</a:t>
            </a:r>
            <a:endParaRPr kumimoji="1" lang="en-US" altLang="zh-TW" sz="28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&gt;&gt;&gt; </a:t>
            </a:r>
            <a:r>
              <a:rPr kumimoji="1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FFA0A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', '</a:t>
            </a:r>
            <a:r>
              <a:rPr kumimoji="1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.join([</a:t>
            </a:r>
            <a:r>
              <a:rPr kumimoji="1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FFA0A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'justin'</a:t>
            </a:r>
            <a:r>
              <a:rPr kumimoji="1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kumimoji="1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FFA0A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'caterpillar'</a:t>
            </a:r>
            <a:r>
              <a:rPr kumimoji="1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kumimoji="1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FFA0A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'openhome'</a:t>
            </a:r>
            <a:r>
              <a:rPr kumimoji="1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])</a:t>
            </a:r>
            <a:endParaRPr kumimoji="1" lang="en-US" altLang="zh-TW" sz="28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FFA0A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'justin, caterpillar, openhome</a:t>
            </a:r>
            <a:r>
              <a:rPr kumimoji="1" lang="zh-TW" altLang="zh-TW" sz="2800" dirty="0" smtClean="0">
                <a:solidFill>
                  <a:srgbClr val="FFA0A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'</a:t>
            </a:r>
            <a:endParaRPr kumimoji="1" lang="en-US" altLang="zh-TW" sz="2800" dirty="0">
              <a:solidFill>
                <a:srgbClr val="FFFFFF"/>
              </a:solidFill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&gt;&gt;&gt; list(</a:t>
            </a:r>
            <a:r>
              <a:rPr kumimoji="1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FFA0A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'justin'</a:t>
            </a:r>
            <a:r>
              <a:rPr kumimoji="1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) [</a:t>
            </a:r>
            <a:r>
              <a:rPr kumimoji="1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FFA0A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'j'</a:t>
            </a:r>
            <a:r>
              <a:rPr kumimoji="1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kumimoji="1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FFA0A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'u'</a:t>
            </a:r>
            <a:r>
              <a:rPr kumimoji="1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kumimoji="1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FFA0A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's'</a:t>
            </a:r>
            <a:r>
              <a:rPr kumimoji="1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kumimoji="1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FFA0A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't'</a:t>
            </a:r>
            <a:r>
              <a:rPr kumimoji="1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kumimoji="1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FFA0A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'i'</a:t>
            </a:r>
            <a:r>
              <a:rPr kumimoji="1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kumimoji="1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FFA0A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'n'</a:t>
            </a:r>
            <a:r>
              <a:rPr kumimoji="1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]</a:t>
            </a:r>
            <a:endParaRPr kumimoji="1" lang="en-US" altLang="zh-TW" sz="28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&gt;&gt;&gt;</a:t>
            </a:r>
            <a:r>
              <a:rPr kumimoji="1" lang="zh-TW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8054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Noto Sans CJK TC Regular" pitchFamily="34" charset="-120"/>
                <a:ea typeface="Noto Sans CJK TC Regular" pitchFamily="34" charset="-120"/>
              </a:rPr>
              <a:t>set</a:t>
            </a:r>
            <a:r>
              <a:rPr lang="zh-TW" altLang="en-US" dirty="0" smtClean="0">
                <a:latin typeface="Noto Sans CJK TC Regular" pitchFamily="34" charset="-120"/>
                <a:ea typeface="Noto Sans CJK TC Regular" pitchFamily="34" charset="-120"/>
              </a:rPr>
              <a:t>型態</a:t>
            </a:r>
            <a:endParaRPr lang="zh-TW" altLang="en-US" dirty="0">
              <a:latin typeface="Noto Sans CJK TC Regular" pitchFamily="34" charset="-120"/>
              <a:ea typeface="Noto Sans CJK TC Regular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用於</a:t>
            </a:r>
            <a:r>
              <a:rPr lang="zh-TW" altLang="en-US" sz="3600" dirty="0">
                <a:latin typeface="Noto Sans CJK TC Regular" pitchFamily="34" charset="-120"/>
                <a:ea typeface="Noto Sans CJK TC Regular" pitchFamily="34" charset="-120"/>
              </a:rPr>
              <a:t>無</a:t>
            </a:r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序集合</a:t>
            </a:r>
            <a:endParaRPr lang="en-US" altLang="zh-TW" sz="36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r>
              <a:rPr lang="zh-TW" altLang="en-US" sz="3600" dirty="0">
                <a:latin typeface="Noto Sans CJK TC Regular" pitchFamily="34" charset="-120"/>
                <a:ea typeface="Noto Sans CJK TC Regular" pitchFamily="34" charset="-120"/>
              </a:rPr>
              <a:t>製作</a:t>
            </a:r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方式</a:t>
            </a:r>
            <a:endParaRPr lang="en-US" altLang="zh-TW" sz="36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pPr lvl="1">
              <a:buFont typeface="Noto Sans CJK TC Regular" pitchFamily="34" charset="-120"/>
              <a:buChar char="­"/>
            </a:pPr>
            <a:r>
              <a:rPr lang="zh-TW" altLang="en-US" sz="3200" dirty="0" smtClean="0">
                <a:latin typeface="Noto Sans CJK TC Regular" pitchFamily="34" charset="-120"/>
                <a:ea typeface="Noto Sans CJK TC Regular" pitchFamily="34" charset="-120"/>
              </a:rPr>
              <a:t>使用等號</a:t>
            </a:r>
            <a:endParaRPr lang="en-US" altLang="zh-TW" sz="3200" dirty="0" smtClean="0">
              <a:latin typeface="Noto Sans CJK TC Regular" pitchFamily="34" charset="-120"/>
              <a:ea typeface="Noto Sans CJK TC Regular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2619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369332"/>
            <a:ext cx="184731" cy="461665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3418505"/>
            <a:ext cx="184731" cy="369332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095760" cy="6370975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&gt;&gt;&gt; admins = {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A0A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'Justin'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A0A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'caterpillar'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} 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87CEEB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# 建立 set</a:t>
            </a:r>
            <a:endParaRPr kumimoji="1" lang="en-US" altLang="zh-TW" sz="2400" dirty="0">
              <a:solidFill>
                <a:srgbClr val="FFFFFF"/>
              </a:solidFill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&gt;&gt;&gt; users = {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A0A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'momor'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A0A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'hamini'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A0A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'Justin'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&gt;&gt;&gt; 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A0A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'Justin'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sz="24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in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admins 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87CEEB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# 是否在站長群？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rgbClr val="87CEEB"/>
              </a:solidFill>
              <a:effectLst/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24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True</a:t>
            </a:r>
            <a:endParaRPr kumimoji="1" lang="en-US" altLang="zh-TW" sz="2400" dirty="0">
              <a:solidFill>
                <a:srgbClr val="FFFFFF"/>
              </a:solidFill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&gt;&gt;&gt; admins &amp; users 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87CEEB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# 同時是站長群也是使用者群的？</a:t>
            </a:r>
            <a:endParaRPr kumimoji="1" lang="en-US" altLang="zh-TW" sz="2400" dirty="0">
              <a:solidFill>
                <a:srgbClr val="FFFFFF"/>
              </a:solidFill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{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A0A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'Justin'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&gt;&gt;&gt; admins | users 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87CEEB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# 是站長群或是使用者群的？</a:t>
            </a:r>
            <a:endParaRPr kumimoji="1" lang="en-US" altLang="zh-TW" sz="2400" dirty="0">
              <a:solidFill>
                <a:srgbClr val="FFFFFF"/>
              </a:solidFill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{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A0A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'hamini'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A0A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'caterpillar'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A0A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'Justin'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A0A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'momor'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&gt;&gt;&gt; admins - users 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87CEEB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# 站長群但不使用者群的？</a:t>
            </a:r>
            <a:endParaRPr kumimoji="1" lang="en-US" altLang="zh-TW" sz="2400" dirty="0">
              <a:solidFill>
                <a:srgbClr val="FFFFFF"/>
              </a:solidFill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{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A0A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'caterpillar'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&gt;&gt;&gt; admins ^ users 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87CEEB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# XOR</a:t>
            </a:r>
            <a:endParaRPr kumimoji="1" lang="en-US" altLang="zh-TW" sz="2400" dirty="0">
              <a:solidFill>
                <a:srgbClr val="FFFFFF"/>
              </a:solidFill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{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A0A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'hamini'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A0A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'caterpillar'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A0A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'momor'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&gt;&gt;&gt; admins &gt; users 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87CEEB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# ∈</a:t>
            </a:r>
            <a:endParaRPr kumimoji="1" lang="en-US" altLang="zh-TW" sz="2400" dirty="0">
              <a:solidFill>
                <a:srgbClr val="FFFFFF"/>
              </a:solidFill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24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False</a:t>
            </a:r>
            <a:endParaRPr kumimoji="1" lang="en-US" altLang="zh-TW" sz="2400" dirty="0">
              <a:solidFill>
                <a:srgbClr val="FFFFFF"/>
              </a:solidFill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&gt;&gt;&gt; admins &lt; users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24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False</a:t>
            </a:r>
            <a:endParaRPr kumimoji="1" lang="en-US" altLang="zh-TW" sz="2400" dirty="0">
              <a:solidFill>
                <a:srgbClr val="FFFFFF"/>
              </a:solidFill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&gt;&gt;&gt;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1687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Noto Sans CJK TC Regular" pitchFamily="34" charset="-120"/>
                <a:ea typeface="Noto Sans CJK TC Regular" pitchFamily="34" charset="-120"/>
              </a:rPr>
              <a:t>tuple</a:t>
            </a:r>
            <a:r>
              <a:rPr lang="zh-TW" altLang="en-US" dirty="0" smtClean="0">
                <a:latin typeface="Noto Sans CJK TC Regular" pitchFamily="34" charset="-120"/>
                <a:ea typeface="Noto Sans CJK TC Regular" pitchFamily="34" charset="-120"/>
              </a:rPr>
              <a:t>型態</a:t>
            </a:r>
            <a:endParaRPr lang="zh-TW" altLang="en-US" dirty="0">
              <a:latin typeface="Noto Sans CJK TC Regular" pitchFamily="34" charset="-120"/>
              <a:ea typeface="Noto Sans CJK TC Regular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用於</a:t>
            </a:r>
            <a:r>
              <a:rPr lang="zh-TW" altLang="en-US" sz="3600" dirty="0">
                <a:latin typeface="Noto Sans CJK TC Regular" pitchFamily="34" charset="-120"/>
                <a:ea typeface="Noto Sans CJK TC Regular" pitchFamily="34" charset="-120"/>
              </a:rPr>
              <a:t>不可變的串列</a:t>
            </a:r>
            <a:endParaRPr lang="en-US" altLang="zh-TW" sz="36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製作方式</a:t>
            </a:r>
            <a:endParaRPr lang="en-US" altLang="zh-TW" sz="36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pPr lvl="1">
              <a:buFont typeface="Noto Sans CJK TC Regular" pitchFamily="34" charset="-120"/>
              <a:buChar char="­"/>
            </a:pPr>
            <a:r>
              <a:rPr lang="zh-TW" altLang="en-US" sz="3200" dirty="0" smtClean="0">
                <a:latin typeface="Noto Sans CJK TC Regular" pitchFamily="34" charset="-120"/>
                <a:ea typeface="Noto Sans CJK TC Regular" pitchFamily="34" charset="-120"/>
              </a:rPr>
              <a:t>應該與</a:t>
            </a:r>
            <a:r>
              <a:rPr lang="en-US" altLang="zh-TW" sz="3200" dirty="0" smtClean="0">
                <a:latin typeface="Noto Sans CJK TC Regular" pitchFamily="34" charset="-120"/>
                <a:ea typeface="Noto Sans CJK TC Regular" pitchFamily="34" charset="-120"/>
              </a:rPr>
              <a:t>list</a:t>
            </a:r>
            <a:r>
              <a:rPr lang="zh-TW" altLang="en-US" sz="3200" dirty="0" smtClean="0">
                <a:latin typeface="Noto Sans CJK TC Regular" pitchFamily="34" charset="-120"/>
                <a:ea typeface="Noto Sans CJK TC Regular" pitchFamily="34" charset="-120"/>
              </a:rPr>
              <a:t>一樣</a:t>
            </a:r>
            <a:endParaRPr lang="en-US" altLang="zh-TW" sz="3200" dirty="0" smtClean="0">
              <a:latin typeface="Noto Sans CJK TC Regular" pitchFamily="34" charset="-120"/>
              <a:ea typeface="Noto Sans CJK TC Regular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6401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Noto Sans CJK TC Regular" pitchFamily="34" charset="-120"/>
                <a:ea typeface="Noto Sans CJK TC Regular" pitchFamily="34" charset="-120"/>
              </a:rPr>
              <a:t>第二堂課程</a:t>
            </a:r>
            <a:r>
              <a:rPr lang="zh-TW" altLang="en-US" dirty="0">
                <a:latin typeface="Noto Sans CJK TC Regular" pitchFamily="34" charset="-120"/>
                <a:ea typeface="Noto Sans CJK TC Regular" pitchFamily="34" charset="-120"/>
              </a:rPr>
              <a:t>內容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>
                <a:latin typeface="Noto Sans CJK TC Regular" pitchFamily="34" charset="-120"/>
                <a:ea typeface="Noto Sans CJK TC Regular" pitchFamily="34" charset="-120"/>
              </a:rPr>
              <a:t>學習</a:t>
            </a:r>
            <a:r>
              <a:rPr lang="en-US" altLang="zh-TW" sz="3600" dirty="0" smtClean="0">
                <a:latin typeface="Noto Sans CJK TC Regular" pitchFamily="34" charset="-120"/>
                <a:ea typeface="Noto Sans CJK TC Regular" pitchFamily="34" charset="-120"/>
              </a:rPr>
              <a:t>Python</a:t>
            </a:r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語言</a:t>
            </a:r>
            <a:endParaRPr lang="en-US" altLang="zh-TW" sz="36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pPr lvl="1">
              <a:buFont typeface="Noto Sans CJK TC Regular" pitchFamily="34" charset="-120"/>
              <a:buChar char="­"/>
            </a:pPr>
            <a:r>
              <a:rPr lang="zh-TW" altLang="en-US" sz="3200" dirty="0" smtClean="0">
                <a:latin typeface="Noto Sans CJK TC Regular" pitchFamily="34" charset="-120"/>
                <a:ea typeface="Noto Sans CJK TC Regular" pitchFamily="34" charset="-120"/>
              </a:rPr>
              <a:t>內建型態</a:t>
            </a:r>
            <a:endParaRPr lang="en-US" altLang="zh-TW" sz="32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pPr lvl="1">
              <a:buFont typeface="Noto Sans CJK TC Regular" pitchFamily="34" charset="-120"/>
              <a:buChar char="­"/>
            </a:pPr>
            <a:r>
              <a:rPr lang="zh-TW" altLang="en-US" sz="3200" dirty="0">
                <a:latin typeface="Noto Sans CJK TC Regular" pitchFamily="34" charset="-120"/>
                <a:ea typeface="Noto Sans CJK TC Regular" pitchFamily="34" charset="-120"/>
              </a:rPr>
              <a:t>數值</a:t>
            </a:r>
            <a:r>
              <a:rPr lang="zh-TW" altLang="en-US" sz="3200" dirty="0" smtClean="0">
                <a:latin typeface="Noto Sans CJK TC Regular" pitchFamily="34" charset="-120"/>
                <a:ea typeface="Noto Sans CJK TC Regular" pitchFamily="34" charset="-120"/>
              </a:rPr>
              <a:t>型態</a:t>
            </a:r>
            <a:endParaRPr lang="en-US" altLang="zh-TW" sz="32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pPr lvl="1">
              <a:buFont typeface="Noto Sans CJK TC Regular" pitchFamily="34" charset="-120"/>
              <a:buChar char="­"/>
            </a:pPr>
            <a:r>
              <a:rPr lang="zh-TW" altLang="en-US" sz="3200" dirty="0">
                <a:latin typeface="Noto Sans CJK TC Regular" pitchFamily="34" charset="-120"/>
                <a:ea typeface="Noto Sans CJK TC Regular" pitchFamily="34" charset="-120"/>
              </a:rPr>
              <a:t>字串</a:t>
            </a:r>
            <a:r>
              <a:rPr lang="zh-TW" altLang="en-US" sz="3200" dirty="0" smtClean="0">
                <a:latin typeface="Noto Sans CJK TC Regular" pitchFamily="34" charset="-120"/>
                <a:ea typeface="Noto Sans CJK TC Regular" pitchFamily="34" charset="-120"/>
              </a:rPr>
              <a:t>型態</a:t>
            </a:r>
            <a:endParaRPr lang="en-US" altLang="zh-TW" sz="32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pPr lvl="1">
              <a:buFont typeface="Noto Sans CJK TC Regular" pitchFamily="34" charset="-120"/>
              <a:buChar char="­"/>
            </a:pPr>
            <a:r>
              <a:rPr lang="en-US" altLang="zh-TW" sz="3200" dirty="0" smtClean="0">
                <a:latin typeface="Noto Sans CJK TC Regular" pitchFamily="34" charset="-120"/>
                <a:ea typeface="Noto Sans CJK TC Regular" pitchFamily="34" charset="-120"/>
              </a:rPr>
              <a:t>List</a:t>
            </a:r>
            <a:r>
              <a:rPr lang="zh-TW" altLang="en-US" sz="3200" dirty="0" smtClean="0">
                <a:latin typeface="Noto Sans CJK TC Regular" pitchFamily="34" charset="-120"/>
                <a:ea typeface="Noto Sans CJK TC Regular" pitchFamily="34" charset="-120"/>
              </a:rPr>
              <a:t>型態</a:t>
            </a:r>
            <a:endParaRPr lang="en-US" altLang="zh-TW" sz="32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pPr lvl="1">
              <a:buFont typeface="Noto Sans CJK TC Regular" pitchFamily="34" charset="-120"/>
              <a:buChar char="­"/>
            </a:pPr>
            <a:r>
              <a:rPr lang="en-US" altLang="zh-TW" sz="3600" dirty="0" smtClean="0">
                <a:latin typeface="Noto Sans CJK TC Regular" pitchFamily="34" charset="-120"/>
                <a:ea typeface="Noto Sans CJK TC Regular" pitchFamily="34" charset="-120"/>
              </a:rPr>
              <a:t>Set</a:t>
            </a:r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型態</a:t>
            </a:r>
            <a:endParaRPr lang="en-US" altLang="zh-TW" sz="36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pPr lvl="1">
              <a:buFont typeface="Noto Sans CJK TC Regular" pitchFamily="34" charset="-120"/>
              <a:buChar char="­"/>
            </a:pPr>
            <a:r>
              <a:rPr lang="en-US" altLang="zh-TW" sz="3600" dirty="0" err="1" smtClean="0">
                <a:latin typeface="Noto Sans CJK TC Regular" pitchFamily="34" charset="-120"/>
                <a:ea typeface="Noto Sans CJK TC Regular" pitchFamily="34" charset="-120"/>
              </a:rPr>
              <a:t>Dict</a:t>
            </a:r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型態</a:t>
            </a:r>
            <a:endParaRPr lang="zh-TW" altLang="en-US" sz="3600" dirty="0">
              <a:latin typeface="Noto Sans CJK TC Regular" pitchFamily="34" charset="-120"/>
              <a:ea typeface="Noto Sans CJK TC Regular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4019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a typeface="Noto Sans CJK TC Regular"/>
              </a:rPr>
              <a:t>第</a:t>
            </a:r>
            <a:r>
              <a:rPr lang="zh-TW" altLang="en-US" dirty="0">
                <a:ea typeface="Noto Sans CJK TC Regular"/>
              </a:rPr>
              <a:t>三</a:t>
            </a:r>
            <a:r>
              <a:rPr lang="zh-TW" altLang="en-US" dirty="0" smtClean="0">
                <a:ea typeface="Noto Sans CJK TC Regular"/>
              </a:rPr>
              <a:t>堂</a:t>
            </a:r>
            <a:r>
              <a:rPr lang="zh-TW" altLang="en-US" dirty="0">
                <a:ea typeface="Noto Sans CJK TC Regular"/>
              </a:rPr>
              <a:t>課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ea typeface="Noto Sans CJK T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9609316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Noto Sans CJK TC Regular" pitchFamily="34" charset="-120"/>
                <a:ea typeface="Noto Sans CJK TC Regular" pitchFamily="34" charset="-120"/>
              </a:rPr>
              <a:t>if...else</a:t>
            </a:r>
            <a:endParaRPr lang="zh-TW" altLang="en-US" dirty="0">
              <a:latin typeface="Noto Sans CJK TC Regular" pitchFamily="34" charset="-120"/>
              <a:ea typeface="Noto Sans CJK TC Regular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用於判斷</a:t>
            </a:r>
            <a:endParaRPr lang="en-US" altLang="zh-TW" sz="36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最簡單的</a:t>
            </a:r>
            <a:r>
              <a:rPr lang="en-US" altLang="zh-TW" sz="3600" dirty="0" smtClean="0">
                <a:latin typeface="Noto Sans CJK TC Regular" pitchFamily="34" charset="-120"/>
                <a:ea typeface="Noto Sans CJK TC Regular" pitchFamily="34" charset="-120"/>
              </a:rPr>
              <a:t>if...else</a:t>
            </a:r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分支判斷</a:t>
            </a:r>
            <a:endParaRPr lang="en-US" altLang="zh-TW" sz="3200" dirty="0">
              <a:latin typeface="Noto Sans CJK TC Regular" pitchFamily="34" charset="-120"/>
              <a:ea typeface="Noto Sans CJK TC Regular" pitchFamily="34" charset="-12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43000" y="3206153"/>
            <a:ext cx="8040984" cy="2862322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36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from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sys </a:t>
            </a:r>
            <a:r>
              <a:rPr kumimoji="1" lang="zh-TW" altLang="zh-TW" sz="36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import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argv</a:t>
            </a:r>
            <a:endParaRPr kumimoji="1" lang="en-US" altLang="zh-TW" sz="36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36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len(argv) &gt; 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CD5C5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:</a:t>
            </a:r>
            <a:endParaRPr kumimoji="1" lang="en-US" altLang="zh-TW" sz="36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600" dirty="0">
                <a:solidFill>
                  <a:srgbClr val="FFFFFF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	</a:t>
            </a:r>
            <a:r>
              <a:rPr kumimoji="1" lang="zh-TW" altLang="zh-TW" sz="36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print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FFA0A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'Hello, '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+ argv[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CD5C5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]</a:t>
            </a:r>
            <a:endParaRPr kumimoji="1" lang="en-US" altLang="zh-TW" sz="36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36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else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:</a:t>
            </a:r>
            <a:endParaRPr kumimoji="1" lang="en-US" altLang="zh-TW" sz="36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600" dirty="0">
                <a:solidFill>
                  <a:srgbClr val="FFFFFF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	</a:t>
            </a:r>
            <a:r>
              <a:rPr kumimoji="1" lang="zh-TW" altLang="zh-TW" sz="36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print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FFA0A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'Hello, Guest'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253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Noto Sans CJK TC Regular" pitchFamily="34" charset="-120"/>
                <a:ea typeface="Noto Sans CJK TC Regular" pitchFamily="34" charset="-120"/>
              </a:rPr>
              <a:t>再次說</a:t>
            </a:r>
            <a:r>
              <a:rPr lang="en-US" altLang="zh-TW" dirty="0" smtClean="0">
                <a:latin typeface="Noto Sans CJK TC Regular" pitchFamily="34" charset="-120"/>
                <a:ea typeface="Noto Sans CJK TC Regular" pitchFamily="34" charset="-120"/>
              </a:rPr>
              <a:t>Python</a:t>
            </a:r>
            <a:r>
              <a:rPr lang="zh-TW" altLang="en-US" dirty="0" smtClean="0">
                <a:latin typeface="Noto Sans CJK TC Regular" pitchFamily="34" charset="-120"/>
                <a:ea typeface="Noto Sans CJK TC Regular" pitchFamily="34" charset="-120"/>
              </a:rPr>
              <a:t>規則</a:t>
            </a:r>
            <a:endParaRPr lang="zh-TW" altLang="en-US" dirty="0">
              <a:latin typeface="Noto Sans CJK TC Regular" pitchFamily="34" charset="-120"/>
              <a:ea typeface="Noto Sans CJK TC Regular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加上</a:t>
            </a:r>
            <a:r>
              <a:rPr lang="en-US" altLang="zh-TW" sz="3600" b="1" dirty="0" smtClean="0">
                <a:solidFill>
                  <a:srgbClr val="FF0000"/>
                </a:solidFill>
                <a:latin typeface="Noto Sans CJK TC Regular" pitchFamily="34" charset="-120"/>
                <a:ea typeface="Noto Sans CJK TC Regular" pitchFamily="34" charset="-120"/>
              </a:rPr>
              <a:t>:</a:t>
            </a:r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代表</a:t>
            </a:r>
            <a:r>
              <a:rPr lang="zh-TW" altLang="en-US" sz="3600" dirty="0" smtClean="0">
                <a:solidFill>
                  <a:srgbClr val="FF0000"/>
                </a:solidFill>
                <a:latin typeface="Noto Sans CJK TC Regular" pitchFamily="34" charset="-120"/>
                <a:ea typeface="Noto Sans CJK TC Regular" pitchFamily="34" charset="-120"/>
              </a:rPr>
              <a:t>區塊的開始</a:t>
            </a:r>
            <a:endParaRPr lang="en-US" altLang="zh-TW" sz="3600" dirty="0" smtClean="0">
              <a:solidFill>
                <a:srgbClr val="FF0000"/>
              </a:solidFill>
              <a:latin typeface="Noto Sans CJK TC Regular" pitchFamily="34" charset="-120"/>
              <a:ea typeface="Noto Sans CJK TC Regular" pitchFamily="34" charset="-120"/>
            </a:endParaRPr>
          </a:p>
          <a:p>
            <a:r>
              <a:rPr lang="zh-TW" altLang="en-US" sz="3600" dirty="0">
                <a:latin typeface="Noto Sans CJK TC Regular" pitchFamily="34" charset="-120"/>
                <a:ea typeface="Noto Sans CJK TC Regular" pitchFamily="34" charset="-120"/>
              </a:rPr>
              <a:t>使用</a:t>
            </a:r>
            <a:r>
              <a:rPr lang="zh-TW" altLang="en-US" sz="3600" dirty="0">
                <a:solidFill>
                  <a:srgbClr val="FF0000"/>
                </a:solidFill>
                <a:latin typeface="Noto Sans CJK TC Regular" pitchFamily="34" charset="-120"/>
                <a:ea typeface="Noto Sans CJK TC Regular" pitchFamily="34" charset="-120"/>
              </a:rPr>
              <a:t>縮排</a:t>
            </a:r>
            <a:r>
              <a:rPr lang="zh-TW" altLang="en-US" sz="3600" dirty="0">
                <a:latin typeface="Noto Sans CJK TC Regular" pitchFamily="34" charset="-120"/>
                <a:ea typeface="Noto Sans CJK TC Regular" pitchFamily="34" charset="-120"/>
              </a:rPr>
              <a:t>代表</a:t>
            </a:r>
            <a:r>
              <a:rPr lang="zh-TW" altLang="en-US" sz="3600" dirty="0">
                <a:solidFill>
                  <a:srgbClr val="FF0000"/>
                </a:solidFill>
                <a:latin typeface="Noto Sans CJK TC Regular" pitchFamily="34" charset="-120"/>
                <a:ea typeface="Noto Sans CJK TC Regular" pitchFamily="34" charset="-120"/>
              </a:rPr>
              <a:t>區塊的</a:t>
            </a:r>
            <a:r>
              <a:rPr lang="zh-TW" altLang="en-US" sz="3600" dirty="0" smtClean="0">
                <a:solidFill>
                  <a:srgbClr val="FF0000"/>
                </a:solidFill>
                <a:latin typeface="Noto Sans CJK TC Regular" pitchFamily="34" charset="-120"/>
                <a:ea typeface="Noto Sans CJK TC Regular" pitchFamily="34" charset="-120"/>
              </a:rPr>
              <a:t>範圍</a:t>
            </a:r>
            <a:endParaRPr lang="en-US" altLang="zh-TW" sz="3600" dirty="0" smtClean="0">
              <a:solidFill>
                <a:srgbClr val="FF0000"/>
              </a:solidFill>
              <a:latin typeface="Noto Sans CJK TC Regular" pitchFamily="34" charset="-120"/>
              <a:ea typeface="Noto Sans CJK TC Regular" pitchFamily="34" charset="-120"/>
            </a:endParaRPr>
          </a:p>
          <a:p>
            <a:r>
              <a:rPr lang="zh-TW" altLang="en-US" sz="3600" dirty="0" smtClean="0">
                <a:solidFill>
                  <a:srgbClr val="FF0000"/>
                </a:solidFill>
                <a:latin typeface="Noto Sans CJK TC Regular" pitchFamily="34" charset="-120"/>
                <a:ea typeface="Noto Sans CJK TC Regular" pitchFamily="34" charset="-120"/>
              </a:rPr>
              <a:t>統一縮排字元</a:t>
            </a:r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很重要</a:t>
            </a:r>
            <a:endParaRPr lang="en-US" altLang="zh-TW" sz="36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r>
              <a:rPr lang="zh-TW" altLang="en-US" sz="3600" dirty="0">
                <a:latin typeface="Noto Sans CJK TC Regular" pitchFamily="34" charset="-120"/>
                <a:ea typeface="Noto Sans CJK TC Regular" pitchFamily="34" charset="-120"/>
              </a:rPr>
              <a:t>盡量使用</a:t>
            </a:r>
            <a:r>
              <a:rPr lang="en-US" altLang="zh-TW" sz="3600" dirty="0" smtClean="0">
                <a:solidFill>
                  <a:srgbClr val="FF0000"/>
                </a:solidFill>
                <a:latin typeface="Noto Sans CJK TC Regular" pitchFamily="34" charset="-120"/>
                <a:ea typeface="Noto Sans CJK TC Regular" pitchFamily="34" charset="-120"/>
              </a:rPr>
              <a:t>tab</a:t>
            </a:r>
            <a:r>
              <a:rPr lang="zh-TW" altLang="en-US" sz="3600" dirty="0" smtClean="0">
                <a:solidFill>
                  <a:srgbClr val="FF0000"/>
                </a:solidFill>
                <a:latin typeface="Noto Sans CJK TC Regular" pitchFamily="34" charset="-120"/>
                <a:ea typeface="Noto Sans CJK TC Regular" pitchFamily="34" charset="-120"/>
              </a:rPr>
              <a:t>字元</a:t>
            </a:r>
            <a:endParaRPr lang="en-US" altLang="zh-TW" sz="3600" dirty="0" smtClean="0">
              <a:solidFill>
                <a:srgbClr val="FF0000"/>
              </a:solidFill>
              <a:latin typeface="Noto Sans CJK TC Regular" pitchFamily="34" charset="-120"/>
              <a:ea typeface="Noto Sans CJK TC Regular" pitchFamily="34" charset="-120"/>
            </a:endParaRPr>
          </a:p>
          <a:p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適當的內縮與間距</a:t>
            </a:r>
            <a:endParaRPr lang="en-US" altLang="zh-TW" sz="3600" dirty="0">
              <a:latin typeface="Noto Sans CJK TC Regular" pitchFamily="34" charset="-120"/>
              <a:ea typeface="Noto Sans CJK TC Regular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6177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Noto Sans CJK TC Regular" pitchFamily="34" charset="-120"/>
                <a:ea typeface="Noto Sans CJK TC Regular" pitchFamily="34" charset="-120"/>
              </a:rPr>
              <a:t>if...else</a:t>
            </a:r>
            <a:endParaRPr lang="zh-TW" altLang="en-US" dirty="0">
              <a:latin typeface="Noto Sans CJK TC Regular" pitchFamily="34" charset="-120"/>
              <a:ea typeface="Noto Sans CJK TC Regular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另外</a:t>
            </a:r>
            <a:r>
              <a:rPr lang="en-US" altLang="zh-TW" sz="3600" dirty="0" smtClean="0">
                <a:latin typeface="Noto Sans CJK TC Regular" pitchFamily="34" charset="-120"/>
                <a:ea typeface="Noto Sans CJK TC Regular" pitchFamily="34" charset="-120"/>
              </a:rPr>
              <a:t>if...else</a:t>
            </a:r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的寫法</a:t>
            </a:r>
            <a:endParaRPr lang="en-US" altLang="zh-TW" sz="3200" dirty="0">
              <a:latin typeface="Noto Sans CJK TC Regular" pitchFamily="34" charset="-120"/>
              <a:ea typeface="Noto Sans CJK TC Regular" pitchFamily="34" charset="-12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2808512"/>
            <a:ext cx="12527788" cy="954107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28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from</a:t>
            </a:r>
            <a:r>
              <a:rPr kumimoji="1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sys </a:t>
            </a:r>
            <a:r>
              <a:rPr kumimoji="1" lang="zh-TW" altLang="zh-TW" sz="28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import</a:t>
            </a:r>
            <a:r>
              <a:rPr kumimoji="1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argv</a:t>
            </a:r>
            <a:endParaRPr kumimoji="1" lang="en-US" altLang="zh-TW" sz="28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28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print</a:t>
            </a:r>
            <a:r>
              <a:rPr kumimoji="1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FFA0A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'Hello, '</a:t>
            </a:r>
            <a:r>
              <a:rPr kumimoji="1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+ (argv[</a:t>
            </a:r>
            <a:r>
              <a:rPr kumimoji="1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CD5C5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kumimoji="1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] </a:t>
            </a:r>
            <a:r>
              <a:rPr kumimoji="1" lang="zh-TW" altLang="zh-TW" sz="28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kumimoji="1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len(argv) &gt; </a:t>
            </a:r>
            <a:r>
              <a:rPr kumimoji="1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CD5C5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kumimoji="1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sz="28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else</a:t>
            </a:r>
            <a:r>
              <a:rPr kumimoji="1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FFA0A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'Guest'</a:t>
            </a:r>
            <a:r>
              <a:rPr kumimoji="1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)</a:t>
            </a:r>
            <a:r>
              <a:rPr kumimoji="1" lang="zh-TW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8748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Noto Sans CJK TC Regular" pitchFamily="34" charset="-120"/>
                <a:ea typeface="Noto Sans CJK TC Regular" pitchFamily="34" charset="-120"/>
              </a:rPr>
              <a:t>for</a:t>
            </a:r>
            <a:endParaRPr lang="zh-TW" altLang="en-US" dirty="0">
              <a:latin typeface="Noto Sans CJK TC Regular" pitchFamily="34" charset="-120"/>
              <a:ea typeface="Noto Sans CJK TC Regular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latin typeface="Noto Sans CJK TC Regular" pitchFamily="34" charset="-120"/>
                <a:ea typeface="Noto Sans CJK TC Regular" pitchFamily="34" charset="-120"/>
              </a:rPr>
              <a:t>用於循序的結構</a:t>
            </a:r>
            <a:endParaRPr lang="en-US" altLang="zh-TW" sz="32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r>
              <a:rPr lang="zh-TW" altLang="en-US" sz="3200" dirty="0" smtClean="0">
                <a:latin typeface="Noto Sans CJK TC Regular" pitchFamily="34" charset="-120"/>
                <a:ea typeface="Noto Sans CJK TC Regular" pitchFamily="34" charset="-120"/>
              </a:rPr>
              <a:t>範例</a:t>
            </a:r>
            <a:endParaRPr lang="en-US" altLang="zh-TW" sz="3200" dirty="0">
              <a:latin typeface="Noto Sans CJK TC Regular" pitchFamily="34" charset="-120"/>
              <a:ea typeface="Noto Sans CJK TC Regular" pitchFamily="34" charset="-12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43000" y="2961225"/>
            <a:ext cx="8595623" cy="2862322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numbers = [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CD5C5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10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CD5C5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20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CD5C5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30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]</a:t>
            </a:r>
            <a:endParaRPr kumimoji="1" lang="en-US" altLang="zh-TW" sz="36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squares = []</a:t>
            </a:r>
            <a:endParaRPr kumimoji="1" lang="en-US" altLang="zh-TW" sz="36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36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for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number </a:t>
            </a:r>
            <a:r>
              <a:rPr kumimoji="1" lang="zh-TW" altLang="zh-TW" sz="36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in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numbers:</a:t>
            </a:r>
            <a:endParaRPr kumimoji="1" lang="en-US" altLang="zh-TW" sz="36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600" dirty="0">
                <a:solidFill>
                  <a:srgbClr val="FFFFFF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	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squares.append(number ** 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CD5C5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)</a:t>
            </a:r>
            <a:endParaRPr kumimoji="1" lang="en-US" altLang="zh-TW" sz="36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36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print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squares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840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Noto Sans CJK TC Regular" pitchFamily="34" charset="-120"/>
                <a:ea typeface="Noto Sans CJK TC Regular" pitchFamily="34" charset="-120"/>
              </a:rPr>
              <a:t>for</a:t>
            </a:r>
            <a:endParaRPr lang="zh-TW" altLang="en-US" dirty="0">
              <a:latin typeface="Noto Sans CJK TC Regular" pitchFamily="34" charset="-120"/>
              <a:ea typeface="Noto Sans CJK TC Regular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另外</a:t>
            </a:r>
            <a:r>
              <a:rPr lang="en-US" altLang="zh-TW" sz="3600" dirty="0" smtClean="0">
                <a:latin typeface="Noto Sans CJK TC Regular" pitchFamily="34" charset="-120"/>
                <a:ea typeface="Noto Sans CJK TC Regular" pitchFamily="34" charset="-120"/>
              </a:rPr>
              <a:t>for</a:t>
            </a:r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的寫法</a:t>
            </a:r>
            <a:endParaRPr lang="en-US" altLang="zh-TW" sz="3200" dirty="0">
              <a:latin typeface="Noto Sans CJK TC Regular" pitchFamily="34" charset="-120"/>
              <a:ea typeface="Noto Sans CJK TC Regular" pitchFamily="34" charset="-12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08994" y="2943135"/>
            <a:ext cx="11683006" cy="1200329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numbers = [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CD5C5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10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CD5C5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20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CD5C5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30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]</a:t>
            </a:r>
            <a:endParaRPr kumimoji="1" lang="en-US" altLang="zh-TW" sz="36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36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print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[number ** 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CD5C5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sz="36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for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number </a:t>
            </a:r>
            <a:r>
              <a:rPr kumimoji="1" lang="zh-TW" altLang="zh-TW" sz="36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in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numbers]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773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Noto Sans CJK TC Regular" pitchFamily="34" charset="-120"/>
                <a:ea typeface="Noto Sans CJK TC Regular" pitchFamily="34" charset="-120"/>
              </a:rPr>
              <a:t>while</a:t>
            </a:r>
            <a:endParaRPr lang="zh-TW" altLang="en-US" dirty="0">
              <a:latin typeface="Noto Sans CJK TC Regular" pitchFamily="34" charset="-120"/>
              <a:ea typeface="Noto Sans CJK TC Regular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48031"/>
            <a:ext cx="10515600" cy="5032375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latin typeface="Noto Sans CJK TC Regular" pitchFamily="34" charset="-120"/>
                <a:ea typeface="Noto Sans CJK TC Regular" pitchFamily="34" charset="-120"/>
              </a:rPr>
              <a:t>用於不斷重複</a:t>
            </a:r>
            <a:endParaRPr lang="en-US" altLang="zh-TW" sz="32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r>
              <a:rPr lang="zh-TW" altLang="en-US" sz="3200" dirty="0" smtClean="0">
                <a:latin typeface="Noto Sans CJK TC Regular" pitchFamily="34" charset="-120"/>
                <a:ea typeface="Noto Sans CJK TC Regular" pitchFamily="34" charset="-120"/>
              </a:rPr>
              <a:t>不確定結束的條件</a:t>
            </a:r>
            <a:endParaRPr lang="en-US" altLang="zh-TW" sz="32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r>
              <a:rPr lang="zh-TW" altLang="en-US" sz="3200" dirty="0" smtClean="0">
                <a:latin typeface="Noto Sans CJK TC Regular" pitchFamily="34" charset="-120"/>
                <a:ea typeface="Noto Sans CJK TC Regular" pitchFamily="34" charset="-120"/>
              </a:rPr>
              <a:t>求最大公因數</a:t>
            </a:r>
            <a:endParaRPr lang="en-US" altLang="zh-TW" sz="3200" dirty="0">
              <a:latin typeface="Noto Sans CJK TC Regular" pitchFamily="34" charset="-120"/>
              <a:ea typeface="Noto Sans CJK TC Regular" pitchFamily="34" charset="-12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009762" y="2760811"/>
            <a:ext cx="8084264" cy="4031873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32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print</a:t>
            </a:r>
            <a:r>
              <a:rPr kumimoji="1" lang="zh-TW" altLang="zh-TW" sz="3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sz="3200" b="0" i="0" u="none" strike="noStrike" cap="none" normalizeH="0" baseline="0" dirty="0" smtClean="0">
                <a:ln>
                  <a:noFill/>
                </a:ln>
                <a:solidFill>
                  <a:srgbClr val="FFA0A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'Enter two numbers...'</a:t>
            </a:r>
            <a:r>
              <a:rPr kumimoji="1" lang="zh-TW" altLang="zh-TW" sz="3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endParaRPr kumimoji="1" lang="en-US" altLang="zh-TW" sz="32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3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m = </a:t>
            </a:r>
            <a:r>
              <a:rPr kumimoji="1" lang="zh-TW" altLang="zh-TW" sz="32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kumimoji="1" lang="zh-TW" altLang="zh-TW" sz="3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(raw_input(</a:t>
            </a:r>
            <a:r>
              <a:rPr kumimoji="1" lang="zh-TW" altLang="zh-TW" sz="3200" b="0" i="0" u="none" strike="noStrike" cap="none" normalizeH="0" baseline="0" dirty="0" smtClean="0">
                <a:ln>
                  <a:noFill/>
                </a:ln>
                <a:solidFill>
                  <a:srgbClr val="FFA0A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'Number 1: '</a:t>
            </a:r>
            <a:r>
              <a:rPr kumimoji="1" lang="zh-TW" altLang="zh-TW" sz="3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))</a:t>
            </a:r>
            <a:endParaRPr kumimoji="1" lang="en-US" altLang="zh-TW" sz="32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3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n = </a:t>
            </a:r>
            <a:r>
              <a:rPr kumimoji="1" lang="zh-TW" altLang="zh-TW" sz="32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kumimoji="1" lang="zh-TW" altLang="zh-TW" sz="3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(raw_input(</a:t>
            </a:r>
            <a:r>
              <a:rPr kumimoji="1" lang="zh-TW" altLang="zh-TW" sz="3200" b="0" i="0" u="none" strike="noStrike" cap="none" normalizeH="0" baseline="0" dirty="0" smtClean="0">
                <a:ln>
                  <a:noFill/>
                </a:ln>
                <a:solidFill>
                  <a:srgbClr val="FFA0A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'Number 2: '</a:t>
            </a:r>
            <a:r>
              <a:rPr kumimoji="1" lang="zh-TW" altLang="zh-TW" sz="3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))</a:t>
            </a:r>
            <a:endParaRPr kumimoji="1" lang="en-US" altLang="zh-TW" sz="32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32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while</a:t>
            </a:r>
            <a:r>
              <a:rPr kumimoji="1" lang="zh-TW" altLang="zh-TW" sz="3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n != </a:t>
            </a:r>
            <a:r>
              <a:rPr kumimoji="1" lang="zh-TW" altLang="zh-TW" sz="3200" b="0" i="0" u="none" strike="noStrike" cap="none" normalizeH="0" baseline="0" dirty="0" smtClean="0">
                <a:ln>
                  <a:noFill/>
                </a:ln>
                <a:solidFill>
                  <a:srgbClr val="CD5C5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0</a:t>
            </a:r>
            <a:r>
              <a:rPr kumimoji="1" lang="zh-TW" altLang="zh-TW" sz="3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:</a:t>
            </a:r>
            <a:endParaRPr kumimoji="1" lang="en-US" altLang="zh-TW" sz="32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	</a:t>
            </a:r>
            <a:r>
              <a:rPr kumimoji="1" lang="zh-TW" altLang="zh-TW" sz="3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r = m % n</a:t>
            </a:r>
            <a:endParaRPr kumimoji="1" lang="en-US" altLang="zh-TW" sz="32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dirty="0">
                <a:solidFill>
                  <a:srgbClr val="FFFFFF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	</a:t>
            </a:r>
            <a:r>
              <a:rPr kumimoji="1" lang="zh-TW" altLang="zh-TW" sz="3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m = n</a:t>
            </a:r>
            <a:endParaRPr kumimoji="1" lang="en-US" altLang="zh-TW" sz="32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	</a:t>
            </a:r>
            <a:r>
              <a:rPr kumimoji="1" lang="zh-TW" altLang="zh-TW" sz="3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n = r</a:t>
            </a:r>
            <a:endParaRPr kumimoji="1" lang="en-US" altLang="zh-TW" sz="32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32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print</a:t>
            </a:r>
            <a:r>
              <a:rPr kumimoji="1" lang="zh-TW" altLang="zh-TW" sz="3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sz="3200" b="0" i="0" u="none" strike="noStrike" cap="none" normalizeH="0" baseline="0" dirty="0" smtClean="0">
                <a:ln>
                  <a:noFill/>
                </a:ln>
                <a:solidFill>
                  <a:srgbClr val="FFA0A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'GCD: {0}'</a:t>
            </a:r>
            <a:r>
              <a:rPr kumimoji="1" lang="zh-TW" altLang="zh-TW" sz="3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.format(m)</a:t>
            </a:r>
            <a:r>
              <a:rPr kumimoji="1" lang="zh-TW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756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Noto Sans CJK TC Regular" pitchFamily="34" charset="-120"/>
                <a:ea typeface="Noto Sans CJK TC Regular" pitchFamily="34" charset="-120"/>
              </a:rPr>
              <a:t>如果要</a:t>
            </a:r>
            <a:r>
              <a:rPr lang="en-US" altLang="zh-TW" dirty="0" smtClean="0">
                <a:latin typeface="Noto Sans CJK TC Regular" pitchFamily="34" charset="-120"/>
                <a:ea typeface="Noto Sans CJK TC Regular" pitchFamily="34" charset="-120"/>
              </a:rPr>
              <a:t>for</a:t>
            </a:r>
            <a:r>
              <a:rPr lang="zh-TW" altLang="en-US" dirty="0" smtClean="0">
                <a:latin typeface="Noto Sans CJK TC Regular" pitchFamily="34" charset="-120"/>
                <a:ea typeface="Noto Sans CJK TC Regular" pitchFamily="34" charset="-120"/>
              </a:rPr>
              <a:t>與</a:t>
            </a:r>
            <a:r>
              <a:rPr lang="en-US" altLang="zh-TW" dirty="0" smtClean="0">
                <a:latin typeface="Noto Sans CJK TC Regular" pitchFamily="34" charset="-120"/>
                <a:ea typeface="Noto Sans CJK TC Regular" pitchFamily="34" charset="-120"/>
              </a:rPr>
              <a:t>if</a:t>
            </a:r>
            <a:r>
              <a:rPr lang="zh-TW" altLang="en-US" dirty="0" smtClean="0">
                <a:latin typeface="Noto Sans CJK TC Regular" pitchFamily="34" charset="-120"/>
                <a:ea typeface="Noto Sans CJK TC Regular" pitchFamily="34" charset="-120"/>
              </a:rPr>
              <a:t>結合</a:t>
            </a:r>
            <a:endParaRPr lang="zh-TW" altLang="en-US" dirty="0">
              <a:latin typeface="Noto Sans CJK TC Regular" pitchFamily="34" charset="-120"/>
              <a:ea typeface="Noto Sans CJK TC Regular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48031"/>
            <a:ext cx="10515600" cy="5032375"/>
          </a:xfrm>
        </p:spPr>
        <p:txBody>
          <a:bodyPr>
            <a:normAutofit/>
          </a:bodyPr>
          <a:lstStyle/>
          <a:p>
            <a:endParaRPr lang="en-US" altLang="zh-TW" sz="3200" dirty="0">
              <a:latin typeface="Noto Sans CJK TC Regular" pitchFamily="34" charset="-120"/>
              <a:ea typeface="Noto Sans CJK TC Regular" pitchFamily="34" charset="-12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16428" y="2161713"/>
            <a:ext cx="11000127" cy="3416320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numbers = [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CD5C5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11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CD5C5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CD5C5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45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CD5C5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CD5C5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6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CD5C5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3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CD5C5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7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CD5C5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8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CD5C5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9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]</a:t>
            </a:r>
            <a:endParaRPr kumimoji="1" lang="en-US" altLang="zh-TW" sz="36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odd_numbers = []</a:t>
            </a:r>
            <a:endParaRPr kumimoji="1" lang="en-US" altLang="zh-TW" sz="36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36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for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number </a:t>
            </a:r>
            <a:r>
              <a:rPr kumimoji="1" lang="zh-TW" altLang="zh-TW" sz="36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in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numbers:</a:t>
            </a:r>
            <a:endParaRPr kumimoji="1" lang="en-US" altLang="zh-TW" sz="36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600" dirty="0">
                <a:solidFill>
                  <a:srgbClr val="FFFFFF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	</a:t>
            </a:r>
            <a:r>
              <a:rPr kumimoji="1" lang="zh-TW" altLang="zh-TW" sz="36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number % 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CD5C5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!= 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CD5C5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0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:</a:t>
            </a:r>
            <a:endParaRPr kumimoji="1" lang="en-US" altLang="zh-TW" sz="36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600" dirty="0">
                <a:solidFill>
                  <a:srgbClr val="FFFFFF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	</a:t>
            </a:r>
            <a:r>
              <a:rPr kumimoji="1" lang="en-US" altLang="zh-TW" sz="3600" dirty="0" smtClean="0">
                <a:solidFill>
                  <a:srgbClr val="FFFFFF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	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odd_numbers.append(number)</a:t>
            </a:r>
            <a:endParaRPr kumimoji="1" lang="en-US" altLang="zh-TW" sz="36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36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print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odd_numbers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619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Noto Sans CJK TC Regular" pitchFamily="34" charset="-120"/>
                <a:ea typeface="Noto Sans CJK TC Regular" pitchFamily="34" charset="-120"/>
              </a:rPr>
              <a:t>也</a:t>
            </a:r>
            <a:r>
              <a:rPr lang="zh-TW" altLang="en-US" dirty="0" smtClean="0">
                <a:latin typeface="Noto Sans CJK TC Regular" pitchFamily="34" charset="-120"/>
                <a:ea typeface="Noto Sans CJK TC Regular" pitchFamily="34" charset="-120"/>
              </a:rPr>
              <a:t>可以拆解二為串列</a:t>
            </a:r>
            <a:endParaRPr lang="zh-TW" altLang="en-US" dirty="0">
              <a:latin typeface="Noto Sans CJK TC Regular" pitchFamily="34" charset="-120"/>
              <a:ea typeface="Noto Sans CJK TC Regular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48031"/>
            <a:ext cx="10515600" cy="5032375"/>
          </a:xfrm>
        </p:spPr>
        <p:txBody>
          <a:bodyPr>
            <a:normAutofit/>
          </a:bodyPr>
          <a:lstStyle/>
          <a:p>
            <a:endParaRPr lang="en-US" altLang="zh-TW" sz="3200" dirty="0">
              <a:latin typeface="Noto Sans CJK TC Regular" pitchFamily="34" charset="-120"/>
              <a:ea typeface="Noto Sans CJK TC Regular" pitchFamily="34" charset="-12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65414" y="1571536"/>
            <a:ext cx="11128367" cy="1200329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lts = [[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CD5C5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CD5C5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CD5C5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3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], [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CD5C5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4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CD5C5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5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CD5C5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6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], [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CD5C5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7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CD5C5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8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CD5C5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9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]]</a:t>
            </a:r>
            <a:endParaRPr kumimoji="1" lang="en-US" altLang="zh-TW" sz="36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36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print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[ele </a:t>
            </a:r>
            <a:r>
              <a:rPr kumimoji="1" lang="zh-TW" altLang="zh-TW" sz="36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for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lt </a:t>
            </a:r>
            <a:r>
              <a:rPr kumimoji="1" lang="zh-TW" altLang="zh-TW" sz="36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in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lts </a:t>
            </a:r>
            <a:r>
              <a:rPr kumimoji="1" lang="zh-TW" altLang="zh-TW" sz="36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for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ele </a:t>
            </a:r>
            <a:r>
              <a:rPr kumimoji="1" lang="zh-TW" altLang="zh-TW" sz="36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in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lt]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014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Noto Sans CJK TC Regular" pitchFamily="34" charset="-120"/>
                <a:ea typeface="Noto Sans CJK TC Regular" pitchFamily="34" charset="-120"/>
              </a:rPr>
              <a:t>如果要</a:t>
            </a:r>
            <a:r>
              <a:rPr lang="zh-TW" altLang="en-US" dirty="0" smtClean="0">
                <a:latin typeface="Noto Sans CJK TC Regular" pitchFamily="34" charset="-120"/>
                <a:ea typeface="Noto Sans CJK TC Regular" pitchFamily="34" charset="-120"/>
              </a:rPr>
              <a:t>建立</a:t>
            </a:r>
            <a:r>
              <a:rPr lang="en-US" altLang="zh-TW" dirty="0" smtClean="0">
                <a:latin typeface="Noto Sans CJK TC Regular" pitchFamily="34" charset="-120"/>
                <a:ea typeface="Noto Sans CJK TC Regular" pitchFamily="34" charset="-120"/>
              </a:rPr>
              <a:t>set</a:t>
            </a:r>
            <a:r>
              <a:rPr lang="zh-TW" altLang="en-US" dirty="0" smtClean="0">
                <a:latin typeface="Noto Sans CJK TC Regular" pitchFamily="34" charset="-120"/>
                <a:ea typeface="Noto Sans CJK TC Regular" pitchFamily="34" charset="-120"/>
              </a:rPr>
              <a:t>實例</a:t>
            </a:r>
            <a:endParaRPr lang="zh-TW" altLang="en-US" dirty="0">
              <a:latin typeface="Noto Sans CJK TC Regular" pitchFamily="34" charset="-120"/>
              <a:ea typeface="Noto Sans CJK TC Regular" pitchFamily="34" charset="-12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65713" y="1939810"/>
            <a:ext cx="11726287" cy="1015663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&gt;&gt;&gt; {name </a:t>
            </a:r>
            <a:r>
              <a:rPr kumimoji="1" lang="zh-TW" altLang="zh-TW" sz="20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for</a:t>
            </a:r>
            <a:r>
              <a:rPr kumimoji="1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name </a:t>
            </a:r>
            <a:r>
              <a:rPr kumimoji="1" lang="zh-TW" altLang="zh-TW" sz="20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in</a:t>
            </a:r>
            <a:r>
              <a:rPr kumimoji="1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[</a:t>
            </a:r>
            <a:r>
              <a:rPr kumimoji="1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FA0A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'caterpillar'</a:t>
            </a:r>
            <a:r>
              <a:rPr kumimoji="1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kumimoji="1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FA0A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'Justin'</a:t>
            </a:r>
            <a:r>
              <a:rPr kumimoji="1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kumimoji="1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FA0A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'caterpillar'</a:t>
            </a:r>
            <a:r>
              <a:rPr kumimoji="1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kumimoji="1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FA0A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'openhome'</a:t>
            </a:r>
            <a:r>
              <a:rPr kumimoji="1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]}</a:t>
            </a:r>
            <a:endParaRPr kumimoji="1" lang="en-US" altLang="zh-TW" sz="20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20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set</a:t>
            </a:r>
            <a:r>
              <a:rPr kumimoji="1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([</a:t>
            </a:r>
            <a:r>
              <a:rPr kumimoji="1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FA0A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'caterpillar'</a:t>
            </a:r>
            <a:r>
              <a:rPr kumimoji="1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kumimoji="1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FA0A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'Justin'</a:t>
            </a:r>
            <a:r>
              <a:rPr kumimoji="1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kumimoji="1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FA0A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'openhome'</a:t>
            </a:r>
            <a:r>
              <a:rPr kumimoji="1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])</a:t>
            </a:r>
            <a:endParaRPr kumimoji="1" lang="en-US" altLang="zh-TW" sz="20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&gt;&gt;&gt;</a:t>
            </a:r>
            <a:r>
              <a:rPr kumimoji="1" lang="zh-TW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8457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Noto Sans CJK TC Regular" pitchFamily="34" charset="-120"/>
                <a:ea typeface="Noto Sans CJK TC Regular" pitchFamily="34" charset="-120"/>
              </a:rPr>
              <a:t>第</a:t>
            </a:r>
            <a:r>
              <a:rPr lang="zh-TW" altLang="en-US" dirty="0">
                <a:latin typeface="Noto Sans CJK TC Regular" pitchFamily="34" charset="-120"/>
                <a:ea typeface="Noto Sans CJK TC Regular" pitchFamily="34" charset="-120"/>
              </a:rPr>
              <a:t>三</a:t>
            </a:r>
            <a:r>
              <a:rPr lang="zh-TW" altLang="en-US" dirty="0" smtClean="0">
                <a:latin typeface="Noto Sans CJK TC Regular" pitchFamily="34" charset="-120"/>
                <a:ea typeface="Noto Sans CJK TC Regular" pitchFamily="34" charset="-120"/>
              </a:rPr>
              <a:t>堂課程</a:t>
            </a:r>
            <a:r>
              <a:rPr lang="zh-TW" altLang="en-US" dirty="0">
                <a:latin typeface="Noto Sans CJK TC Regular" pitchFamily="34" charset="-120"/>
                <a:ea typeface="Noto Sans CJK TC Regular" pitchFamily="34" charset="-120"/>
              </a:rPr>
              <a:t>內容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Noto Sans CJK TC Regular" pitchFamily="34" charset="-120"/>
                <a:ea typeface="Noto Sans CJK TC Regular" pitchFamily="34" charset="-120"/>
              </a:rPr>
              <a:t>i</a:t>
            </a:r>
            <a:r>
              <a:rPr lang="en-US" altLang="zh-TW" sz="3600" dirty="0" smtClean="0">
                <a:latin typeface="Noto Sans CJK TC Regular" pitchFamily="34" charset="-120"/>
                <a:ea typeface="Noto Sans CJK TC Regular" pitchFamily="34" charset="-120"/>
              </a:rPr>
              <a:t>f</a:t>
            </a:r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、</a:t>
            </a:r>
            <a:r>
              <a:rPr lang="en-US" altLang="zh-TW" sz="3600" dirty="0" smtClean="0">
                <a:latin typeface="Noto Sans CJK TC Regular" pitchFamily="34" charset="-120"/>
                <a:ea typeface="Noto Sans CJK TC Regular" pitchFamily="34" charset="-120"/>
              </a:rPr>
              <a:t>while</a:t>
            </a:r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、</a:t>
            </a:r>
            <a:r>
              <a:rPr lang="en-US" altLang="zh-TW" sz="3600" dirty="0" smtClean="0">
                <a:latin typeface="Noto Sans CJK TC Regular" pitchFamily="34" charset="-120"/>
                <a:ea typeface="Noto Sans CJK TC Regular" pitchFamily="34" charset="-120"/>
              </a:rPr>
              <a:t>for</a:t>
            </a:r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包含式</a:t>
            </a:r>
            <a:endParaRPr lang="en-US" altLang="zh-TW" sz="36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pPr lvl="1">
              <a:buFont typeface="Noto Sans CJK TC Regular" pitchFamily="34" charset="-120"/>
              <a:buChar char="­"/>
            </a:pPr>
            <a:r>
              <a:rPr lang="en-US" altLang="zh-TW" sz="3200" dirty="0" smtClean="0">
                <a:latin typeface="Noto Sans CJK TC Regular" pitchFamily="34" charset="-120"/>
                <a:ea typeface="Noto Sans CJK TC Regular" pitchFamily="34" charset="-120"/>
              </a:rPr>
              <a:t>If...else</a:t>
            </a:r>
            <a:endParaRPr lang="en-US" altLang="zh-TW" sz="32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pPr lvl="1">
              <a:buFont typeface="Noto Sans CJK TC Regular" pitchFamily="34" charset="-120"/>
              <a:buChar char="­"/>
            </a:pPr>
            <a:r>
              <a:rPr lang="en-US" altLang="zh-TW" sz="3200" dirty="0" smtClean="0">
                <a:latin typeface="Noto Sans CJK TC Regular" pitchFamily="34" charset="-120"/>
                <a:ea typeface="Noto Sans CJK TC Regular" pitchFamily="34" charset="-120"/>
              </a:rPr>
              <a:t>for</a:t>
            </a:r>
            <a:r>
              <a:rPr lang="zh-TW" altLang="en-US" sz="3200" dirty="0" smtClean="0">
                <a:latin typeface="Noto Sans CJK TC Regular" pitchFamily="34" charset="-120"/>
                <a:ea typeface="Noto Sans CJK TC Regular" pitchFamily="34" charset="-120"/>
              </a:rPr>
              <a:t>與</a:t>
            </a:r>
            <a:r>
              <a:rPr lang="en-US" altLang="zh-TW" sz="3200" dirty="0" smtClean="0">
                <a:latin typeface="Noto Sans CJK TC Regular" pitchFamily="34" charset="-120"/>
                <a:ea typeface="Noto Sans CJK TC Regular" pitchFamily="34" charset="-120"/>
              </a:rPr>
              <a:t>while</a:t>
            </a:r>
          </a:p>
          <a:p>
            <a:pPr lvl="1">
              <a:buFont typeface="Noto Sans CJK TC Regular" pitchFamily="34" charset="-120"/>
              <a:buChar char="­"/>
            </a:pPr>
            <a:r>
              <a:rPr lang="en-US" altLang="zh-TW" sz="3200" dirty="0" smtClean="0">
                <a:latin typeface="Noto Sans CJK TC Regular" pitchFamily="34" charset="-120"/>
                <a:ea typeface="Noto Sans CJK TC Regular" pitchFamily="34" charset="-120"/>
              </a:rPr>
              <a:t>for</a:t>
            </a:r>
            <a:r>
              <a:rPr lang="zh-TW" altLang="en-US" sz="3200" dirty="0" smtClean="0">
                <a:latin typeface="Noto Sans CJK TC Regular" pitchFamily="34" charset="-120"/>
                <a:ea typeface="Noto Sans CJK TC Regular" pitchFamily="34" charset="-120"/>
              </a:rPr>
              <a:t>包含式</a:t>
            </a:r>
            <a:endParaRPr lang="en-US" altLang="zh-TW" sz="32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endParaRPr lang="zh-TW" altLang="en-US" sz="3600" dirty="0">
              <a:latin typeface="Noto Sans CJK TC Regular" pitchFamily="34" charset="-120"/>
              <a:ea typeface="Noto Sans CJK TC Regular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3588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Noto Sans CJK TC Regular" pitchFamily="34" charset="-120"/>
                <a:ea typeface="Noto Sans CJK TC Regular" pitchFamily="34" charset="-120"/>
              </a:rPr>
              <a:t>如果要</a:t>
            </a:r>
            <a:r>
              <a:rPr lang="zh-TW" altLang="en-US" dirty="0" smtClean="0">
                <a:latin typeface="Noto Sans CJK TC Regular" pitchFamily="34" charset="-120"/>
                <a:ea typeface="Noto Sans CJK TC Regular" pitchFamily="34" charset="-120"/>
              </a:rPr>
              <a:t>建立</a:t>
            </a:r>
            <a:r>
              <a:rPr lang="en-US" altLang="zh-TW" dirty="0" err="1" smtClean="0">
                <a:latin typeface="Noto Sans CJK TC Regular" pitchFamily="34" charset="-120"/>
                <a:ea typeface="Noto Sans CJK TC Regular" pitchFamily="34" charset="-120"/>
              </a:rPr>
              <a:t>dict</a:t>
            </a:r>
            <a:r>
              <a:rPr lang="zh-TW" altLang="en-US" dirty="0" smtClean="0">
                <a:latin typeface="Noto Sans CJK TC Regular" pitchFamily="34" charset="-120"/>
                <a:ea typeface="Noto Sans CJK TC Regular" pitchFamily="34" charset="-120"/>
              </a:rPr>
              <a:t>實例</a:t>
            </a:r>
            <a:endParaRPr lang="zh-TW" altLang="en-US" dirty="0">
              <a:latin typeface="Noto Sans CJK TC Regular" pitchFamily="34" charset="-120"/>
              <a:ea typeface="Noto Sans CJK TC Regular" pitchFamily="34" charset="-12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67443" y="1708391"/>
            <a:ext cx="11245386" cy="1938992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&gt;&gt;&gt; names = [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A0A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'caterpillar'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A0A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'justin'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A0A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'openhome'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]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&gt;&gt;&gt; passwds = [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CD5C5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123456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CD5C5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654321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CD5C5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13579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]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&gt;&gt;&gt; {name : passwd </a:t>
            </a:r>
            <a:r>
              <a:rPr kumimoji="1" lang="zh-TW" altLang="zh-TW" sz="24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for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name, passwd </a:t>
            </a:r>
            <a:r>
              <a:rPr kumimoji="1" lang="zh-TW" altLang="zh-TW" sz="24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in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zip(names, passwds)}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{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A0A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'justin'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: 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CD5C5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654321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A0A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'openhome'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: 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CD5C5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13579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A0A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'caterpillar'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: 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CD5C5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123456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&gt;&gt;&gt; </a:t>
            </a:r>
            <a:endParaRPr kumimoji="1" lang="zh-TW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1381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Noto Sans CJK TC Regular" pitchFamily="34" charset="-120"/>
                <a:ea typeface="Noto Sans CJK TC Regular" pitchFamily="34" charset="-120"/>
              </a:rPr>
              <a:t>課</a:t>
            </a:r>
            <a:r>
              <a:rPr lang="zh-TW" altLang="en-US" dirty="0" smtClean="0">
                <a:latin typeface="Noto Sans CJK TC Regular" pitchFamily="34" charset="-120"/>
                <a:ea typeface="Noto Sans CJK TC Regular" pitchFamily="34" charset="-120"/>
              </a:rPr>
              <a:t>後練習</a:t>
            </a:r>
            <a:r>
              <a:rPr lang="en-US" altLang="zh-TW" dirty="0" smtClean="0">
                <a:latin typeface="Noto Sans CJK TC Regular" pitchFamily="34" charset="-120"/>
                <a:ea typeface="Noto Sans CJK TC Regular" pitchFamily="34" charset="-120"/>
              </a:rPr>
              <a:t>-</a:t>
            </a:r>
            <a:r>
              <a:rPr lang="zh-TW" altLang="en-US" dirty="0" smtClean="0">
                <a:latin typeface="Noto Sans CJK TC Regular" pitchFamily="34" charset="-120"/>
                <a:ea typeface="Noto Sans CJK TC Regular" pitchFamily="34" charset="-120"/>
              </a:rPr>
              <a:t>使用</a:t>
            </a:r>
            <a:r>
              <a:rPr lang="en-US" altLang="zh-TW" dirty="0" smtClean="0">
                <a:latin typeface="Noto Sans CJK TC Regular" pitchFamily="34" charset="-120"/>
                <a:ea typeface="Noto Sans CJK TC Regular" pitchFamily="34" charset="-120"/>
              </a:rPr>
              <a:t>for</a:t>
            </a:r>
            <a:r>
              <a:rPr lang="zh-TW" altLang="en-US" dirty="0" smtClean="0">
                <a:latin typeface="Noto Sans CJK TC Regular" pitchFamily="34" charset="-120"/>
                <a:ea typeface="Noto Sans CJK TC Regular" pitchFamily="34" charset="-120"/>
              </a:rPr>
              <a:t>包含式</a:t>
            </a:r>
            <a:endParaRPr lang="zh-TW" altLang="en-US" dirty="0">
              <a:latin typeface="Noto Sans CJK TC Regular" pitchFamily="34" charset="-120"/>
              <a:ea typeface="Noto Sans CJK TC Regular" pitchFamily="34" charset="-12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61356" y="2144210"/>
            <a:ext cx="8595623" cy="2308324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numbers = []</a:t>
            </a:r>
            <a:endParaRPr kumimoji="1" lang="en-US" altLang="zh-TW" sz="36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36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for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number </a:t>
            </a:r>
            <a:r>
              <a:rPr kumimoji="1" lang="zh-TW" altLang="zh-TW" sz="36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in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range(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CD5C5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20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):</a:t>
            </a:r>
            <a:endParaRPr kumimoji="1" lang="en-US" altLang="zh-TW" sz="36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600" dirty="0">
                <a:solidFill>
                  <a:srgbClr val="FFFFFF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	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numbers.append(str(number))</a:t>
            </a:r>
            <a:endParaRPr kumimoji="1" lang="en-US" altLang="zh-TW" sz="36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36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print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FFA0A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", "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.join(numbers)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735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a typeface="Noto Sans CJK TC Regular"/>
              </a:rPr>
              <a:t>第</a:t>
            </a:r>
            <a:r>
              <a:rPr lang="zh-TW" altLang="en-US" dirty="0" smtClean="0">
                <a:ea typeface="Noto Sans CJK TC Regular"/>
              </a:rPr>
              <a:t>四</a:t>
            </a:r>
            <a:r>
              <a:rPr lang="zh-TW" altLang="en-US" dirty="0" smtClean="0">
                <a:ea typeface="Noto Sans CJK TC Regular"/>
              </a:rPr>
              <a:t>堂</a:t>
            </a:r>
            <a:r>
              <a:rPr lang="zh-TW" altLang="en-US" dirty="0">
                <a:ea typeface="Noto Sans CJK TC Regular"/>
              </a:rPr>
              <a:t>課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ea typeface="Noto Sans CJK T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94319029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Noto Sans CJK TC Regular" pitchFamily="34" charset="-120"/>
                <a:ea typeface="Noto Sans CJK TC Regular" pitchFamily="34" charset="-120"/>
              </a:rPr>
              <a:t>架構程式時思考的重點</a:t>
            </a:r>
            <a:endParaRPr lang="zh-TW" altLang="en-US" dirty="0">
              <a:latin typeface="Noto Sans CJK TC Regular" pitchFamily="34" charset="-120"/>
              <a:ea typeface="Noto Sans CJK TC Regular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抽象層的封裝與隔離</a:t>
            </a:r>
            <a:endParaRPr lang="en-US" altLang="zh-TW" sz="36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r>
              <a:rPr lang="zh-TW" altLang="en-US" sz="3600" dirty="0">
                <a:latin typeface="Noto Sans CJK TC Regular" pitchFamily="34" charset="-120"/>
                <a:ea typeface="Noto Sans CJK TC Regular" pitchFamily="34" charset="-120"/>
              </a:rPr>
              <a:t>物件的</a:t>
            </a:r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狀態</a:t>
            </a:r>
            <a:endParaRPr lang="en-US" altLang="zh-TW" sz="36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r>
              <a:rPr lang="zh-TW" altLang="en-US" sz="3600" dirty="0">
                <a:latin typeface="Noto Sans CJK TC Regular" pitchFamily="34" charset="-120"/>
                <a:ea typeface="Noto Sans CJK TC Regular" pitchFamily="34" charset="-120"/>
              </a:rPr>
              <a:t>空間</a:t>
            </a:r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名稱</a:t>
            </a:r>
            <a:endParaRPr lang="en-US" altLang="zh-TW" sz="36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r>
              <a:rPr lang="zh-TW" altLang="en-US" sz="3600" dirty="0">
                <a:latin typeface="Noto Sans CJK TC Regular" pitchFamily="34" charset="-120"/>
                <a:ea typeface="Noto Sans CJK TC Regular" pitchFamily="34" charset="-120"/>
              </a:rPr>
              <a:t>資源的實體組織</a:t>
            </a:r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方式</a:t>
            </a:r>
            <a:endParaRPr lang="en-US" altLang="zh-TW" sz="36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pPr lvl="1">
              <a:buFont typeface="Noto Sans CJK TC Regular" pitchFamily="34" charset="-120"/>
              <a:buChar char="­"/>
            </a:pPr>
            <a:r>
              <a:rPr lang="zh-TW" altLang="en-US" sz="3200" dirty="0">
                <a:latin typeface="Noto Sans CJK TC Regular" pitchFamily="34" charset="-120"/>
                <a:ea typeface="Noto Sans CJK TC Regular" pitchFamily="34" charset="-120"/>
              </a:rPr>
              <a:t>原始碼檔案</a:t>
            </a:r>
            <a:endParaRPr lang="en-US" altLang="zh-TW" sz="32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pPr lvl="1">
              <a:buFont typeface="Noto Sans CJK TC Regular" pitchFamily="34" charset="-120"/>
              <a:buChar char="­"/>
            </a:pPr>
            <a:r>
              <a:rPr lang="zh-TW" altLang="en-US" sz="3200" dirty="0" smtClean="0">
                <a:latin typeface="Noto Sans CJK TC Regular" pitchFamily="34" charset="-120"/>
                <a:ea typeface="Noto Sans CJK TC Regular" pitchFamily="34" charset="-120"/>
              </a:rPr>
              <a:t>套件</a:t>
            </a:r>
            <a:r>
              <a:rPr lang="en-US" altLang="zh-TW" sz="3200" dirty="0" smtClean="0">
                <a:latin typeface="Noto Sans CJK TC Regular" pitchFamily="34" charset="-120"/>
                <a:ea typeface="Noto Sans CJK TC Regular" pitchFamily="34" charset="-120"/>
              </a:rPr>
              <a:t>(Package)</a:t>
            </a:r>
            <a:endParaRPr lang="zh-TW" altLang="en-US" sz="3600" dirty="0">
              <a:latin typeface="Noto Sans CJK TC Regular" pitchFamily="34" charset="-120"/>
              <a:ea typeface="Noto Sans CJK TC Regular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1112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Noto Sans CJK TC Regular" pitchFamily="34" charset="-120"/>
                <a:ea typeface="Noto Sans CJK TC Regular" pitchFamily="34" charset="-120"/>
              </a:rPr>
              <a:t>函式</a:t>
            </a:r>
            <a:endParaRPr lang="zh-TW" altLang="en-US" dirty="0">
              <a:latin typeface="Noto Sans CJK TC Regular" pitchFamily="34" charset="-120"/>
              <a:ea typeface="Noto Sans CJK TC Regular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當兩個程式片段極為類似時</a:t>
            </a:r>
            <a:endParaRPr lang="en-US" altLang="zh-TW" sz="36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只有變數不同時</a:t>
            </a:r>
            <a:endParaRPr lang="en-US" altLang="zh-TW" sz="36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endParaRPr lang="en-US" altLang="zh-TW" sz="3600" dirty="0">
              <a:latin typeface="Noto Sans CJK TC Regular" pitchFamily="34" charset="-120"/>
              <a:ea typeface="Noto Sans CJK TC Regular" pitchFamily="34" charset="-120"/>
            </a:endParaRPr>
          </a:p>
          <a:p>
            <a:endParaRPr lang="en-US" altLang="zh-TW" sz="36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會</a:t>
            </a:r>
            <a:r>
              <a:rPr lang="zh-TW" altLang="en-US" sz="3600" dirty="0">
                <a:latin typeface="Noto Sans CJK TC Regular" pitchFamily="34" charset="-120"/>
                <a:ea typeface="Noto Sans CJK TC Regular" pitchFamily="34" charset="-120"/>
              </a:rPr>
              <a:t>這樣</a:t>
            </a:r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做</a:t>
            </a:r>
            <a:endParaRPr lang="zh-TW" altLang="en-US" sz="3600" dirty="0">
              <a:latin typeface="Noto Sans CJK TC Regular" pitchFamily="34" charset="-120"/>
              <a:ea typeface="Noto Sans CJK TC Regular" pitchFamily="34" charset="-12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30729" y="3004459"/>
            <a:ext cx="6968574" cy="1200329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max1 = a </a:t>
            </a:r>
            <a:r>
              <a:rPr kumimoji="1" lang="zh-TW" altLang="zh-TW" sz="36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a &gt; b </a:t>
            </a:r>
            <a:r>
              <a:rPr kumimoji="1" lang="zh-TW" altLang="zh-TW" sz="36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else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b</a:t>
            </a:r>
            <a:endParaRPr kumimoji="1" lang="en-US" altLang="zh-TW" sz="36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max2 = x </a:t>
            </a:r>
            <a:r>
              <a:rPr kumimoji="1" lang="zh-TW" altLang="zh-TW" sz="36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x &gt; y </a:t>
            </a:r>
            <a:r>
              <a:rPr kumimoji="1" lang="zh-TW" altLang="zh-TW" sz="36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else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y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30729" y="4869913"/>
            <a:ext cx="7891904" cy="1200329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36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def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max(a, b):</a:t>
            </a:r>
            <a:endParaRPr kumimoji="1" lang="en-US" altLang="zh-TW" sz="36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600" dirty="0">
                <a:solidFill>
                  <a:srgbClr val="FFFFFF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	</a:t>
            </a:r>
            <a:r>
              <a:rPr kumimoji="1" lang="zh-TW" altLang="zh-TW" sz="36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a </a:t>
            </a:r>
            <a:r>
              <a:rPr kumimoji="1" lang="zh-TW" altLang="zh-TW" sz="36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a &gt; b </a:t>
            </a:r>
            <a:r>
              <a:rPr kumimoji="1" lang="zh-TW" altLang="zh-TW" sz="36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else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b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176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Noto Sans CJK TC Regular" pitchFamily="34" charset="-120"/>
                <a:ea typeface="Noto Sans CJK TC Regular" pitchFamily="34" charset="-120"/>
              </a:rPr>
              <a:t>函式</a:t>
            </a:r>
            <a:endParaRPr lang="zh-TW" altLang="en-US" dirty="0">
              <a:latin typeface="Noto Sans CJK TC Regular" pitchFamily="34" charset="-120"/>
              <a:ea typeface="Noto Sans CJK TC Regular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是一種抽象，對</a:t>
            </a:r>
            <a:r>
              <a:rPr lang="zh-TW" altLang="en-US" sz="3600" dirty="0">
                <a:latin typeface="Noto Sans CJK TC Regular" pitchFamily="34" charset="-120"/>
                <a:ea typeface="Noto Sans CJK TC Regular" pitchFamily="34" charset="-120"/>
              </a:rPr>
              <a:t>流程的</a:t>
            </a:r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抽象</a:t>
            </a:r>
            <a:endParaRPr lang="en-US" altLang="zh-TW" sz="36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r>
              <a:rPr lang="zh-TW" altLang="en-US" sz="3600" dirty="0">
                <a:latin typeface="Noto Sans CJK TC Regular" pitchFamily="34" charset="-120"/>
                <a:ea typeface="Noto Sans CJK TC Regular" pitchFamily="34" charset="-120"/>
              </a:rPr>
              <a:t>也</a:t>
            </a:r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一種值</a:t>
            </a:r>
            <a:endParaRPr lang="en-US" altLang="zh-TW" sz="36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r>
              <a:rPr lang="zh-TW" altLang="en-US" sz="3600" dirty="0">
                <a:latin typeface="Noto Sans CJK TC Regular" pitchFamily="34" charset="-120"/>
                <a:ea typeface="Noto Sans CJK TC Regular" pitchFamily="34" charset="-120"/>
              </a:rPr>
              <a:t>例如</a:t>
            </a:r>
            <a:endParaRPr lang="zh-TW" altLang="en-US" sz="3600" dirty="0">
              <a:latin typeface="Noto Sans CJK TC Regular" pitchFamily="34" charset="-120"/>
              <a:ea typeface="Noto Sans CJK TC Regular" pitchFamily="34" charset="-12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110343" y="3661594"/>
            <a:ext cx="7059946" cy="1200329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maximum = max</a:t>
            </a:r>
            <a:endParaRPr kumimoji="1" lang="en-US" altLang="zh-TW" sz="36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maximum(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CD5C5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10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CD5C5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20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) 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87CEEB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# 傳回 20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060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Noto Sans CJK TC Regular" pitchFamily="34" charset="-120"/>
                <a:ea typeface="Noto Sans CJK TC Regular" pitchFamily="34" charset="-120"/>
              </a:rPr>
              <a:t>模組</a:t>
            </a:r>
            <a:endParaRPr lang="zh-TW" altLang="en-US" dirty="0">
              <a:latin typeface="Noto Sans CJK TC Regular" pitchFamily="34" charset="-120"/>
              <a:ea typeface="Noto Sans CJK TC Regular" pitchFamily="34" charset="-12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00100" y="405602"/>
            <a:ext cx="10347705" cy="6186309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36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def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max(a, b):</a:t>
            </a:r>
            <a:endParaRPr kumimoji="1" lang="en-US" altLang="zh-TW" sz="36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6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	</a:t>
            </a:r>
            <a:r>
              <a:rPr kumimoji="1" lang="zh-TW" altLang="zh-TW" sz="36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a </a:t>
            </a:r>
            <a:r>
              <a:rPr kumimoji="1" lang="zh-TW" altLang="zh-TW" sz="36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a &gt; b </a:t>
            </a:r>
            <a:r>
              <a:rPr kumimoji="1" lang="zh-TW" altLang="zh-TW" sz="36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else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b</a:t>
            </a:r>
            <a:endParaRPr kumimoji="1" lang="en-US" altLang="zh-TW" sz="36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36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def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min(a, b):</a:t>
            </a:r>
            <a:endParaRPr kumimoji="1" lang="en-US" altLang="zh-TW" sz="36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6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	</a:t>
            </a:r>
            <a:r>
              <a:rPr kumimoji="1" lang="zh-TW" altLang="zh-TW" sz="36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a </a:t>
            </a:r>
            <a:r>
              <a:rPr kumimoji="1" lang="zh-TW" altLang="zh-TW" sz="36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a &lt; b </a:t>
            </a:r>
            <a:r>
              <a:rPr kumimoji="1" lang="zh-TW" altLang="zh-TW" sz="36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else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b</a:t>
            </a:r>
            <a:endParaRPr kumimoji="1" lang="en-US" altLang="zh-TW" sz="36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36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def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sum(*numbers):</a:t>
            </a:r>
            <a:endParaRPr kumimoji="1" lang="en-US" altLang="zh-TW" sz="36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600" dirty="0">
                <a:solidFill>
                  <a:srgbClr val="FFFFFF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	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87CEEB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# numbers 接受可變長度引數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total = 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CD5C5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0</a:t>
            </a:r>
            <a:endParaRPr kumimoji="1" lang="en-US" altLang="zh-TW" sz="3600" dirty="0">
              <a:solidFill>
                <a:srgbClr val="FFFFFF"/>
              </a:solidFill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	</a:t>
            </a:r>
            <a:r>
              <a:rPr kumimoji="1" lang="zh-TW" altLang="zh-TW" sz="36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for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number </a:t>
            </a:r>
            <a:r>
              <a:rPr kumimoji="1" lang="zh-TW" altLang="zh-TW" sz="36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in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numbers:</a:t>
            </a:r>
            <a:endParaRPr kumimoji="1" lang="en-US" altLang="zh-TW" sz="36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600" dirty="0">
                <a:solidFill>
                  <a:srgbClr val="FFFFFF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	</a:t>
            </a:r>
            <a:r>
              <a:rPr kumimoji="1" lang="en-US" altLang="zh-TW" sz="3600" dirty="0" smtClean="0">
                <a:solidFill>
                  <a:srgbClr val="FFFFFF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	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total += number</a:t>
            </a:r>
            <a:endParaRPr kumimoji="1" lang="en-US" altLang="zh-TW" sz="36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600" dirty="0">
                <a:solidFill>
                  <a:srgbClr val="FFFFFF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	</a:t>
            </a:r>
            <a:r>
              <a:rPr kumimoji="1" lang="zh-TW" altLang="zh-TW" sz="36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total</a:t>
            </a:r>
            <a:endParaRPr kumimoji="1" lang="en-US" altLang="zh-TW" sz="36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pi = 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CD5C5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3.141592653589793</a:t>
            </a:r>
            <a:endParaRPr kumimoji="1" lang="en-US" altLang="zh-TW" sz="3600" dirty="0">
              <a:solidFill>
                <a:srgbClr val="FFFFFF"/>
              </a:solidFill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e = 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CD5C5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2.718281828459045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8419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Noto Sans CJK TC Regular" pitchFamily="34" charset="-120"/>
                <a:ea typeface="Noto Sans CJK TC Regular" pitchFamily="34" charset="-120"/>
              </a:rPr>
              <a:t>模組</a:t>
            </a:r>
            <a:endParaRPr lang="zh-TW" altLang="en-US" dirty="0">
              <a:latin typeface="Noto Sans CJK TC Regular" pitchFamily="34" charset="-120"/>
              <a:ea typeface="Noto Sans CJK TC Regular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>
                <a:latin typeface="Noto Sans CJK TC Regular" pitchFamily="34" charset="-120"/>
                <a:ea typeface="Noto Sans CJK TC Regular" pitchFamily="34" charset="-120"/>
              </a:rPr>
              <a:t>是</a:t>
            </a:r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重要抽象層的機制之一，也是最自然的方式</a:t>
            </a:r>
            <a:endParaRPr lang="en-US" altLang="zh-TW" sz="36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很多函式與變數</a:t>
            </a:r>
            <a:endParaRPr lang="en-US" altLang="zh-TW" sz="36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區別其他開發者撰寫的函式</a:t>
            </a:r>
            <a:endParaRPr lang="en-US" altLang="zh-TW" sz="36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避免名稱空間衝突問題</a:t>
            </a:r>
            <a:endParaRPr lang="en-US" altLang="zh-TW" sz="36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建立</a:t>
            </a:r>
            <a:r>
              <a:rPr lang="en-US" altLang="zh-TW" sz="3600" dirty="0" smtClean="0">
                <a:latin typeface="Noto Sans CJK TC Regular" pitchFamily="34" charset="-120"/>
                <a:ea typeface="Noto Sans CJK TC Regular" pitchFamily="34" charset="-120"/>
              </a:rPr>
              <a:t>.</a:t>
            </a:r>
            <a:r>
              <a:rPr lang="en-US" altLang="zh-TW" sz="3600" dirty="0" err="1" smtClean="0">
                <a:latin typeface="Noto Sans CJK TC Regular" pitchFamily="34" charset="-120"/>
                <a:ea typeface="Noto Sans CJK TC Regular" pitchFamily="34" charset="-120"/>
              </a:rPr>
              <a:t>py</a:t>
            </a:r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檔案就是建立模組</a:t>
            </a:r>
            <a:endParaRPr lang="en-US" altLang="zh-TW" sz="36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原始碼檔名就是模組名稱</a:t>
            </a:r>
            <a:endParaRPr lang="en-US" altLang="zh-TW" sz="36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r>
              <a:rPr lang="zh-TW" altLang="en-US" sz="3600" dirty="0">
                <a:latin typeface="Noto Sans CJK TC Regular" pitchFamily="34" charset="-120"/>
                <a:ea typeface="Noto Sans CJK TC Regular" pitchFamily="34" charset="-120"/>
              </a:rPr>
              <a:t>如果</a:t>
            </a:r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沒有會引發</a:t>
            </a:r>
            <a:r>
              <a:rPr lang="en-US" altLang="zh-TW" sz="3600" dirty="0" err="1" smtClean="0">
                <a:latin typeface="Noto Sans CJK TC Regular" pitchFamily="34" charset="-120"/>
                <a:ea typeface="Noto Sans CJK TC Regular" pitchFamily="34" charset="-120"/>
              </a:rPr>
              <a:t>ImportError</a:t>
            </a:r>
            <a:endParaRPr lang="en-US" altLang="zh-TW" sz="3600" dirty="0" smtClean="0">
              <a:latin typeface="Noto Sans CJK TC Regular" pitchFamily="34" charset="-120"/>
              <a:ea typeface="Noto Sans CJK TC Regular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6328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Noto Sans CJK TC Regular" pitchFamily="34" charset="-120"/>
                <a:ea typeface="Noto Sans CJK TC Regular" pitchFamily="34" charset="-120"/>
              </a:rPr>
              <a:t>模組</a:t>
            </a:r>
            <a:endParaRPr lang="zh-TW" altLang="en-US" dirty="0">
              <a:latin typeface="Noto Sans CJK TC Regular" pitchFamily="34" charset="-120"/>
              <a:ea typeface="Noto Sans CJK TC Regular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sz="36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很多函式與變數</a:t>
            </a:r>
            <a:endParaRPr lang="en-US" altLang="zh-TW" sz="36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區別其他開發者撰寫的函式</a:t>
            </a:r>
            <a:endParaRPr lang="en-US" altLang="zh-TW" sz="36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避免名稱空間衝突問題</a:t>
            </a:r>
            <a:endParaRPr lang="en-US" altLang="zh-TW" sz="36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建立</a:t>
            </a:r>
            <a:r>
              <a:rPr lang="en-US" altLang="zh-TW" sz="3600" dirty="0" smtClean="0">
                <a:latin typeface="Noto Sans CJK TC Regular" pitchFamily="34" charset="-120"/>
                <a:ea typeface="Noto Sans CJK TC Regular" pitchFamily="34" charset="-120"/>
              </a:rPr>
              <a:t>.</a:t>
            </a:r>
            <a:r>
              <a:rPr lang="en-US" altLang="zh-TW" sz="3600" dirty="0" err="1" smtClean="0">
                <a:latin typeface="Noto Sans CJK TC Regular" pitchFamily="34" charset="-120"/>
                <a:ea typeface="Noto Sans CJK TC Regular" pitchFamily="34" charset="-120"/>
              </a:rPr>
              <a:t>py</a:t>
            </a:r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檔案就是建立模組</a:t>
            </a:r>
            <a:endParaRPr lang="en-US" altLang="zh-TW" sz="36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原始碼檔名就是模組名稱</a:t>
            </a:r>
            <a:endParaRPr lang="en-US" altLang="zh-TW" sz="36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r>
              <a:rPr lang="zh-TW" altLang="en-US" sz="3600" dirty="0">
                <a:latin typeface="Noto Sans CJK TC Regular" pitchFamily="34" charset="-120"/>
                <a:ea typeface="Noto Sans CJK TC Regular" pitchFamily="34" charset="-120"/>
              </a:rPr>
              <a:t>如果</a:t>
            </a:r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沒有會引發</a:t>
            </a:r>
            <a:r>
              <a:rPr lang="en-US" altLang="zh-TW" sz="3600" dirty="0" err="1" smtClean="0">
                <a:latin typeface="Noto Sans CJK TC Regular" pitchFamily="34" charset="-120"/>
                <a:ea typeface="Noto Sans CJK TC Regular" pitchFamily="34" charset="-120"/>
              </a:rPr>
              <a:t>ImportError</a:t>
            </a:r>
            <a:endParaRPr lang="en-US" altLang="zh-TW" sz="3600" dirty="0" smtClean="0">
              <a:latin typeface="Noto Sans CJK TC Regular" pitchFamily="34" charset="-120"/>
              <a:ea typeface="Noto Sans CJK TC Regular" pitchFamily="34" charset="-12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08215" y="1586336"/>
            <a:ext cx="11133176" cy="4893647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24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import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xmath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zh-TW" sz="24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print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A0A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'# import xmath</a:t>
            </a:r>
            <a:r>
              <a:rPr kumimoji="1" lang="zh-TW" altLang="zh-TW" sz="2400" dirty="0">
                <a:solidFill>
                  <a:srgbClr val="FFA0A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'</a:t>
            </a:r>
            <a:endParaRPr kumimoji="1" lang="en-US" altLang="zh-TW" sz="2400" dirty="0">
              <a:solidFill>
                <a:srgbClr val="FFFFFF"/>
              </a:solidFill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24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print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xmath.pi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24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print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xmath.max(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CD5C5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10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CD5C5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5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)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24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print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xmath.sum(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CD5C5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CD5C5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CD5C5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3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CD5C5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4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CD5C5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5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)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zh-TW" sz="24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print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A0A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'# import xmath as math</a:t>
            </a:r>
            <a:r>
              <a:rPr kumimoji="1" lang="zh-TW" altLang="zh-TW" sz="2400" dirty="0" smtClean="0">
                <a:solidFill>
                  <a:srgbClr val="FFA0A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'</a:t>
            </a:r>
            <a:endParaRPr kumimoji="1" lang="en-US" altLang="zh-TW" sz="2400" dirty="0">
              <a:solidFill>
                <a:srgbClr val="FFFFFF"/>
              </a:solidFill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24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import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xmath </a:t>
            </a:r>
            <a:r>
              <a:rPr kumimoji="1" lang="zh-TW" altLang="zh-TW" sz="24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as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math 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87CEEB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# 為 xmath 模組取別名為 math</a:t>
            </a:r>
            <a:endParaRPr kumimoji="1" lang="en-US" altLang="zh-TW" sz="2400" dirty="0">
              <a:solidFill>
                <a:srgbClr val="FFFFFF"/>
              </a:solidFill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24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print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math.e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zh-TW" sz="24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print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A0A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'# from xmath import min</a:t>
            </a:r>
            <a:r>
              <a:rPr kumimoji="1" lang="zh-TW" altLang="zh-TW" sz="2400" dirty="0">
                <a:solidFill>
                  <a:srgbClr val="FFA0A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'</a:t>
            </a:r>
            <a:endParaRPr kumimoji="1" lang="en-US" altLang="zh-TW" sz="2400" dirty="0">
              <a:solidFill>
                <a:srgbClr val="FFFFFF"/>
              </a:solidFill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24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from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xmath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24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import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min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87CEEB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# 將 min 複製至目前模組，不建議 from modu import *，易造成名稱衝突</a:t>
            </a:r>
            <a:endParaRPr kumimoji="1" lang="en-US" altLang="zh-TW" sz="2400" dirty="0">
              <a:solidFill>
                <a:srgbClr val="FFFFFF"/>
              </a:solidFill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24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print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min(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CD5C5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10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CD5C5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5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)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418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Noto Sans CJK TC Regular" pitchFamily="34" charset="-120"/>
                <a:ea typeface="Noto Sans CJK TC Regular" pitchFamily="34" charset="-120"/>
              </a:rPr>
              <a:t>模組</a:t>
            </a:r>
            <a:endParaRPr lang="zh-TW" altLang="en-US" dirty="0">
              <a:latin typeface="Noto Sans CJK TC Regular" pitchFamily="34" charset="-120"/>
              <a:ea typeface="Noto Sans CJK TC Regular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911116"/>
            <a:ext cx="11199300" cy="295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908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Noto Sans CJK TC Regular" pitchFamily="34" charset="-120"/>
                <a:ea typeface="Noto Sans CJK TC Regular" pitchFamily="34" charset="-120"/>
              </a:rPr>
              <a:t>第四堂課程</a:t>
            </a:r>
            <a:r>
              <a:rPr lang="zh-TW" altLang="en-US" dirty="0">
                <a:latin typeface="Noto Sans CJK TC Regular" pitchFamily="34" charset="-120"/>
                <a:ea typeface="Noto Sans CJK TC Regular" pitchFamily="34" charset="-120"/>
              </a:rPr>
              <a:t>內容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>
                <a:latin typeface="Noto Sans CJK TC Regular" pitchFamily="34" charset="-120"/>
                <a:ea typeface="Noto Sans CJK TC Regular" pitchFamily="34" charset="-120"/>
              </a:rPr>
              <a:t>函式、模組、類別與套件</a:t>
            </a:r>
            <a:endParaRPr lang="en-US" altLang="zh-TW" sz="36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pPr lvl="1">
              <a:buFont typeface="Noto Sans CJK TC Regular" pitchFamily="34" charset="-120"/>
              <a:buChar char="­"/>
            </a:pPr>
            <a:r>
              <a:rPr lang="zh-TW" altLang="en-US" sz="3200" dirty="0">
                <a:latin typeface="Noto Sans CJK TC Regular" pitchFamily="34" charset="-120"/>
                <a:ea typeface="Noto Sans CJK TC Regular" pitchFamily="34" charset="-120"/>
              </a:rPr>
              <a:t>函</a:t>
            </a:r>
            <a:r>
              <a:rPr lang="zh-TW" altLang="en-US" sz="3200" dirty="0" smtClean="0">
                <a:latin typeface="Noto Sans CJK TC Regular" pitchFamily="34" charset="-120"/>
                <a:ea typeface="Noto Sans CJK TC Regular" pitchFamily="34" charset="-120"/>
              </a:rPr>
              <a:t>式</a:t>
            </a:r>
            <a:endParaRPr lang="en-US" altLang="zh-TW" sz="32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pPr lvl="1">
              <a:buFont typeface="Noto Sans CJK TC Regular" pitchFamily="34" charset="-120"/>
              <a:buChar char="­"/>
            </a:pPr>
            <a:r>
              <a:rPr lang="zh-TW" altLang="en-US" sz="3200" dirty="0" smtClean="0">
                <a:latin typeface="Noto Sans CJK TC Regular" pitchFamily="34" charset="-120"/>
                <a:ea typeface="Noto Sans CJK TC Regular" pitchFamily="34" charset="-120"/>
              </a:rPr>
              <a:t>模組</a:t>
            </a:r>
            <a:endParaRPr lang="en-US" altLang="zh-TW" sz="32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pPr lvl="1">
              <a:buFont typeface="Noto Sans CJK TC Regular" pitchFamily="34" charset="-120"/>
              <a:buChar char="­"/>
            </a:pPr>
            <a:r>
              <a:rPr lang="zh-TW" altLang="en-US" sz="3200" dirty="0" smtClean="0">
                <a:latin typeface="Noto Sans CJK TC Regular" pitchFamily="34" charset="-120"/>
                <a:ea typeface="Noto Sans CJK TC Regular" pitchFamily="34" charset="-120"/>
              </a:rPr>
              <a:t>類別</a:t>
            </a:r>
            <a:endParaRPr lang="en-US" altLang="zh-TW" sz="32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pPr lvl="1">
              <a:buFont typeface="Noto Sans CJK TC Regular" pitchFamily="34" charset="-120"/>
              <a:buChar char="­"/>
            </a:pPr>
            <a:r>
              <a:rPr lang="zh-TW" altLang="en-US" sz="3200" dirty="0">
                <a:latin typeface="Noto Sans CJK TC Regular" pitchFamily="34" charset="-120"/>
                <a:ea typeface="Noto Sans CJK TC Regular" pitchFamily="34" charset="-120"/>
              </a:rPr>
              <a:t>套件</a:t>
            </a:r>
            <a:endParaRPr lang="zh-TW" altLang="en-US" sz="3600" dirty="0">
              <a:latin typeface="Noto Sans CJK TC Regular" pitchFamily="34" charset="-120"/>
              <a:ea typeface="Noto Sans CJK TC Regular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7153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Noto Sans CJK TC Regular" pitchFamily="34" charset="-120"/>
                <a:ea typeface="Noto Sans CJK TC Regular" pitchFamily="34" charset="-120"/>
              </a:rPr>
              <a:t>類別</a:t>
            </a:r>
            <a:endParaRPr lang="zh-TW" altLang="en-US" dirty="0">
              <a:latin typeface="Noto Sans CJK TC Regular" pitchFamily="34" charset="-120"/>
              <a:ea typeface="Noto Sans CJK TC Regular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>
                <a:latin typeface="Noto Sans CJK TC Regular" pitchFamily="34" charset="-120"/>
                <a:ea typeface="Noto Sans CJK TC Regular" pitchFamily="34" charset="-120"/>
              </a:rPr>
              <a:t>狀態與</a:t>
            </a:r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功能黏在一起時</a:t>
            </a:r>
            <a:endParaRPr lang="en-US" altLang="zh-TW" sz="36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初始時使用</a:t>
            </a:r>
            <a:r>
              <a:rPr lang="en-US" altLang="zh-TW" sz="3600" dirty="0" smtClean="0">
                <a:latin typeface="Noto Sans CJK TC Regular" pitchFamily="34" charset="-120"/>
                <a:ea typeface="Noto Sans CJK TC Regular" pitchFamily="34" charset="-120"/>
              </a:rPr>
              <a:t>__</a:t>
            </a:r>
            <a:r>
              <a:rPr lang="en-US" altLang="zh-TW" sz="3600" dirty="0" err="1" smtClean="0">
                <a:latin typeface="Noto Sans CJK TC Regular" pitchFamily="34" charset="-120"/>
                <a:ea typeface="Noto Sans CJK TC Regular" pitchFamily="34" charset="-120"/>
              </a:rPr>
              <a:t>init</a:t>
            </a:r>
            <a:r>
              <a:rPr lang="en-US" altLang="zh-TW" sz="3600" dirty="0" smtClean="0">
                <a:latin typeface="Noto Sans CJK TC Regular" pitchFamily="34" charset="-120"/>
                <a:ea typeface="Noto Sans CJK TC Regular" pitchFamily="34" charset="-120"/>
              </a:rPr>
              <a:t>__</a:t>
            </a:r>
          </a:p>
          <a:p>
            <a:r>
              <a:rPr lang="zh-TW" altLang="en-US" sz="3600" dirty="0">
                <a:latin typeface="Noto Sans CJK TC Regular" pitchFamily="34" charset="-120"/>
                <a:ea typeface="Noto Sans CJK TC Regular" pitchFamily="34" charset="-120"/>
              </a:rPr>
              <a:t>首</a:t>
            </a:r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個參數必定接受物件本身</a:t>
            </a:r>
            <a:endParaRPr lang="en-US" altLang="zh-TW" sz="36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r>
              <a:rPr lang="zh-TW" altLang="en-US" sz="3600" dirty="0">
                <a:latin typeface="Noto Sans CJK TC Regular" pitchFamily="34" charset="-120"/>
                <a:ea typeface="Noto Sans CJK TC Regular" pitchFamily="34" charset="-120"/>
              </a:rPr>
              <a:t>慣例</a:t>
            </a:r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使用</a:t>
            </a:r>
            <a:r>
              <a:rPr lang="en-US" altLang="zh-TW" sz="3600" dirty="0" smtClean="0">
                <a:latin typeface="Noto Sans CJK TC Regular" pitchFamily="34" charset="-120"/>
                <a:ea typeface="Noto Sans CJK TC Regular" pitchFamily="34" charset="-120"/>
              </a:rPr>
              <a:t>self</a:t>
            </a:r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名稱</a:t>
            </a:r>
            <a:endParaRPr lang="en-US" altLang="zh-TW" sz="36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易用性為重點</a:t>
            </a:r>
            <a:endParaRPr lang="en-US" altLang="zh-TW" sz="3600" dirty="0" smtClean="0">
              <a:latin typeface="Noto Sans CJK TC Regular" pitchFamily="34" charset="-120"/>
              <a:ea typeface="Noto Sans CJK TC Regular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6571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Noto Sans CJK TC Regular" pitchFamily="34" charset="-120"/>
                <a:ea typeface="Noto Sans CJK TC Regular" pitchFamily="34" charset="-120"/>
              </a:rPr>
              <a:t>模組</a:t>
            </a:r>
            <a:endParaRPr lang="zh-TW" altLang="en-US" dirty="0">
              <a:latin typeface="Noto Sans CJK TC Regular" pitchFamily="34" charset="-120"/>
              <a:ea typeface="Noto Sans CJK TC Regular" pitchFamily="34" charset="-12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46957" y="703175"/>
            <a:ext cx="11800025" cy="5632311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24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def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account(name, number, balance):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	</a:t>
            </a:r>
            <a:r>
              <a:rPr kumimoji="1" lang="zh-TW" altLang="zh-TW" sz="24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{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A0A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'name'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: name, 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A0A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'number'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:number, 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A0A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'balance'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: balance}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2400" b="1" i="0" u="none" strike="noStrike" cap="none" normalizeH="0" baseline="0" dirty="0" smtClean="0">
              <a:ln>
                <a:noFill/>
              </a:ln>
              <a:solidFill>
                <a:srgbClr val="F0E68C"/>
              </a:solidFill>
              <a:effectLst/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24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def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deposit(acct, amount): 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>
                <a:solidFill>
                  <a:srgbClr val="FFFFFF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	</a:t>
            </a:r>
            <a:r>
              <a:rPr kumimoji="1" lang="zh-TW" altLang="zh-TW" sz="24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amount &lt;= 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CD5C5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0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: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>
                <a:solidFill>
                  <a:srgbClr val="FFFFFF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	</a:t>
            </a:r>
            <a:r>
              <a:rPr kumimoji="1" lang="en-US" altLang="zh-TW" sz="2400" dirty="0" smtClean="0">
                <a:solidFill>
                  <a:srgbClr val="FFFFFF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	</a:t>
            </a:r>
            <a:r>
              <a:rPr kumimoji="1" lang="zh-TW" altLang="zh-TW" sz="24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raise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98FB98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ValueError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A0A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'amount must be positive'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)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	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acct[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A0A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'balance'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] += amount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24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def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withdraw(acct, amount):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	</a:t>
            </a:r>
            <a:r>
              <a:rPr kumimoji="1" lang="zh-TW" altLang="zh-TW" sz="24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amount &gt; acct[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A0A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'balance'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]: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>
                <a:solidFill>
                  <a:srgbClr val="FFFFFF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	</a:t>
            </a:r>
            <a:r>
              <a:rPr kumimoji="1" lang="en-US" altLang="zh-TW" sz="2400" dirty="0" smtClean="0">
                <a:solidFill>
                  <a:srgbClr val="FFFFFF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	</a:t>
            </a:r>
            <a:r>
              <a:rPr kumimoji="1" lang="zh-TW" altLang="zh-TW" sz="24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raise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98FB98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RuntimeError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A0A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'balance not enough'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)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>
                <a:solidFill>
                  <a:srgbClr val="FFFFFF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	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acct[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A0A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'balance'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] -= amount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2400" dirty="0">
              <a:solidFill>
                <a:srgbClr val="FFFFFF"/>
              </a:solidFill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24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def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to_str(acct):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	</a:t>
            </a:r>
            <a:r>
              <a:rPr kumimoji="1" lang="zh-TW" altLang="zh-TW" sz="24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A0A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'Account:'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+ str(acct)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9591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Noto Sans CJK TC Regular" pitchFamily="34" charset="-120"/>
                <a:ea typeface="Noto Sans CJK TC Regular" pitchFamily="34" charset="-120"/>
              </a:rPr>
              <a:t>執行時</a:t>
            </a:r>
            <a:endParaRPr lang="zh-TW" altLang="en-US" dirty="0">
              <a:latin typeface="Noto Sans CJK TC Regular" pitchFamily="34" charset="-120"/>
              <a:ea typeface="Noto Sans CJK TC Regular" pitchFamily="34" charset="-12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9615" y="1923126"/>
            <a:ext cx="11787201" cy="2554545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32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import</a:t>
            </a:r>
            <a:r>
              <a:rPr kumimoji="1" lang="zh-TW" altLang="zh-TW" sz="3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bank</a:t>
            </a:r>
            <a:endParaRPr kumimoji="1" lang="en-US" altLang="zh-TW" sz="32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3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acct = bank.account(</a:t>
            </a:r>
            <a:r>
              <a:rPr kumimoji="1" lang="zh-TW" altLang="zh-TW" sz="3200" b="0" i="0" u="none" strike="noStrike" cap="none" normalizeH="0" baseline="0" dirty="0" smtClean="0">
                <a:ln>
                  <a:noFill/>
                </a:ln>
                <a:solidFill>
                  <a:srgbClr val="FFA0A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'Justin'</a:t>
            </a:r>
            <a:r>
              <a:rPr kumimoji="1" lang="zh-TW" altLang="zh-TW" sz="3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kumimoji="1" lang="zh-TW" altLang="zh-TW" sz="3200" b="0" i="0" u="none" strike="noStrike" cap="none" normalizeH="0" baseline="0" dirty="0" smtClean="0">
                <a:ln>
                  <a:noFill/>
                </a:ln>
                <a:solidFill>
                  <a:srgbClr val="FFA0A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'123-4567'</a:t>
            </a:r>
            <a:r>
              <a:rPr kumimoji="1" lang="zh-TW" altLang="zh-TW" sz="3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kumimoji="1" lang="zh-TW" altLang="zh-TW" sz="3200" b="0" i="0" u="none" strike="noStrike" cap="none" normalizeH="0" baseline="0" dirty="0" smtClean="0">
                <a:ln>
                  <a:noFill/>
                </a:ln>
                <a:solidFill>
                  <a:srgbClr val="CD5C5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1000</a:t>
            </a:r>
            <a:r>
              <a:rPr kumimoji="1" lang="zh-TW" altLang="zh-TW" sz="3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)</a:t>
            </a:r>
            <a:endParaRPr kumimoji="1" lang="en-US" altLang="zh-TW" sz="32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3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bank.deposit(acct, </a:t>
            </a:r>
            <a:r>
              <a:rPr kumimoji="1" lang="zh-TW" altLang="zh-TW" sz="3200" b="0" i="0" u="none" strike="noStrike" cap="none" normalizeH="0" baseline="0" dirty="0" smtClean="0">
                <a:ln>
                  <a:noFill/>
                </a:ln>
                <a:solidFill>
                  <a:srgbClr val="CD5C5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500</a:t>
            </a:r>
            <a:r>
              <a:rPr kumimoji="1" lang="zh-TW" altLang="zh-TW" sz="3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)</a:t>
            </a:r>
            <a:endParaRPr kumimoji="1" lang="en-US" altLang="zh-TW" sz="32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3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bank.withdraw(acct, </a:t>
            </a:r>
            <a:r>
              <a:rPr kumimoji="1" lang="zh-TW" altLang="zh-TW" sz="3200" b="0" i="0" u="none" strike="noStrike" cap="none" normalizeH="0" baseline="0" dirty="0" smtClean="0">
                <a:ln>
                  <a:noFill/>
                </a:ln>
                <a:solidFill>
                  <a:srgbClr val="CD5C5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200</a:t>
            </a:r>
            <a:r>
              <a:rPr kumimoji="1" lang="zh-TW" altLang="zh-TW" sz="3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)</a:t>
            </a:r>
            <a:endParaRPr kumimoji="1" lang="en-US" altLang="zh-TW" sz="32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32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print</a:t>
            </a:r>
            <a:r>
              <a:rPr kumimoji="1" lang="zh-TW" altLang="zh-TW" sz="3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bank.to_str(acct)</a:t>
            </a:r>
            <a:r>
              <a:rPr kumimoji="1" lang="zh-TW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0856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Noto Sans CJK TC Regular" pitchFamily="34" charset="-120"/>
                <a:ea typeface="Noto Sans CJK TC Regular" pitchFamily="34" charset="-120"/>
              </a:rPr>
              <a:t>執行時</a:t>
            </a:r>
            <a:endParaRPr lang="zh-TW" altLang="en-US" dirty="0">
              <a:latin typeface="Noto Sans CJK TC Regular" pitchFamily="34" charset="-120"/>
              <a:ea typeface="Noto Sans CJK TC Regular" pitchFamily="34" charset="-12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200" y="458957"/>
            <a:ext cx="9571851" cy="5940088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20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class</a:t>
            </a:r>
            <a:r>
              <a:rPr kumimoji="1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98FB98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Account</a:t>
            </a:r>
            <a:r>
              <a:rPr kumimoji="1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:</a:t>
            </a:r>
            <a:endParaRPr kumimoji="1" lang="en-US" altLang="zh-TW" sz="20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dirty="0">
                <a:solidFill>
                  <a:srgbClr val="FFFFFF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	</a:t>
            </a:r>
            <a:r>
              <a:rPr kumimoji="1" lang="zh-TW" altLang="zh-TW" sz="20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def</a:t>
            </a:r>
            <a:r>
              <a:rPr kumimoji="1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__init__(</a:t>
            </a:r>
            <a:r>
              <a:rPr kumimoji="1" lang="zh-TW" altLang="zh-TW" sz="20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self</a:t>
            </a:r>
            <a:r>
              <a:rPr kumimoji="1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, name, number, balance):</a:t>
            </a:r>
            <a:endParaRPr kumimoji="1" lang="en-US" altLang="zh-TW" sz="20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dirty="0">
                <a:solidFill>
                  <a:srgbClr val="FFFFFF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	</a:t>
            </a:r>
            <a:r>
              <a:rPr kumimoji="1" lang="en-US" altLang="zh-TW" sz="2000" dirty="0" smtClean="0">
                <a:solidFill>
                  <a:srgbClr val="FFFFFF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	</a:t>
            </a:r>
            <a:r>
              <a:rPr kumimoji="1" lang="zh-TW" altLang="zh-TW" sz="20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self</a:t>
            </a:r>
            <a:r>
              <a:rPr kumimoji="1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.name = name</a:t>
            </a:r>
            <a:endParaRPr kumimoji="1" lang="en-US" altLang="zh-TW" sz="20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		</a:t>
            </a:r>
            <a:r>
              <a:rPr kumimoji="1" lang="zh-TW" altLang="zh-TW" sz="20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self</a:t>
            </a:r>
            <a:r>
              <a:rPr kumimoji="1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.number = number</a:t>
            </a:r>
            <a:endParaRPr kumimoji="1" lang="en-US" altLang="zh-TW" sz="20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dirty="0">
                <a:solidFill>
                  <a:srgbClr val="FFFFFF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	</a:t>
            </a:r>
            <a:r>
              <a:rPr kumimoji="1" lang="en-US" altLang="zh-TW" sz="2000" dirty="0" smtClean="0">
                <a:solidFill>
                  <a:srgbClr val="FFFFFF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	</a:t>
            </a:r>
            <a:r>
              <a:rPr kumimoji="1" lang="zh-TW" altLang="zh-TW" sz="20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self</a:t>
            </a:r>
            <a:r>
              <a:rPr kumimoji="1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.balance = balance</a:t>
            </a:r>
            <a:endParaRPr kumimoji="1" lang="en-US" altLang="zh-TW" sz="2000" dirty="0">
              <a:solidFill>
                <a:srgbClr val="FFFFFF"/>
              </a:solidFill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20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dirty="0">
                <a:solidFill>
                  <a:srgbClr val="FFFFFF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	</a:t>
            </a:r>
            <a:r>
              <a:rPr kumimoji="1" lang="zh-TW" altLang="zh-TW" sz="20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def</a:t>
            </a:r>
            <a:r>
              <a:rPr kumimoji="1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deposit(</a:t>
            </a:r>
            <a:r>
              <a:rPr kumimoji="1" lang="zh-TW" altLang="zh-TW" sz="20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self</a:t>
            </a:r>
            <a:r>
              <a:rPr kumimoji="1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, amount):</a:t>
            </a:r>
            <a:endParaRPr kumimoji="1" lang="en-US" altLang="zh-TW" sz="20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dirty="0">
                <a:solidFill>
                  <a:srgbClr val="FFFFFF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	</a:t>
            </a:r>
            <a:r>
              <a:rPr kumimoji="1" lang="en-US" altLang="zh-TW" sz="2000" dirty="0" smtClean="0">
                <a:solidFill>
                  <a:srgbClr val="FFFFFF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	</a:t>
            </a:r>
            <a:r>
              <a:rPr kumimoji="1" lang="zh-TW" altLang="zh-TW" sz="20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kumimoji="1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amount &lt;= </a:t>
            </a:r>
            <a:r>
              <a:rPr kumimoji="1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CD5C5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0</a:t>
            </a:r>
            <a:r>
              <a:rPr kumimoji="1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:</a:t>
            </a:r>
            <a:endParaRPr kumimoji="1" lang="en-US" altLang="zh-TW" sz="2000" dirty="0">
              <a:solidFill>
                <a:srgbClr val="FFFFFF"/>
              </a:solidFill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			</a:t>
            </a:r>
            <a:r>
              <a:rPr kumimoji="1" lang="zh-TW" altLang="zh-TW" sz="20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raise</a:t>
            </a:r>
            <a:r>
              <a:rPr kumimoji="1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98FB98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ValueError</a:t>
            </a:r>
            <a:r>
              <a:rPr kumimoji="1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kumimoji="1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FA0A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'amount must be positive'</a:t>
            </a:r>
            <a:r>
              <a:rPr kumimoji="1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)</a:t>
            </a:r>
            <a:endParaRPr kumimoji="1" lang="en-US" altLang="zh-TW" sz="20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dirty="0">
                <a:solidFill>
                  <a:srgbClr val="FFFFFF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	</a:t>
            </a:r>
            <a:r>
              <a:rPr kumimoji="1" lang="en-US" altLang="zh-TW" sz="2000" dirty="0" smtClean="0">
                <a:solidFill>
                  <a:srgbClr val="FFFFFF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	</a:t>
            </a:r>
            <a:r>
              <a:rPr kumimoji="1" lang="zh-TW" altLang="zh-TW" sz="20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self</a:t>
            </a:r>
            <a:r>
              <a:rPr kumimoji="1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.balance += amount</a:t>
            </a:r>
            <a:endParaRPr kumimoji="1" lang="en-US" altLang="zh-TW" sz="20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dirty="0">
                <a:solidFill>
                  <a:srgbClr val="FFFFFF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	</a:t>
            </a:r>
            <a:endParaRPr kumimoji="1" lang="en-US" altLang="zh-TW" sz="2000" dirty="0" smtClean="0">
              <a:solidFill>
                <a:srgbClr val="FFFFFF"/>
              </a:solidFill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	</a:t>
            </a:r>
            <a:r>
              <a:rPr kumimoji="1" lang="zh-TW" altLang="zh-TW" sz="20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def</a:t>
            </a:r>
            <a:r>
              <a:rPr kumimoji="1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withdraw(</a:t>
            </a:r>
            <a:r>
              <a:rPr kumimoji="1" lang="zh-TW" altLang="zh-TW" sz="20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self</a:t>
            </a:r>
            <a:r>
              <a:rPr kumimoji="1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, amount):</a:t>
            </a:r>
            <a:endParaRPr kumimoji="1" lang="en-US" altLang="zh-TW" sz="20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dirty="0">
                <a:solidFill>
                  <a:srgbClr val="FFFFFF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	</a:t>
            </a:r>
            <a:r>
              <a:rPr kumimoji="1" lang="en-US" altLang="zh-TW" sz="2000" dirty="0" smtClean="0">
                <a:solidFill>
                  <a:srgbClr val="FFFFFF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	</a:t>
            </a:r>
            <a:r>
              <a:rPr kumimoji="1" lang="zh-TW" altLang="zh-TW" sz="20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kumimoji="1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amount &gt; </a:t>
            </a:r>
            <a:r>
              <a:rPr kumimoji="1" lang="zh-TW" altLang="zh-TW" sz="20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self</a:t>
            </a:r>
            <a:r>
              <a:rPr kumimoji="1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.balance:</a:t>
            </a:r>
            <a:endParaRPr kumimoji="1" lang="en-US" altLang="zh-TW" sz="20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dirty="0">
                <a:solidFill>
                  <a:srgbClr val="FFFFFF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	</a:t>
            </a:r>
            <a:r>
              <a:rPr kumimoji="1" lang="en-US" altLang="zh-TW" sz="2000" dirty="0" smtClean="0">
                <a:solidFill>
                  <a:srgbClr val="FFFFFF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		</a:t>
            </a:r>
            <a:r>
              <a:rPr kumimoji="1" lang="zh-TW" altLang="zh-TW" sz="20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raise</a:t>
            </a:r>
            <a:r>
              <a:rPr kumimoji="1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98FB98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RuntimeError</a:t>
            </a:r>
            <a:r>
              <a:rPr kumimoji="1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kumimoji="1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FA0A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'balance not enough'</a:t>
            </a:r>
            <a:r>
              <a:rPr kumimoji="1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)</a:t>
            </a:r>
            <a:endParaRPr kumimoji="1" lang="en-US" altLang="zh-TW" sz="20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dirty="0">
                <a:solidFill>
                  <a:srgbClr val="FFFFFF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	</a:t>
            </a:r>
            <a:r>
              <a:rPr kumimoji="1" lang="en-US" altLang="zh-TW" sz="2000" dirty="0" smtClean="0">
                <a:solidFill>
                  <a:srgbClr val="FFFFFF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	</a:t>
            </a:r>
            <a:r>
              <a:rPr kumimoji="1" lang="zh-TW" altLang="zh-TW" sz="20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self</a:t>
            </a:r>
            <a:r>
              <a:rPr kumimoji="1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.balance -= amount</a:t>
            </a:r>
            <a:endParaRPr kumimoji="1" lang="en-US" altLang="zh-TW" sz="20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2000" dirty="0">
              <a:solidFill>
                <a:srgbClr val="FFFFFF"/>
              </a:solidFill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	</a:t>
            </a:r>
            <a:r>
              <a:rPr kumimoji="1" lang="zh-TW" altLang="zh-TW" sz="20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def</a:t>
            </a:r>
            <a:r>
              <a:rPr kumimoji="1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__str__(</a:t>
            </a:r>
            <a:r>
              <a:rPr kumimoji="1" lang="zh-TW" altLang="zh-TW" sz="20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self</a:t>
            </a:r>
            <a:r>
              <a:rPr kumimoji="1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):</a:t>
            </a:r>
            <a:endParaRPr kumimoji="1" lang="en-US" altLang="zh-TW" sz="20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dirty="0">
                <a:solidFill>
                  <a:srgbClr val="FFFFFF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	</a:t>
            </a:r>
            <a:r>
              <a:rPr kumimoji="1" lang="en-US" altLang="zh-TW" sz="2000" dirty="0" smtClean="0">
                <a:solidFill>
                  <a:srgbClr val="FFFFFF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	</a:t>
            </a:r>
            <a:r>
              <a:rPr kumimoji="1" lang="zh-TW" altLang="zh-TW" sz="20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kumimoji="1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FA0A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'Account({0}, {1}, {2})'</a:t>
            </a:r>
            <a:r>
              <a:rPr kumimoji="1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.format(</a:t>
            </a:r>
            <a:endParaRPr kumimoji="1" lang="en-US" altLang="zh-TW" sz="20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dirty="0">
                <a:solidFill>
                  <a:srgbClr val="FFFFFF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	</a:t>
            </a:r>
            <a:r>
              <a:rPr kumimoji="1" lang="en-US" altLang="zh-TW" sz="2000" dirty="0" smtClean="0">
                <a:solidFill>
                  <a:srgbClr val="FFFFFF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		</a:t>
            </a:r>
            <a:r>
              <a:rPr kumimoji="1" lang="zh-TW" altLang="zh-TW" sz="20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self</a:t>
            </a:r>
            <a:r>
              <a:rPr kumimoji="1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.name, </a:t>
            </a:r>
            <a:r>
              <a:rPr kumimoji="1" lang="zh-TW" altLang="zh-TW" sz="20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self</a:t>
            </a:r>
            <a:r>
              <a:rPr kumimoji="1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.number, </a:t>
            </a:r>
            <a:r>
              <a:rPr kumimoji="1" lang="zh-TW" altLang="zh-TW" sz="20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self</a:t>
            </a:r>
            <a:r>
              <a:rPr kumimoji="1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.balance)</a:t>
            </a:r>
            <a:r>
              <a:rPr kumimoji="1" lang="zh-TW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003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Noto Sans CJK TC Regular" pitchFamily="34" charset="-120"/>
                <a:ea typeface="Noto Sans CJK TC Regular" pitchFamily="34" charset="-120"/>
              </a:rPr>
              <a:t>執行時</a:t>
            </a:r>
            <a:endParaRPr lang="zh-TW" altLang="en-US" dirty="0">
              <a:latin typeface="Noto Sans CJK TC Regular" pitchFamily="34" charset="-120"/>
              <a:ea typeface="Noto Sans CJK TC Regular" pitchFamily="34" charset="-12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28601" y="1563901"/>
            <a:ext cx="11787201" cy="2554545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32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import</a:t>
            </a:r>
            <a:r>
              <a:rPr kumimoji="1" lang="zh-TW" altLang="zh-TW" sz="3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bank</a:t>
            </a:r>
            <a:endParaRPr kumimoji="1" lang="en-US" altLang="zh-TW" sz="32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3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acct = bank.</a:t>
            </a:r>
            <a:r>
              <a:rPr kumimoji="1" lang="zh-TW" altLang="zh-TW" sz="3200" b="0" i="0" u="none" strike="noStrike" cap="none" normalizeH="0" baseline="0" dirty="0" smtClean="0">
                <a:ln>
                  <a:noFill/>
                </a:ln>
                <a:solidFill>
                  <a:srgbClr val="98FB98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Account</a:t>
            </a:r>
            <a:r>
              <a:rPr kumimoji="1" lang="zh-TW" altLang="zh-TW" sz="3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kumimoji="1" lang="zh-TW" altLang="zh-TW" sz="3200" b="0" i="0" u="none" strike="noStrike" cap="none" normalizeH="0" baseline="0" dirty="0" smtClean="0">
                <a:ln>
                  <a:noFill/>
                </a:ln>
                <a:solidFill>
                  <a:srgbClr val="FFA0A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'Justin'</a:t>
            </a:r>
            <a:r>
              <a:rPr kumimoji="1" lang="zh-TW" altLang="zh-TW" sz="3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kumimoji="1" lang="zh-TW" altLang="zh-TW" sz="3200" b="0" i="0" u="none" strike="noStrike" cap="none" normalizeH="0" baseline="0" dirty="0" smtClean="0">
                <a:ln>
                  <a:noFill/>
                </a:ln>
                <a:solidFill>
                  <a:srgbClr val="FFA0A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'123-4567'</a:t>
            </a:r>
            <a:r>
              <a:rPr kumimoji="1" lang="zh-TW" altLang="zh-TW" sz="3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kumimoji="1" lang="zh-TW" altLang="zh-TW" sz="3200" b="0" i="0" u="none" strike="noStrike" cap="none" normalizeH="0" baseline="0" dirty="0" smtClean="0">
                <a:ln>
                  <a:noFill/>
                </a:ln>
                <a:solidFill>
                  <a:srgbClr val="CD5C5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1000</a:t>
            </a:r>
            <a:r>
              <a:rPr kumimoji="1" lang="zh-TW" altLang="zh-TW" sz="3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)</a:t>
            </a:r>
            <a:endParaRPr kumimoji="1" lang="en-US" altLang="zh-TW" sz="32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3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acct.deposit(</a:t>
            </a:r>
            <a:r>
              <a:rPr kumimoji="1" lang="zh-TW" altLang="zh-TW" sz="3200" b="0" i="0" u="none" strike="noStrike" cap="none" normalizeH="0" baseline="0" dirty="0" smtClean="0">
                <a:ln>
                  <a:noFill/>
                </a:ln>
                <a:solidFill>
                  <a:srgbClr val="CD5C5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500</a:t>
            </a:r>
            <a:r>
              <a:rPr kumimoji="1" lang="zh-TW" altLang="zh-TW" sz="3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)</a:t>
            </a:r>
            <a:endParaRPr kumimoji="1" lang="en-US" altLang="zh-TW" sz="32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3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acct.withdraw(</a:t>
            </a:r>
            <a:r>
              <a:rPr kumimoji="1" lang="zh-TW" altLang="zh-TW" sz="3200" b="0" i="0" u="none" strike="noStrike" cap="none" normalizeH="0" baseline="0" dirty="0" smtClean="0">
                <a:ln>
                  <a:noFill/>
                </a:ln>
                <a:solidFill>
                  <a:srgbClr val="CD5C5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200</a:t>
            </a:r>
            <a:r>
              <a:rPr kumimoji="1" lang="zh-TW" altLang="zh-TW" sz="3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)</a:t>
            </a:r>
            <a:endParaRPr kumimoji="1" lang="en-US" altLang="zh-TW" sz="32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32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print</a:t>
            </a:r>
            <a:r>
              <a:rPr kumimoji="1" lang="zh-TW" altLang="zh-TW" sz="3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acct</a:t>
            </a:r>
            <a:r>
              <a:rPr kumimoji="1" lang="zh-TW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6724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Noto Sans CJK TC Regular" pitchFamily="34" charset="-120"/>
                <a:ea typeface="Noto Sans CJK TC Regular" pitchFamily="34" charset="-120"/>
              </a:rPr>
              <a:t>套件</a:t>
            </a:r>
            <a:endParaRPr lang="zh-TW" altLang="en-US" dirty="0">
              <a:latin typeface="Noto Sans CJK TC Regular" pitchFamily="34" charset="-120"/>
              <a:ea typeface="Noto Sans CJK TC Regular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>
                <a:latin typeface="Noto Sans CJK TC Regular" pitchFamily="34" charset="-120"/>
                <a:ea typeface="Noto Sans CJK TC Regular" pitchFamily="34" charset="-120"/>
              </a:rPr>
              <a:t>避免檔案衝突</a:t>
            </a:r>
            <a:endParaRPr lang="en-US" altLang="zh-TW" sz="36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使用</a:t>
            </a:r>
            <a:r>
              <a:rPr lang="en-US" altLang="zh-TW" sz="3600" dirty="0" smtClean="0">
                <a:latin typeface="Noto Sans CJK TC Regular" pitchFamily="34" charset="-120"/>
                <a:ea typeface="Noto Sans CJK TC Regular" pitchFamily="34" charset="-120"/>
              </a:rPr>
              <a:t>__init__.py</a:t>
            </a:r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的檔案名稱定義套件</a:t>
            </a:r>
            <a:endParaRPr lang="en-US" altLang="zh-TW" sz="36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套件名稱就是目錄名稱</a:t>
            </a:r>
            <a:endParaRPr lang="en-US" altLang="zh-TW" sz="36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保持</a:t>
            </a:r>
            <a:r>
              <a:rPr lang="en-US" altLang="zh-TW" sz="3600" dirty="0" smtClean="0">
                <a:latin typeface="Noto Sans CJK TC Regular" pitchFamily="34" charset="-120"/>
                <a:ea typeface="Noto Sans CJK TC Regular" pitchFamily="34" charset="-120"/>
              </a:rPr>
              <a:t>__init__.py</a:t>
            </a:r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為空白</a:t>
            </a:r>
            <a:endParaRPr lang="zh-TW" altLang="en-US" sz="3600" dirty="0">
              <a:latin typeface="Noto Sans CJK TC Regular" pitchFamily="34" charset="-120"/>
              <a:ea typeface="Noto Sans CJK TC Regular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5688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Noto Sans CJK TC Regular" pitchFamily="34" charset="-120"/>
                <a:ea typeface="Noto Sans CJK TC Regular" pitchFamily="34" charset="-120"/>
              </a:rPr>
              <a:t>套件</a:t>
            </a:r>
            <a:endParaRPr lang="zh-TW" altLang="en-US" dirty="0">
              <a:latin typeface="Noto Sans CJK TC Regular" pitchFamily="34" charset="-120"/>
              <a:ea typeface="Noto Sans CJK TC Regular" pitchFamily="34" charset="-120"/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729" y="634053"/>
            <a:ext cx="5348967" cy="5827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2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Noto Sans CJK TC Regular"/>
              </a:rPr>
              <a:t>第一堂課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ea typeface="Noto Sans CJK T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885369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Noto Sans CJK TC Regular" pitchFamily="34" charset="-120"/>
                <a:ea typeface="Noto Sans CJK TC Regular" pitchFamily="34" charset="-120"/>
              </a:rPr>
              <a:t>環境建置</a:t>
            </a:r>
            <a:r>
              <a:rPr lang="en-US" altLang="zh-TW" dirty="0" smtClean="0">
                <a:latin typeface="Noto Sans CJK TC Regular" pitchFamily="34" charset="-120"/>
                <a:ea typeface="Noto Sans CJK TC Regular" pitchFamily="34" charset="-120"/>
              </a:rPr>
              <a:t>-</a:t>
            </a:r>
            <a:r>
              <a:rPr lang="zh-TW" altLang="en-US" dirty="0" smtClean="0">
                <a:latin typeface="Noto Sans CJK TC Regular" pitchFamily="34" charset="-120"/>
                <a:ea typeface="Noto Sans CJK TC Regular" pitchFamily="34" charset="-120"/>
              </a:rPr>
              <a:t>使用的版本</a:t>
            </a:r>
            <a:endParaRPr lang="zh-TW" altLang="en-US" dirty="0">
              <a:latin typeface="Noto Sans CJK TC Regular" pitchFamily="34" charset="-120"/>
              <a:ea typeface="Noto Sans CJK TC Regular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>
                <a:latin typeface="Noto Sans CJK TC Regular" pitchFamily="34" charset="-120"/>
                <a:ea typeface="Noto Sans CJK TC Regular" pitchFamily="34" charset="-120"/>
              </a:rPr>
              <a:t>Python</a:t>
            </a:r>
          </a:p>
          <a:p>
            <a:pPr lvl="1">
              <a:buFont typeface="Noto Sans CJK TC Regular" pitchFamily="34" charset="-120"/>
              <a:buChar char="­"/>
            </a:pPr>
            <a:r>
              <a:rPr lang="en-US" altLang="zh-TW" sz="3200" dirty="0">
                <a:latin typeface="Noto Sans CJK TC Regular" pitchFamily="34" charset="-120"/>
                <a:ea typeface="Noto Sans CJK TC Regular" pitchFamily="34" charset="-120"/>
              </a:rPr>
              <a:t>2.7</a:t>
            </a:r>
          </a:p>
          <a:p>
            <a:pPr lvl="1">
              <a:buFont typeface="Noto Sans CJK TC Regular" pitchFamily="34" charset="-120"/>
              <a:buChar char="­"/>
            </a:pPr>
            <a:r>
              <a:rPr lang="en-US" altLang="zh-TW" sz="3200" dirty="0" smtClean="0">
                <a:latin typeface="Noto Sans CJK TC Regular" pitchFamily="34" charset="-120"/>
                <a:ea typeface="Noto Sans CJK TC Regular" pitchFamily="34" charset="-120"/>
              </a:rPr>
              <a:t>3.6</a:t>
            </a:r>
          </a:p>
          <a:p>
            <a:pPr lvl="1">
              <a:buFont typeface="Noto Sans CJK TC Regular" pitchFamily="34" charset="-120"/>
              <a:buChar char="­"/>
            </a:pPr>
            <a:r>
              <a:rPr lang="en-US" altLang="zh-TW" sz="3200" dirty="0" smtClean="0">
                <a:latin typeface="Noto Sans CJK TC Regular" pitchFamily="34" charset="-120"/>
                <a:ea typeface="Noto Sans CJK TC Regular" pitchFamily="34" charset="-120"/>
              </a:rPr>
              <a:t>VCForPython27.msi</a:t>
            </a:r>
            <a:endParaRPr lang="en-US" altLang="zh-TW" sz="3200" dirty="0">
              <a:latin typeface="Noto Sans CJK TC Regular" pitchFamily="34" charset="-120"/>
              <a:ea typeface="Noto Sans CJK TC Regular" pitchFamily="34" charset="-120"/>
            </a:endParaRPr>
          </a:p>
          <a:p>
            <a:pPr marL="228600" lvl="1">
              <a:spcBef>
                <a:spcPts val="1000"/>
              </a:spcBef>
            </a:pPr>
            <a:r>
              <a:rPr lang="en-US" altLang="zh-TW" sz="3600" dirty="0" smtClean="0">
                <a:latin typeface="Noto Sans CJK TC Regular" pitchFamily="34" charset="-120"/>
                <a:ea typeface="Noto Sans CJK TC Regular" pitchFamily="34" charset="-120"/>
              </a:rPr>
              <a:t>Anaconda</a:t>
            </a:r>
          </a:p>
          <a:p>
            <a:pPr lvl="1">
              <a:buFont typeface="Noto Sans CJK TC Regular" pitchFamily="34" charset="-120"/>
              <a:buChar char="­"/>
            </a:pPr>
            <a:r>
              <a:rPr lang="en-US" altLang="zh-TW" sz="3200" dirty="0">
                <a:latin typeface="Noto Sans CJK TC Regular" pitchFamily="34" charset="-120"/>
                <a:ea typeface="Noto Sans CJK TC Regular" pitchFamily="34" charset="-120"/>
              </a:rPr>
              <a:t>2-5.0.1</a:t>
            </a:r>
          </a:p>
          <a:p>
            <a:pPr lvl="1">
              <a:buFont typeface="Noto Sans CJK TC Regular" pitchFamily="34" charset="-120"/>
              <a:buChar char="­"/>
            </a:pPr>
            <a:r>
              <a:rPr lang="en-US" altLang="zh-TW" sz="3200" dirty="0">
                <a:latin typeface="Noto Sans CJK TC Regular" pitchFamily="34" charset="-120"/>
                <a:ea typeface="Noto Sans CJK TC Regular" pitchFamily="34" charset="-120"/>
              </a:rPr>
              <a:t>3-5.0.1</a:t>
            </a:r>
          </a:p>
        </p:txBody>
      </p:sp>
    </p:spTree>
    <p:extLst>
      <p:ext uri="{BB962C8B-B14F-4D97-AF65-F5344CB8AC3E}">
        <p14:creationId xmlns:p14="http://schemas.microsoft.com/office/powerpoint/2010/main" val="37036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1209</TotalTime>
  <Words>2338</Words>
  <Application>Microsoft Office PowerPoint</Application>
  <PresentationFormat>自訂</PresentationFormat>
  <Paragraphs>570</Paragraphs>
  <Slides>76</Slides>
  <Notes>5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76</vt:i4>
      </vt:variant>
    </vt:vector>
  </HeadingPairs>
  <TitlesOfParts>
    <vt:vector size="77" baseType="lpstr">
      <vt:lpstr>Office 佈景主題</vt:lpstr>
      <vt:lpstr>Python</vt:lpstr>
      <vt:lpstr>揭開序幕</vt:lpstr>
      <vt:lpstr>課程目的</vt:lpstr>
      <vt:lpstr>第一堂課程內容</vt:lpstr>
      <vt:lpstr>第二堂課程內容</vt:lpstr>
      <vt:lpstr>第三堂課程內容</vt:lpstr>
      <vt:lpstr>第四堂課程內容</vt:lpstr>
      <vt:lpstr>第一堂課</vt:lpstr>
      <vt:lpstr>環境建置-使用的版本</vt:lpstr>
      <vt:lpstr>Distutils、Setuptools、Pip之關係</vt:lpstr>
      <vt:lpstr>Distutils、Setuptools、Pip之關係</vt:lpstr>
      <vt:lpstr>使用Virtualenv</vt:lpstr>
      <vt:lpstr>哈囉!世界!</vt:lpstr>
      <vt:lpstr>Python的Unicode支援</vt:lpstr>
      <vt:lpstr>Python的Unicode支援</vt:lpstr>
      <vt:lpstr>PowerPoint 簡報</vt:lpstr>
      <vt:lpstr>Python2與Python3的不同</vt:lpstr>
      <vt:lpstr>基本I/O</vt:lpstr>
      <vt:lpstr>基本I/O</vt:lpstr>
      <vt:lpstr>基本I/O</vt:lpstr>
      <vt:lpstr>基本I/O</vt:lpstr>
      <vt:lpstr>基本I/O</vt:lpstr>
      <vt:lpstr>PowerPoint 簡報</vt:lpstr>
      <vt:lpstr>基本I/O</vt:lpstr>
      <vt:lpstr>基本I/O</vt:lpstr>
      <vt:lpstr>基本I/O</vt:lpstr>
      <vt:lpstr>PowerPoint 簡報</vt:lpstr>
      <vt:lpstr>PowerPoint 簡報</vt:lpstr>
      <vt:lpstr>基本I/O</vt:lpstr>
      <vt:lpstr>基本I/O</vt:lpstr>
      <vt:lpstr>PowerPoint 簡報</vt:lpstr>
      <vt:lpstr>整合開發工具</vt:lpstr>
      <vt:lpstr>第二堂課</vt:lpstr>
      <vt:lpstr>內建型態</vt:lpstr>
      <vt:lpstr>數值型態</vt:lpstr>
      <vt:lpstr>PowerPoint 簡報</vt:lpstr>
      <vt:lpstr>數值的運算子</vt:lpstr>
      <vt:lpstr>數值運算子</vt:lpstr>
      <vt:lpstr>擴增指定運算子</vt:lpstr>
      <vt:lpstr>比較運算子</vt:lpstr>
      <vt:lpstr>字串型態</vt:lpstr>
      <vt:lpstr>特殊字元</vt:lpstr>
      <vt:lpstr>中括號</vt:lpstr>
      <vt:lpstr>PowerPoint 簡報</vt:lpstr>
      <vt:lpstr>List型態</vt:lpstr>
      <vt:lpstr>PowerPoint 簡報</vt:lpstr>
      <vt:lpstr>set型態</vt:lpstr>
      <vt:lpstr>PowerPoint 簡報</vt:lpstr>
      <vt:lpstr>tuple型態</vt:lpstr>
      <vt:lpstr>第三堂課</vt:lpstr>
      <vt:lpstr>if...else</vt:lpstr>
      <vt:lpstr>再次說Python規則</vt:lpstr>
      <vt:lpstr>if...else</vt:lpstr>
      <vt:lpstr>for</vt:lpstr>
      <vt:lpstr>for</vt:lpstr>
      <vt:lpstr>while</vt:lpstr>
      <vt:lpstr>如果要for與if結合</vt:lpstr>
      <vt:lpstr>也可以拆解二為串列</vt:lpstr>
      <vt:lpstr>如果要建立set實例</vt:lpstr>
      <vt:lpstr>如果要建立dict實例</vt:lpstr>
      <vt:lpstr>課後練習-使用for包含式</vt:lpstr>
      <vt:lpstr>第四堂課</vt:lpstr>
      <vt:lpstr>架構程式時思考的重點</vt:lpstr>
      <vt:lpstr>函式</vt:lpstr>
      <vt:lpstr>函式</vt:lpstr>
      <vt:lpstr>模組</vt:lpstr>
      <vt:lpstr>模組</vt:lpstr>
      <vt:lpstr>模組</vt:lpstr>
      <vt:lpstr>模組</vt:lpstr>
      <vt:lpstr>類別</vt:lpstr>
      <vt:lpstr>模組</vt:lpstr>
      <vt:lpstr>執行時</vt:lpstr>
      <vt:lpstr>執行時</vt:lpstr>
      <vt:lpstr>執行時</vt:lpstr>
      <vt:lpstr>套件</vt:lpstr>
      <vt:lpstr>套件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user</dc:creator>
  <cp:lastModifiedBy>LR</cp:lastModifiedBy>
  <cp:revision>66</cp:revision>
  <dcterms:created xsi:type="dcterms:W3CDTF">2018-01-25T06:00:20Z</dcterms:created>
  <dcterms:modified xsi:type="dcterms:W3CDTF">2019-01-27T14:40:11Z</dcterms:modified>
</cp:coreProperties>
</file>