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58" r:id="rId9"/>
    <p:sldId id="262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2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19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8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98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2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7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2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4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02A-E365-49E7-9700-33382DDEAC9C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DB95-FCAE-4405-A4B1-2B6179F47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21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5.4/d4/d13/tutorial_py_filtering.html" TargetMode="External"/><Relationship Id="rId2" Type="http://schemas.openxmlformats.org/officeDocument/2006/relationships/hyperlink" Target="https://learnopencv.com/image-filtering-using-convolution-in-opencv/#intro-convo-kerne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witt_operator" TargetMode="External"/><Relationship Id="rId2" Type="http://schemas.openxmlformats.org/officeDocument/2006/relationships/hyperlink" Target="https://en.wikipedia.org/wiki/Roberts_cro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Kirsch_operator" TargetMode="External"/><Relationship Id="rId4" Type="http://schemas.openxmlformats.org/officeDocument/2006/relationships/hyperlink" Target="https://en.wikipedia.org/wiki/Sobel_operat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5.4/d4/d86/group__imgproc__filter.html#ga27c049795ce870216ddfb366086b5a04" TargetMode="External"/><Relationship Id="rId7" Type="http://schemas.openxmlformats.org/officeDocument/2006/relationships/hyperlink" Target="https://docs.opencv.org/4.5.4/d4/d86/group__imgproc__filter.html#ga9d7064d478c95d60003cf839430737ed" TargetMode="External"/><Relationship Id="rId2" Type="http://schemas.openxmlformats.org/officeDocument/2006/relationships/hyperlink" Target="https://docs.opencv.org/4.5.4/d4/d13/tutorial_py_filt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4.5.4/d4/d86/group__imgproc__filter.html#ga564869aa33e58769b4469101aac458f9" TargetMode="External"/><Relationship Id="rId5" Type="http://schemas.openxmlformats.org/officeDocument/2006/relationships/hyperlink" Target="https://docs.opencv.org/4.5.4/d4/d86/group__imgproc__filter.html#gac05a120c1ae92a6060dd0db190a61afa" TargetMode="External"/><Relationship Id="rId4" Type="http://schemas.openxmlformats.org/officeDocument/2006/relationships/hyperlink" Target="https://docs.opencv.org/4.5.4/d4/d86/group__imgproc__filter.html#ga8c45db9afe636703801b0b2e440fce3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png"/><Relationship Id="rId4" Type="http://schemas.openxmlformats.org/officeDocument/2006/relationships/image" Target="../media/image8.wmf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4.5.4/d4/d86/group__imgproc__filter.html#ga27c049795ce870216ddfb366086b5a0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Image Filtering Using Convolution in </a:t>
            </a:r>
            <a:r>
              <a:rPr lang="en-US" altLang="zh-TW" dirty="0" err="1"/>
              <a:t>OpenCV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https://learnopencv.com/image-filtering-using-convolution-in-opencv/#intro-convo-kernels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https://docs.opencv.org/4.5.4/d4/d13/tutorial_py_filtering.html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20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r>
              <a:rPr lang="en-US" altLang="zh-TW" dirty="0" smtClean="0">
                <a:solidFill>
                  <a:srgbClr val="898989"/>
                </a:solidFill>
              </a:rPr>
              <a:t>5-</a:t>
            </a:r>
            <a:fld id="{6D09D15F-F79A-49E3-9A0A-40B02D90FD77}" type="slidenum">
              <a:rPr lang="en-US" altLang="zh-TW" smtClean="0">
                <a:solidFill>
                  <a:srgbClr val="898989"/>
                </a:solidFill>
              </a:rPr>
              <a:pPr/>
              <a:t>10</a:t>
            </a:fld>
            <a:endParaRPr lang="en-US" altLang="zh-TW" dirty="0" smtClean="0">
              <a:solidFill>
                <a:srgbClr val="89898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609600"/>
            <a:ext cx="3352800" cy="50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zh-TW" altLang="en-US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TW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Roberts operator: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838200" y="3260725"/>
          <a:ext cx="37338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5841720" imgH="1777680" progId="Equation.DSMT4">
                  <p:embed/>
                </p:oleObj>
              </mc:Choice>
              <mc:Fallback>
                <p:oleObj name="Equation" r:id="rId3" imgW="58417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60725"/>
                        <a:ext cx="373380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990600" y="1295400"/>
          <a:ext cx="3429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5587920" imgH="1777680" progId="Equation.DSMT4">
                  <p:embed/>
                </p:oleObj>
              </mc:Choice>
              <mc:Fallback>
                <p:oleObj name="Equation" r:id="rId5" imgW="55879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4290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90600" y="2667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TW" alt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TW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Sobel</a:t>
            </a:r>
            <a:r>
              <a:rPr lang="en-US" altLang="zh-TW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operator: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76800" y="2667000"/>
            <a:ext cx="36004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zh-TW" alt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TW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Robinson operator: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4876800" y="3352800"/>
          <a:ext cx="37338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7" imgW="6375240" imgH="1777680" progId="Equation.DSMT4">
                  <p:embed/>
                </p:oleObj>
              </mc:Choice>
              <mc:Fallback>
                <p:oleObj name="Equation" r:id="rId7" imgW="637524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37338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743200" y="4572000"/>
            <a:ext cx="36004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zh-TW" alt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TW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Kirsch operator: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2362200" y="5181600"/>
          <a:ext cx="38862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9" imgW="6260760" imgH="1777680" progId="Equation.DSMT4">
                  <p:embed/>
                </p:oleObj>
              </mc:Choice>
              <mc:Fallback>
                <p:oleObj name="Equation" r:id="rId9" imgW="62607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388620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105400" y="609600"/>
            <a:ext cx="2819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zh-TW" alt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TW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Prewitt filters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4724400" y="1295400"/>
          <a:ext cx="15811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11" imgW="2654280" imgH="1752480" progId="Equation.DSMT4">
                  <p:embed/>
                </p:oleObj>
              </mc:Choice>
              <mc:Fallback>
                <p:oleObj name="Equation" r:id="rId11" imgW="26542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95400"/>
                        <a:ext cx="158115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6477000" y="1295400"/>
          <a:ext cx="19462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13" imgW="3136680" imgH="1752480" progId="Equation.DSMT4">
                  <p:embed/>
                </p:oleObj>
              </mc:Choice>
              <mc:Fallback>
                <p:oleObj name="Equation" r:id="rId13" imgW="31366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95400"/>
                        <a:ext cx="19462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4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Linux Libertine"/>
              </a:rPr>
              <a:t>Roberts cross: </a:t>
            </a:r>
            <a:r>
              <a:rPr lang="en-US" altLang="zh-TW" dirty="0">
                <a:solidFill>
                  <a:srgbClr val="000000"/>
                </a:solidFill>
                <a:latin typeface="Linux Libertine"/>
                <a:hlinkClick r:id="rId2"/>
              </a:rPr>
              <a:t>https://</a:t>
            </a:r>
            <a:r>
              <a:rPr lang="en-US" altLang="zh-TW" dirty="0" smtClean="0">
                <a:solidFill>
                  <a:srgbClr val="000000"/>
                </a:solidFill>
                <a:latin typeface="Linux Libertine"/>
                <a:hlinkClick r:id="rId2"/>
              </a:rPr>
              <a:t>en.wikipedia.org/wiki/Roberts_cross</a:t>
            </a:r>
            <a:endParaRPr lang="en-US" altLang="zh-TW" dirty="0" smtClean="0">
              <a:solidFill>
                <a:srgbClr val="000000"/>
              </a:solidFill>
              <a:latin typeface="Linux Libertine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inux Libertine"/>
              </a:rPr>
              <a:t>Prewitt operator: </a:t>
            </a:r>
            <a:r>
              <a:rPr lang="en-US" altLang="zh-TW" dirty="0">
                <a:solidFill>
                  <a:srgbClr val="000000"/>
                </a:solidFill>
                <a:latin typeface="Linux Libertine"/>
                <a:hlinkClick r:id="rId3"/>
              </a:rPr>
              <a:t>https://</a:t>
            </a:r>
            <a:r>
              <a:rPr lang="en-US" altLang="zh-TW" dirty="0" smtClean="0">
                <a:solidFill>
                  <a:srgbClr val="000000"/>
                </a:solidFill>
                <a:latin typeface="Linux Libertine"/>
                <a:hlinkClick r:id="rId3"/>
              </a:rPr>
              <a:t>en.wikipedia.org/wiki/Prewitt_operator</a:t>
            </a:r>
            <a:r>
              <a:rPr lang="en-US" altLang="zh-TW" dirty="0" smtClean="0">
                <a:solidFill>
                  <a:srgbClr val="000000"/>
                </a:solidFill>
                <a:latin typeface="Linux Libertine"/>
              </a:rPr>
              <a:t> </a:t>
            </a:r>
          </a:p>
          <a:p>
            <a:endParaRPr lang="en-US" altLang="zh-TW" dirty="0">
              <a:solidFill>
                <a:srgbClr val="000000"/>
              </a:solidFill>
              <a:latin typeface="Linux Libertin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inux Libertine"/>
              </a:rPr>
              <a:t>Sobel</a:t>
            </a:r>
            <a:r>
              <a:rPr lang="en-US" altLang="zh-TW" dirty="0">
                <a:solidFill>
                  <a:srgbClr val="000000"/>
                </a:solidFill>
                <a:latin typeface="Linux Libertine"/>
              </a:rPr>
              <a:t> operator: </a:t>
            </a:r>
            <a:r>
              <a:rPr lang="en-US" altLang="zh-TW" dirty="0">
                <a:solidFill>
                  <a:srgbClr val="000000"/>
                </a:solidFill>
                <a:latin typeface="Linux Libertine"/>
                <a:hlinkClick r:id="rId4"/>
              </a:rPr>
              <a:t>https://</a:t>
            </a:r>
            <a:r>
              <a:rPr lang="en-US" altLang="zh-TW" dirty="0" smtClean="0">
                <a:solidFill>
                  <a:srgbClr val="000000"/>
                </a:solidFill>
                <a:latin typeface="Linux Libertine"/>
                <a:hlinkClick r:id="rId4"/>
              </a:rPr>
              <a:t>en.wikipedia.org/wiki/Sobel_operator</a:t>
            </a:r>
            <a:r>
              <a:rPr lang="en-US" altLang="zh-TW" dirty="0" smtClean="0">
                <a:solidFill>
                  <a:srgbClr val="000000"/>
                </a:solidFill>
                <a:latin typeface="Linux Libertine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inux Libertine"/>
              </a:rPr>
              <a:t>Kirsch operator: </a:t>
            </a:r>
            <a:r>
              <a:rPr lang="en-US" altLang="zh-TW" dirty="0">
                <a:solidFill>
                  <a:srgbClr val="000000"/>
                </a:solidFill>
                <a:latin typeface="Linux Libertine"/>
                <a:hlinkClick r:id="rId5"/>
              </a:rPr>
              <a:t>https://</a:t>
            </a:r>
            <a:r>
              <a:rPr lang="en-US" altLang="zh-TW" dirty="0" smtClean="0">
                <a:solidFill>
                  <a:srgbClr val="000000"/>
                </a:solidFill>
                <a:latin typeface="Linux Libertine"/>
                <a:hlinkClick r:id="rId5"/>
              </a:rPr>
              <a:t>en.wikipedia.org/wiki/Kirsch_operator</a:t>
            </a:r>
            <a:r>
              <a:rPr lang="en-US" altLang="zh-TW" dirty="0" smtClean="0">
                <a:solidFill>
                  <a:srgbClr val="000000"/>
                </a:solidFill>
                <a:latin typeface="Linux Libertine"/>
              </a:rPr>
              <a:t> </a:t>
            </a:r>
            <a:endParaRPr lang="en-US" altLang="zh-TW" dirty="0">
              <a:solidFill>
                <a:srgbClr val="000000"/>
              </a:solidFill>
              <a:latin typeface="Linux Libertine"/>
            </a:endParaRPr>
          </a:p>
          <a:p>
            <a:endParaRPr lang="en-US" altLang="zh-TW" dirty="0" smtClean="0">
              <a:solidFill>
                <a:srgbClr val="000000"/>
              </a:solidFill>
              <a:latin typeface="Linux Libertine"/>
            </a:endParaRPr>
          </a:p>
          <a:p>
            <a:endParaRPr lang="en-US" altLang="zh-TW" dirty="0">
              <a:solidFill>
                <a:srgbClr val="000000"/>
              </a:solidFill>
              <a:latin typeface="Linux Libertine"/>
            </a:endParaRPr>
          </a:p>
          <a:p>
            <a:endParaRPr lang="en-US" altLang="zh-TW" dirty="0" smtClean="0">
              <a:solidFill>
                <a:srgbClr val="000000"/>
              </a:solidFill>
              <a:latin typeface="Linux Libertine"/>
            </a:endParaRPr>
          </a:p>
          <a:p>
            <a:endParaRPr lang="en-US" altLang="zh-TW" dirty="0">
              <a:solidFill>
                <a:srgbClr val="000000"/>
              </a:solidFill>
              <a:latin typeface="Linux Libertine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8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1895" y="950495"/>
            <a:ext cx="106720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Let’s move to </a:t>
            </a:r>
            <a:r>
              <a:rPr lang="en-US" altLang="zh-TW" sz="3200" dirty="0" err="1" smtClean="0"/>
              <a:t>OpenCV</a:t>
            </a:r>
            <a:r>
              <a:rPr lang="en-US" altLang="zh-TW" sz="3200" dirty="0" smtClean="0"/>
              <a:t> document to explore more popular functions that can smooth images.</a:t>
            </a:r>
          </a:p>
          <a:p>
            <a:r>
              <a:rPr lang="en-US" altLang="zh-TW" sz="3200" dirty="0" smtClean="0">
                <a:hlinkClick r:id="rId2"/>
              </a:rPr>
              <a:t>https</a:t>
            </a:r>
            <a:r>
              <a:rPr lang="en-US" altLang="zh-TW" sz="3200" dirty="0">
                <a:hlinkClick r:id="rId2"/>
              </a:rPr>
              <a:t>://</a:t>
            </a:r>
            <a:r>
              <a:rPr lang="en-US" altLang="zh-TW" sz="3200" dirty="0" smtClean="0">
                <a:hlinkClick r:id="rId2"/>
              </a:rPr>
              <a:t>docs.opencv.org/4.5.4/d4/d13/tutorial_py_filtering.html</a:t>
            </a:r>
            <a:r>
              <a:rPr lang="en-US" altLang="zh-TW" sz="3200" dirty="0" smtClean="0"/>
              <a:t> </a:t>
            </a:r>
          </a:p>
          <a:p>
            <a:endParaRPr lang="en-US" altLang="zh-TW" sz="3200" dirty="0"/>
          </a:p>
          <a:p>
            <a:r>
              <a:rPr lang="en-US" altLang="zh-TW" sz="3200" b="1" dirty="0">
                <a:hlinkClick r:id="rId3" tooltip="Convolves an image with the kernel. "/>
              </a:rPr>
              <a:t>cv.filter2D()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b="1" u="sng" dirty="0" err="1">
                <a:hlinkClick r:id="rId4" tooltip="Blurs an image using the normalized box filter. "/>
              </a:rPr>
              <a:t>cv.blur</a:t>
            </a:r>
            <a:r>
              <a:rPr lang="en-US" altLang="zh-TW" sz="3200" b="1" u="sng" dirty="0">
                <a:hlinkClick r:id="rId4" tooltip="Blurs an image using the normalized box filter. "/>
              </a:rPr>
              <a:t>()</a:t>
            </a:r>
            <a:r>
              <a:rPr lang="en-US" altLang="zh-TW" sz="3200" b="1" dirty="0"/>
              <a:t/>
            </a:r>
            <a:br>
              <a:rPr lang="en-US" altLang="zh-TW" sz="3200" b="1" dirty="0"/>
            </a:br>
            <a:r>
              <a:rPr lang="en-US" altLang="zh-TW" sz="3200" b="1" dirty="0" err="1">
                <a:hlinkClick r:id="rId5" tooltip="Returns Gaussian filter coefficients. "/>
              </a:rPr>
              <a:t>cv.getGaussianKernel</a:t>
            </a:r>
            <a:r>
              <a:rPr lang="en-US" altLang="zh-TW" sz="3200" b="1" dirty="0">
                <a:hlinkClick r:id="rId5" tooltip="Returns Gaussian filter coefficients. "/>
              </a:rPr>
              <a:t>()</a:t>
            </a:r>
            <a:r>
              <a:rPr lang="en-US" altLang="zh-TW" sz="3200" b="1" dirty="0"/>
              <a:t/>
            </a:r>
            <a:br>
              <a:rPr lang="en-US" altLang="zh-TW" sz="3200" b="1" dirty="0"/>
            </a:br>
            <a:r>
              <a:rPr lang="en-US" altLang="zh-TW" sz="3200" b="1" dirty="0" err="1">
                <a:hlinkClick r:id="rId6" tooltip="Blurs an image using the median filter. "/>
              </a:rPr>
              <a:t>cv.medianBlur</a:t>
            </a:r>
            <a:r>
              <a:rPr lang="en-US" altLang="zh-TW" sz="3200" b="1" dirty="0">
                <a:hlinkClick r:id="rId6" tooltip="Blurs an image using the median filter. "/>
              </a:rPr>
              <a:t>()</a:t>
            </a:r>
            <a:r>
              <a:rPr lang="en-US" altLang="zh-TW" sz="3200" b="1" dirty="0"/>
              <a:t/>
            </a:r>
            <a:br>
              <a:rPr lang="en-US" altLang="zh-TW" sz="3200" b="1" dirty="0"/>
            </a:br>
            <a:r>
              <a:rPr lang="en-US" altLang="zh-TW" sz="3200" b="1" dirty="0" err="1">
                <a:hlinkClick r:id="rId7" tooltip="Applies the bilateral filter to an image. "/>
              </a:rPr>
              <a:t>cv.bilateralFilter</a:t>
            </a:r>
            <a:r>
              <a:rPr lang="en-US" altLang="zh-TW" sz="3200" b="1" dirty="0">
                <a:hlinkClick r:id="rId7" tooltip="Applies the bilateral filter to an image. "/>
              </a:rPr>
              <a:t>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8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An Introduction to Convolution Kernels in Image Processing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823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 image processing, a </a:t>
            </a:r>
            <a:r>
              <a:rPr lang="en-US" altLang="zh-TW" dirty="0">
                <a:solidFill>
                  <a:srgbClr val="7030A0"/>
                </a:solidFill>
              </a:rPr>
              <a:t>convolution kernel </a:t>
            </a:r>
            <a:r>
              <a:rPr lang="en-US" altLang="zh-TW" dirty="0"/>
              <a:t>is a 2D matrix that is used to filter images. Also known as a convolution matrix, a convolution kernel is typically a square, </a:t>
            </a:r>
            <a:r>
              <a:rPr lang="en-US" altLang="zh-TW" i="1" dirty="0" err="1"/>
              <a:t>MxN</a:t>
            </a:r>
            <a:r>
              <a:rPr lang="en-US" altLang="zh-TW" i="1" dirty="0"/>
              <a:t> </a:t>
            </a:r>
            <a:r>
              <a:rPr lang="en-US" altLang="zh-TW" dirty="0"/>
              <a:t>matrix, where </a:t>
            </a:r>
            <a:r>
              <a:rPr lang="en-US" altLang="zh-TW" dirty="0">
                <a:solidFill>
                  <a:srgbClr val="7030A0"/>
                </a:solidFill>
              </a:rPr>
              <a:t>both </a:t>
            </a:r>
            <a:r>
              <a:rPr lang="en-US" altLang="zh-TW" i="1" dirty="0">
                <a:solidFill>
                  <a:srgbClr val="7030A0"/>
                </a:solidFill>
              </a:rPr>
              <a:t>M</a:t>
            </a:r>
            <a:r>
              <a:rPr lang="en-US" altLang="zh-TW" dirty="0">
                <a:solidFill>
                  <a:srgbClr val="7030A0"/>
                </a:solidFill>
              </a:rPr>
              <a:t> and </a:t>
            </a:r>
            <a:r>
              <a:rPr lang="en-US" altLang="zh-TW" i="1" dirty="0">
                <a:solidFill>
                  <a:srgbClr val="7030A0"/>
                </a:solidFill>
              </a:rPr>
              <a:t>N</a:t>
            </a:r>
            <a:r>
              <a:rPr lang="en-US" altLang="zh-TW" dirty="0">
                <a:solidFill>
                  <a:srgbClr val="7030A0"/>
                </a:solidFill>
              </a:rPr>
              <a:t> are odd </a:t>
            </a:r>
            <a:r>
              <a:rPr lang="en-US" altLang="zh-TW" dirty="0"/>
              <a:t>integers (e.g. 3×3, 5×5, 7×7 etc.). See the 3×3 example </a:t>
            </a:r>
            <a:r>
              <a:rPr lang="en-US" altLang="zh-TW" dirty="0" smtClean="0"/>
              <a:t>of the </a:t>
            </a:r>
            <a:r>
              <a:rPr lang="en-US" altLang="zh-TW" dirty="0" smtClean="0">
                <a:solidFill>
                  <a:srgbClr val="7030A0"/>
                </a:solidFill>
              </a:rPr>
              <a:t>averaging filter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matrix </a:t>
            </a:r>
            <a:r>
              <a:rPr lang="en-US" altLang="zh-TW" dirty="0"/>
              <a:t>given below.</a:t>
            </a:r>
            <a:endParaRPr lang="zh-TW" altLang="en-US" dirty="0"/>
          </a:p>
        </p:txBody>
      </p:sp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833915"/>
              </p:ext>
            </p:extLst>
          </p:nvPr>
        </p:nvGraphicFramePr>
        <p:xfrm>
          <a:off x="1096948" y="3958792"/>
          <a:ext cx="2394398" cy="225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1287780" imgH="1203960" progId="Visio.Drawing.6">
                  <p:embed/>
                </p:oleObj>
              </mc:Choice>
              <mc:Fallback>
                <p:oleObj r:id="rId3" imgW="1287780" imgH="1203960" progId="Visio.Drawing.6">
                  <p:embed/>
                  <p:pic>
                    <p:nvPicPr>
                      <p:cNvPr id="102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48" y="3958792"/>
                        <a:ext cx="2394398" cy="225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790604" y="4033605"/>
            <a:ext cx="7759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operation works like this: </a:t>
            </a:r>
            <a:endParaRPr lang="en-US" altLang="zh-TW" sz="2800" dirty="0" smtClean="0"/>
          </a:p>
          <a:p>
            <a:r>
              <a:rPr lang="en-US" altLang="zh-TW" sz="2800" dirty="0" smtClean="0"/>
              <a:t>keep </a:t>
            </a:r>
            <a:r>
              <a:rPr lang="en-US" altLang="zh-TW" sz="2800" dirty="0"/>
              <a:t>this kernel above a pixel, add all the 9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pixels below this kernel</a:t>
            </a:r>
            <a:r>
              <a:rPr lang="en-US" altLang="zh-TW" sz="2800" dirty="0">
                <a:solidFill>
                  <a:srgbClr val="7030A0"/>
                </a:solidFill>
              </a:rPr>
              <a:t>, take the average</a:t>
            </a:r>
            <a:r>
              <a:rPr lang="en-US" altLang="zh-TW" sz="2800" dirty="0"/>
              <a:t>, and </a:t>
            </a:r>
            <a:r>
              <a:rPr lang="en-US" altLang="zh-TW" sz="2800" dirty="0">
                <a:solidFill>
                  <a:srgbClr val="7030A0"/>
                </a:solidFill>
              </a:rPr>
              <a:t>replace the central pixel with the new average value</a:t>
            </a:r>
            <a:r>
              <a:rPr lang="en-US" altLang="zh-TW" sz="2800" dirty="0"/>
              <a:t>. This operation is continued for all the pixels in the image.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30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5-</a:t>
            </a:r>
            <a:fld id="{17F8E370-4BDF-45D4-BC5D-3E16398EAF94}" type="slidenum">
              <a:rPr lang="en-US" altLang="zh-TW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17430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95800"/>
            <a:ext cx="21336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2438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4667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133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5943600" y="4724400"/>
          <a:ext cx="228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1066680" imgH="711000" progId="Equation.DSMT4">
                  <p:embed/>
                </p:oleObj>
              </mc:Choice>
              <mc:Fallback>
                <p:oleObj name="Equation" r:id="rId8" imgW="10666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724400"/>
                        <a:ext cx="228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90600" y="22098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3000">
                <a:latin typeface="Times New Roman" pitchFamily="18" charset="0"/>
              </a:rPr>
              <a:t>1-D case:</a:t>
            </a:r>
            <a:endParaRPr lang="en-US" altLang="zh-TW" sz="32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267200" y="3581400"/>
            <a:ext cx="198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>
                <a:solidFill>
                  <a:srgbClr val="006600"/>
                </a:solidFill>
                <a:latin typeface="Times New Roman" pitchFamily="18" charset="0"/>
              </a:rPr>
              <a:t>Mean filter</a:t>
            </a:r>
            <a:endParaRPr lang="en-US" altLang="zh-TW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096000" y="3581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>
                <a:solidFill>
                  <a:srgbClr val="006600"/>
                </a:solidFill>
                <a:latin typeface="Times New Roman" pitchFamily="18" charset="0"/>
              </a:rPr>
              <a:t>Smoothed data</a:t>
            </a:r>
            <a:endParaRPr lang="en-US" altLang="zh-TW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438400" y="35814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>
                <a:solidFill>
                  <a:srgbClr val="006600"/>
                </a:solidFill>
                <a:latin typeface="Times New Roman" pitchFamily="18" charset="0"/>
              </a:rPr>
              <a:t>Input data</a:t>
            </a:r>
            <a:endParaRPr lang="en-US" altLang="zh-TW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66800" y="39624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3000" dirty="0">
                <a:latin typeface="Times New Roman" pitchFamily="18" charset="0"/>
              </a:rPr>
              <a:t>2-D case:</a:t>
            </a:r>
            <a:endParaRPr lang="en-US" altLang="zh-TW" sz="3200" b="1" dirty="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62000" y="1524000"/>
            <a:ext cx="518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Tx/>
              <a:buChar char="•"/>
            </a:pP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 Linear Smoothing Filters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5800" y="9144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3200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TW" sz="3200" b="1" dirty="0">
                <a:solidFill>
                  <a:srgbClr val="0000FF"/>
                </a:solidFill>
                <a:latin typeface="Times New Roman" pitchFamily="18" charset="0"/>
              </a:rPr>
              <a:t>Image Smoothing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33400" y="381000"/>
            <a:ext cx="51816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pPr eaLnBrk="1" hangingPunct="1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Function + Window = Filter</a:t>
            </a:r>
          </a:p>
        </p:txBody>
      </p:sp>
    </p:spTree>
    <p:extLst>
      <p:ext uri="{BB962C8B-B14F-4D97-AF65-F5344CB8AC3E}">
        <p14:creationId xmlns:p14="http://schemas.microsoft.com/office/powerpoint/2010/main" val="7214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5-</a:t>
            </a:r>
            <a:fld id="{272E9B4D-9C45-4570-BF6E-F490D7EF1FF0}" type="slidenum">
              <a:rPr lang="en-US" altLang="zh-TW" smtClean="0"/>
              <a:pPr>
                <a:defRPr/>
              </a:pPr>
              <a:t>4</a:t>
            </a:fld>
            <a:endParaRPr lang="en-US" altLang="zh-TW" smtClean="0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849438" y="1143000"/>
          <a:ext cx="29114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3238200" imgH="1130040" progId="Equation.DSMT4">
                  <p:embed/>
                </p:oleObj>
              </mc:Choice>
              <mc:Fallback>
                <p:oleObj name="Equation" r:id="rId3" imgW="323820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143000"/>
                        <a:ext cx="29114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14525" y="2409825"/>
          <a:ext cx="45577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5155920" imgH="1054080" progId="Equation.DSMT4">
                  <p:embed/>
                </p:oleObj>
              </mc:Choice>
              <mc:Fallback>
                <p:oleObj name="Equation" r:id="rId5" imgW="515592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409825"/>
                        <a:ext cx="455771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30480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14400" y="1371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r>
              <a:rPr lang="en-US" altLang="zh-TW" sz="3200">
                <a:latin typeface="Times New Roman" pitchFamily="18" charset="0"/>
              </a:rPr>
              <a:t>1D: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990600" y="2590800"/>
            <a:ext cx="80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r>
              <a:rPr lang="en-US" altLang="zh-TW" sz="3200">
                <a:latin typeface="Times New Roman" pitchFamily="18" charset="0"/>
              </a:rPr>
              <a:t>2D: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457200"/>
            <a:ext cx="366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itchFamily="18" charset="0"/>
              </a:rPr>
              <a:t> Gaussian Smoothing</a:t>
            </a:r>
            <a:endParaRPr lang="zh-TW" altLang="en-US" sz="3200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981200" y="4114800"/>
          <a:ext cx="28670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8" imgW="1218960" imgH="711000" progId="Equation.DSMT4">
                  <p:embed/>
                </p:oleObj>
              </mc:Choice>
              <mc:Fallback>
                <p:oleObj name="Equation" r:id="rId8" imgW="1218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286702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31242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828800" y="3429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Ultra Bold Condense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Ultra Bold Condense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Ultra Bold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Ultra Bold Condensed" pitchFamily="34" charset="0"/>
              </a:defRPr>
            </a:lvl9pPr>
          </a:lstStyle>
          <a:p>
            <a:r>
              <a:rPr lang="en-US" altLang="zh-TW" sz="2800">
                <a:latin typeface="Times New Roman" pitchFamily="18" charset="0"/>
              </a:rPr>
              <a:t>Discrete case:</a:t>
            </a:r>
          </a:p>
        </p:txBody>
      </p:sp>
    </p:spTree>
    <p:extLst>
      <p:ext uri="{BB962C8B-B14F-4D97-AF65-F5344CB8AC3E}">
        <p14:creationId xmlns:p14="http://schemas.microsoft.com/office/powerpoint/2010/main" val="4546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hy </a:t>
            </a:r>
            <a:r>
              <a:rPr lang="en-US" altLang="zh-TW" dirty="0"/>
              <a:t>would you want to blur an image?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Because it reduces certain types of noise in an image. For this reason, blurring is often referred to as smoothing.</a:t>
            </a:r>
          </a:p>
          <a:p>
            <a:r>
              <a:rPr lang="en-US" altLang="zh-TW" dirty="0"/>
              <a:t>To remove a distracting background, you might intentionally blur portions of an image, as is done in ‘Portrait’ mode, on mobile device cameras.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27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ow </a:t>
            </a:r>
            <a:r>
              <a:rPr lang="en-US" altLang="zh-TW" dirty="0"/>
              <a:t>to use this </a:t>
            </a:r>
            <a:r>
              <a:rPr lang="en-US" altLang="zh-TW" dirty="0" smtClean="0"/>
              <a:t>kernel </a:t>
            </a:r>
            <a:r>
              <a:rPr lang="en-US" altLang="zh-TW" dirty="0"/>
              <a:t>with </a:t>
            </a:r>
            <a:r>
              <a:rPr lang="en-US" altLang="zh-TW" dirty="0" err="1"/>
              <a:t>OpenCV</a:t>
            </a:r>
            <a:r>
              <a:rPr lang="en-US" altLang="zh-TW" dirty="0"/>
              <a:t> filtering </a:t>
            </a:r>
            <a:r>
              <a:rPr lang="en-US" altLang="zh-TW" dirty="0" smtClean="0"/>
              <a:t>function </a:t>
            </a:r>
            <a:r>
              <a:rPr lang="en-US" altLang="zh-TW" dirty="0">
                <a:solidFill>
                  <a:srgbClr val="7030A0"/>
                </a:solidFill>
              </a:rPr>
              <a:t>cv2.filter2D</a:t>
            </a:r>
            <a:r>
              <a:rPr lang="en-US" altLang="zh-TW" dirty="0" smtClean="0">
                <a:solidFill>
                  <a:srgbClr val="7030A0"/>
                </a:solidFill>
              </a:rPr>
              <a:t>()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the test image</a:t>
            </a:r>
          </a:p>
          <a:p>
            <a:r>
              <a:rPr lang="en-US" altLang="zh-TW" dirty="0"/>
              <a:t>Define </a:t>
            </a:r>
            <a:r>
              <a:rPr lang="en-US" altLang="zh-TW" dirty="0" smtClean="0"/>
              <a:t>the </a:t>
            </a:r>
            <a:r>
              <a:rPr lang="en-US" altLang="zh-TW" dirty="0"/>
              <a:t>kernel, using a </a:t>
            </a:r>
            <a:r>
              <a:rPr lang="en-US" altLang="zh-TW" dirty="0" smtClean="0"/>
              <a:t>N×N </a:t>
            </a:r>
            <a:r>
              <a:rPr lang="en-US" altLang="zh-TW" dirty="0" err="1"/>
              <a:t>NumPy</a:t>
            </a:r>
            <a:r>
              <a:rPr lang="en-US" altLang="zh-TW" dirty="0"/>
              <a:t> array , where N must be an odd number.</a:t>
            </a:r>
            <a:endParaRPr lang="en-US" altLang="zh-TW" dirty="0" smtClean="0"/>
          </a:p>
          <a:p>
            <a:r>
              <a:rPr lang="en-US" altLang="zh-TW" dirty="0"/>
              <a:t>Use the </a:t>
            </a:r>
            <a:r>
              <a:rPr lang="en-US" altLang="zh-TW" dirty="0" smtClean="0">
                <a:solidFill>
                  <a:srgbClr val="7030A0"/>
                </a:solidFill>
              </a:rPr>
              <a:t>cv2.filter2D</a:t>
            </a:r>
            <a:r>
              <a:rPr lang="en-US" altLang="zh-TW" dirty="0">
                <a:solidFill>
                  <a:srgbClr val="7030A0"/>
                </a:solidFill>
              </a:rPr>
              <a:t>() </a:t>
            </a:r>
            <a:r>
              <a:rPr lang="en-US" altLang="zh-TW" dirty="0"/>
              <a:t>function in </a:t>
            </a:r>
            <a:r>
              <a:rPr lang="en-US" altLang="zh-TW" dirty="0" err="1"/>
              <a:t>OpenCV</a:t>
            </a:r>
            <a:r>
              <a:rPr lang="en-US" altLang="zh-TW" dirty="0"/>
              <a:t> to perform the linear filtering </a:t>
            </a:r>
            <a:r>
              <a:rPr lang="en-US" altLang="zh-TW" dirty="0" smtClean="0"/>
              <a:t>operation.</a:t>
            </a:r>
          </a:p>
          <a:p>
            <a:r>
              <a:rPr lang="en-US" altLang="zh-TW" dirty="0"/>
              <a:t>Display the original and filtered images, using </a:t>
            </a:r>
            <a:r>
              <a:rPr lang="en-US" altLang="zh-TW" dirty="0" smtClean="0">
                <a:solidFill>
                  <a:srgbClr val="7030A0"/>
                </a:solidFill>
              </a:rPr>
              <a:t>cv2.imshow() </a:t>
            </a:r>
            <a:r>
              <a:rPr lang="en-US" altLang="zh-TW" dirty="0" smtClean="0"/>
              <a:t>function.</a:t>
            </a:r>
          </a:p>
          <a:p>
            <a:r>
              <a:rPr lang="en-US" altLang="zh-TW" dirty="0"/>
              <a:t>Save the filtered image to disk, using </a:t>
            </a:r>
            <a:r>
              <a:rPr lang="en-US" altLang="zh-TW" dirty="0">
                <a:solidFill>
                  <a:srgbClr val="7030A0"/>
                </a:solidFill>
              </a:rPr>
              <a:t>cv2.imwrite() </a:t>
            </a:r>
            <a:r>
              <a:rPr lang="en-US" altLang="zh-TW" dirty="0"/>
              <a:t>function.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25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8280862" cy="690591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filter2D.py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577079"/>
            <a:ext cx="840205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cv2 as cv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matplotlib</a:t>
            </a:r>
            <a:r>
              <a:rPr lang="en-US" altLang="zh-TW" dirty="0"/>
              <a:t>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7030A0"/>
                </a:solidFill>
              </a:rPr>
              <a:t># In command line, type 'pip install </a:t>
            </a:r>
            <a:r>
              <a:rPr lang="en-US" altLang="zh-TW" dirty="0" err="1">
                <a:solidFill>
                  <a:srgbClr val="7030A0"/>
                </a:solidFill>
              </a:rPr>
              <a:t>matplotlib</a:t>
            </a:r>
            <a:r>
              <a:rPr lang="en-US" altLang="zh-TW" dirty="0">
                <a:solidFill>
                  <a:srgbClr val="7030A0"/>
                </a:solidFill>
              </a:rPr>
              <a:t>' to install </a:t>
            </a:r>
            <a:r>
              <a:rPr lang="en-US" altLang="zh-TW" dirty="0" err="1">
                <a:solidFill>
                  <a:srgbClr val="7030A0"/>
                </a:solidFill>
              </a:rPr>
              <a:t>matplotlib</a:t>
            </a:r>
            <a:r>
              <a:rPr lang="en-US" altLang="zh-TW" dirty="0">
                <a:solidFill>
                  <a:srgbClr val="7030A0"/>
                </a:solidFill>
              </a:rPr>
              <a:t> before running this program</a:t>
            </a:r>
            <a:r>
              <a:rPr lang="en-US" altLang="zh-TW" dirty="0" smtClean="0">
                <a:solidFill>
                  <a:srgbClr val="7030A0"/>
                </a:solidFill>
              </a:rPr>
              <a:t>.</a:t>
            </a:r>
            <a:endParaRPr lang="en-US" altLang="zh-TW" dirty="0"/>
          </a:p>
          <a:p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cv.imread</a:t>
            </a:r>
            <a:r>
              <a:rPr lang="en-US" altLang="zh-TW" dirty="0"/>
              <a:t>('lena_noise.jpg')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# Read the test image </a:t>
            </a:r>
            <a:r>
              <a:rPr lang="en-US" altLang="zh-TW" dirty="0" smtClean="0">
                <a:solidFill>
                  <a:srgbClr val="7030A0"/>
                </a:solidFill>
              </a:rPr>
              <a:t>'lena_noise.jpg‘.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# kernel = </a:t>
            </a:r>
            <a:r>
              <a:rPr lang="en-US" altLang="zh-TW" dirty="0" err="1"/>
              <a:t>np.ones</a:t>
            </a:r>
            <a:r>
              <a:rPr lang="en-US" altLang="zh-TW" dirty="0"/>
              <a:t>((5, 5), np.float32)/25</a:t>
            </a:r>
          </a:p>
          <a:p>
            <a:r>
              <a:rPr lang="en-US" altLang="zh-TW" dirty="0"/>
              <a:t>kernel = </a:t>
            </a:r>
            <a:r>
              <a:rPr lang="en-US" altLang="zh-TW" dirty="0" err="1"/>
              <a:t>np.ones</a:t>
            </a:r>
            <a:r>
              <a:rPr lang="en-US" altLang="zh-TW" dirty="0"/>
              <a:t>((3, 3), np.float32)/9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# Define the kernel, using a N×N </a:t>
            </a:r>
            <a:r>
              <a:rPr lang="en-US" altLang="zh-TW" dirty="0" err="1">
                <a:solidFill>
                  <a:srgbClr val="7030A0"/>
                </a:solidFill>
              </a:rPr>
              <a:t>NumPy</a:t>
            </a:r>
            <a:r>
              <a:rPr lang="en-US" altLang="zh-TW" dirty="0">
                <a:solidFill>
                  <a:srgbClr val="7030A0"/>
                </a:solidFill>
              </a:rPr>
              <a:t> array, where N is odd.</a:t>
            </a:r>
          </a:p>
          <a:p>
            <a:r>
              <a:rPr lang="en-US" altLang="zh-TW" dirty="0" err="1"/>
              <a:t>dst</a:t>
            </a:r>
            <a:r>
              <a:rPr lang="en-US" altLang="zh-TW" dirty="0"/>
              <a:t> = cv.filter2D(</a:t>
            </a:r>
            <a:r>
              <a:rPr lang="en-US" altLang="zh-TW" dirty="0" err="1"/>
              <a:t>img</a:t>
            </a:r>
            <a:r>
              <a:rPr lang="en-US" altLang="zh-TW" dirty="0"/>
              <a:t>, -1, kernel)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# Use the cv2.filter2D() function in </a:t>
            </a:r>
            <a:r>
              <a:rPr lang="en-US" altLang="zh-TW" dirty="0" err="1">
                <a:solidFill>
                  <a:srgbClr val="7030A0"/>
                </a:solidFill>
              </a:rPr>
              <a:t>OpenCV</a:t>
            </a:r>
            <a:r>
              <a:rPr lang="en-US" altLang="zh-TW" dirty="0">
                <a:solidFill>
                  <a:srgbClr val="7030A0"/>
                </a:solidFill>
              </a:rPr>
              <a:t> to perform the linear filtering operation.</a:t>
            </a:r>
          </a:p>
          <a:p>
            <a:r>
              <a:rPr lang="en-US" altLang="zh-TW" dirty="0" err="1"/>
              <a:t>cv.imshow</a:t>
            </a:r>
            <a:r>
              <a:rPr lang="en-US" altLang="zh-TW" dirty="0"/>
              <a:t>("Original", 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cv.imshow</a:t>
            </a:r>
            <a:r>
              <a:rPr lang="en-US" altLang="zh-TW" dirty="0"/>
              <a:t>("Averaging", </a:t>
            </a:r>
            <a:r>
              <a:rPr lang="en-US" altLang="zh-TW" dirty="0" err="1"/>
              <a:t>dst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# Display the original and filtered images, using cv2.imshow() function.</a:t>
            </a:r>
          </a:p>
          <a:p>
            <a:r>
              <a:rPr lang="en-US" altLang="zh-TW" dirty="0" err="1"/>
              <a:t>cv.imwrite</a:t>
            </a:r>
            <a:r>
              <a:rPr lang="en-US" altLang="zh-TW" dirty="0"/>
              <a:t>('lena_noise_average.jpg', </a:t>
            </a:r>
            <a:r>
              <a:rPr lang="en-US" altLang="zh-TW" dirty="0" err="1"/>
              <a:t>dst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# Save the filtered image to disk, using cv2.imwrite() function</a:t>
            </a:r>
            <a:r>
              <a:rPr lang="en-US" altLang="zh-TW" dirty="0" smtClean="0">
                <a:solidFill>
                  <a:srgbClr val="7030A0"/>
                </a:solidFill>
              </a:rPr>
              <a:t>.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 err="1" smtClean="0"/>
              <a:t>plt.subplot</a:t>
            </a:r>
            <a:r>
              <a:rPr lang="en-US" altLang="zh-TW" dirty="0" smtClean="0"/>
              <a:t>(121</a:t>
            </a:r>
            <a:r>
              <a:rPr lang="en-US" altLang="zh-TW" dirty="0"/>
              <a:t>), </a:t>
            </a:r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), </a:t>
            </a:r>
            <a:r>
              <a:rPr lang="en-US" altLang="zh-TW" dirty="0" err="1"/>
              <a:t>plt.title</a:t>
            </a:r>
            <a:r>
              <a:rPr lang="en-US" altLang="zh-TW" dirty="0"/>
              <a:t>('Original')</a:t>
            </a:r>
          </a:p>
          <a:p>
            <a:r>
              <a:rPr lang="en-US" altLang="zh-TW" dirty="0" err="1"/>
              <a:t>plt.xticks</a:t>
            </a:r>
            <a:r>
              <a:rPr lang="en-US" altLang="zh-TW" dirty="0"/>
              <a:t>([]), </a:t>
            </a:r>
            <a:r>
              <a:rPr lang="en-US" altLang="zh-TW" dirty="0" err="1"/>
              <a:t>plt.yticks</a:t>
            </a:r>
            <a:r>
              <a:rPr lang="en-US" altLang="zh-TW" dirty="0"/>
              <a:t>([])</a:t>
            </a:r>
          </a:p>
          <a:p>
            <a:r>
              <a:rPr lang="en-US" altLang="zh-TW" dirty="0" err="1"/>
              <a:t>plt.subplot</a:t>
            </a:r>
            <a:r>
              <a:rPr lang="en-US" altLang="zh-TW" dirty="0"/>
              <a:t>(122), </a:t>
            </a:r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dst</a:t>
            </a:r>
            <a:r>
              <a:rPr lang="en-US" altLang="zh-TW" dirty="0"/>
              <a:t>), </a:t>
            </a:r>
            <a:r>
              <a:rPr lang="en-US" altLang="zh-TW" dirty="0" err="1"/>
              <a:t>plt.title</a:t>
            </a:r>
            <a:r>
              <a:rPr lang="en-US" altLang="zh-TW" dirty="0"/>
              <a:t>('Averaging')</a:t>
            </a:r>
          </a:p>
          <a:p>
            <a:r>
              <a:rPr lang="en-US" altLang="zh-TW" dirty="0" err="1"/>
              <a:t>plt.xticks</a:t>
            </a:r>
            <a:r>
              <a:rPr lang="en-US" altLang="zh-TW" dirty="0"/>
              <a:t>([]), </a:t>
            </a:r>
            <a:r>
              <a:rPr lang="en-US" altLang="zh-TW" dirty="0" err="1"/>
              <a:t>plt.yticks</a:t>
            </a:r>
            <a:r>
              <a:rPr lang="en-US" altLang="zh-TW" dirty="0"/>
              <a:t>([])</a:t>
            </a:r>
          </a:p>
          <a:p>
            <a:r>
              <a:rPr lang="en-US" altLang="zh-TW" dirty="0" err="1"/>
              <a:t>plt.show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053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cv2.filter2D(</a:t>
            </a:r>
            <a:r>
              <a:rPr lang="en-US" altLang="zh-TW" dirty="0" err="1">
                <a:solidFill>
                  <a:srgbClr val="7030A0"/>
                </a:solidFill>
              </a:rPr>
              <a:t>src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ddepth</a:t>
            </a:r>
            <a:r>
              <a:rPr lang="en-US" altLang="zh-TW" dirty="0">
                <a:solidFill>
                  <a:srgbClr val="7030A0"/>
                </a:solidFill>
              </a:rPr>
              <a:t>, kernel)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en-US" altLang="zh-TW" dirty="0"/>
              <a:t> provides a function </a:t>
            </a:r>
            <a:r>
              <a:rPr lang="en-US" altLang="zh-TW" b="1" dirty="0">
                <a:hlinkClick r:id="rId2" tooltip="Convolves an image with the kernel. "/>
              </a:rPr>
              <a:t>cv.filter2D()</a:t>
            </a:r>
            <a:r>
              <a:rPr lang="en-US" altLang="zh-TW" dirty="0"/>
              <a:t> to convolve a kernel with an image. </a:t>
            </a:r>
            <a:endParaRPr lang="en-US" altLang="zh-TW" dirty="0" smtClean="0"/>
          </a:p>
          <a:p>
            <a:r>
              <a:rPr lang="en-US" altLang="zh-TW" dirty="0"/>
              <a:t>The first argument </a:t>
            </a:r>
            <a:r>
              <a:rPr lang="en-US" altLang="zh-TW" dirty="0" err="1"/>
              <a:t>scr</a:t>
            </a:r>
            <a:r>
              <a:rPr lang="en-US" altLang="zh-TW" dirty="0"/>
              <a:t> is the source </a:t>
            </a:r>
            <a:r>
              <a:rPr lang="en-US" altLang="zh-TW" dirty="0" smtClean="0"/>
              <a:t>image.</a:t>
            </a:r>
          </a:p>
          <a:p>
            <a:r>
              <a:rPr lang="en-US" altLang="zh-TW" dirty="0"/>
              <a:t>The second argument is </a:t>
            </a:r>
            <a:r>
              <a:rPr lang="en-US" altLang="zh-TW" dirty="0" err="1">
                <a:solidFill>
                  <a:srgbClr val="7030A0"/>
                </a:solidFill>
              </a:rPr>
              <a:t>ddepth</a:t>
            </a:r>
            <a:r>
              <a:rPr lang="en-US" altLang="zh-TW" dirty="0"/>
              <a:t>, which indicates the </a:t>
            </a:r>
            <a:r>
              <a:rPr lang="en-US" altLang="zh-TW" dirty="0">
                <a:solidFill>
                  <a:srgbClr val="7030A0"/>
                </a:solidFill>
              </a:rPr>
              <a:t>depth (bits) </a:t>
            </a:r>
            <a:r>
              <a:rPr lang="en-US" altLang="zh-TW" dirty="0"/>
              <a:t>of the resulting image. A value of </a:t>
            </a:r>
            <a:r>
              <a:rPr lang="en-US" altLang="zh-TW" dirty="0">
                <a:solidFill>
                  <a:srgbClr val="7030A0"/>
                </a:solidFill>
              </a:rPr>
              <a:t>-1 indicates that the final image will also have the same depth as the source image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final input argument is the kernel, which we apply to the source </a:t>
            </a:r>
            <a:r>
              <a:rPr lang="en-US" altLang="zh-TW" dirty="0" smtClean="0"/>
              <a:t>image.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90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" y="798094"/>
            <a:ext cx="4876800" cy="487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4" y="798094"/>
            <a:ext cx="4876800" cy="4876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4084" y="605188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Original image with noise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36894" y="605188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Processed with Averaging Kernel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97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535</Words>
  <Application>Microsoft Office PowerPoint</Application>
  <PresentationFormat>自訂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Office 佈景主題</vt:lpstr>
      <vt:lpstr>Visio.Drawing.6</vt:lpstr>
      <vt:lpstr>Equation</vt:lpstr>
      <vt:lpstr>Image Filtering Using Convolution in OpenCV </vt:lpstr>
      <vt:lpstr>An Introduction to Convolution Kernels in Image Processing </vt:lpstr>
      <vt:lpstr>PowerPoint 簡報</vt:lpstr>
      <vt:lpstr>PowerPoint 簡報</vt:lpstr>
      <vt:lpstr>Why would you want to blur an image? </vt:lpstr>
      <vt:lpstr>How to use this kernel with OpenCV filtering function cv2.filter2D().</vt:lpstr>
      <vt:lpstr>filter2D.py</vt:lpstr>
      <vt:lpstr>cv2.filter2D(src, ddepth, kernel)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Filtering Using Convolution in OpenCV</dc:title>
  <dc:creator>Windows 使用者</dc:creator>
  <cp:lastModifiedBy>USER</cp:lastModifiedBy>
  <cp:revision>35</cp:revision>
  <dcterms:created xsi:type="dcterms:W3CDTF">2021-10-27T14:46:34Z</dcterms:created>
  <dcterms:modified xsi:type="dcterms:W3CDTF">2023-10-11T01:20:23Z</dcterms:modified>
</cp:coreProperties>
</file>