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114" y="-10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64217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25533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413074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21688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199188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191275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194360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288584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37077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424555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611CA43-B625-43A9-9E7E-9D7C09824AE6}" type="datetimeFigureOut">
              <a:rPr lang="zh-TW" altLang="en-US" smtClean="0"/>
              <a:t>2023/11/29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241683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1CA43-B625-43A9-9E7E-9D7C09824AE6}" type="datetimeFigureOut">
              <a:rPr lang="zh-TW" altLang="en-US" smtClean="0"/>
              <a:t>2023/11/29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2985C-76AB-49C6-93E3-9E2CCBB82E4F}" type="slidenum">
              <a:rPr lang="zh-TW" altLang="en-US" smtClean="0"/>
              <a:t>‹#›</a:t>
            </a:fld>
            <a:endParaRPr lang="zh-TW" altLang="en-US"/>
          </a:p>
        </p:txBody>
      </p:sp>
    </p:spTree>
    <p:extLst>
      <p:ext uri="{BB962C8B-B14F-4D97-AF65-F5344CB8AC3E}">
        <p14:creationId xmlns:p14="http://schemas.microsoft.com/office/powerpoint/2010/main" val="3758614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3.png"/><Relationship Id="rId18" Type="http://schemas.openxmlformats.org/officeDocument/2006/relationships/image" Target="../media/image18.wmf"/><Relationship Id="rId3" Type="http://schemas.openxmlformats.org/officeDocument/2006/relationships/oleObject" Target="../embeddings/oleObject1.bin"/><Relationship Id="rId21" Type="http://schemas.openxmlformats.org/officeDocument/2006/relationships/oleObject" Target="../embeddings/oleObject7.bin"/><Relationship Id="rId7" Type="http://schemas.openxmlformats.org/officeDocument/2006/relationships/image" Target="../media/image14.wmf"/><Relationship Id="rId12" Type="http://schemas.openxmlformats.org/officeDocument/2006/relationships/image" Target="../media/image52.png"/><Relationship Id="rId17" Type="http://schemas.openxmlformats.org/officeDocument/2006/relationships/oleObject" Target="../embeddings/oleObject6.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56.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emf"/><Relationship Id="rId5" Type="http://schemas.openxmlformats.org/officeDocument/2006/relationships/image" Target="../media/image51.png"/><Relationship Id="rId15" Type="http://schemas.openxmlformats.org/officeDocument/2006/relationships/oleObject" Target="../embeddings/oleObject5.bin"/><Relationship Id="rId10" Type="http://schemas.openxmlformats.org/officeDocument/2006/relationships/oleObject" Target="../embeddings/oleObject4.bin"/><Relationship Id="rId19" Type="http://schemas.openxmlformats.org/officeDocument/2006/relationships/image" Target="../media/image55.png"/><Relationship Id="rId4" Type="http://schemas.openxmlformats.org/officeDocument/2006/relationships/image" Target="../media/image13.wmf"/><Relationship Id="rId9" Type="http://schemas.openxmlformats.org/officeDocument/2006/relationships/image" Target="../media/image15.wmf"/><Relationship Id="rId14" Type="http://schemas.openxmlformats.org/officeDocument/2006/relationships/image" Target="../media/image54.png"/><Relationship Id="rId22"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21.emf"/><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0.png"/><Relationship Id="rId5" Type="http://schemas.openxmlformats.org/officeDocument/2006/relationships/image" Target="../media/image23.emf"/><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61.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62.png"/><Relationship Id="rId9"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image" Target="../media/image28.emf"/><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400" dirty="0">
                <a:latin typeface="Times New Roman" panose="02020603050405020304" pitchFamily="18" charset="0"/>
                <a:cs typeface="Times New Roman" panose="02020603050405020304" pitchFamily="18" charset="0"/>
              </a:rPr>
              <a:t>Object </a:t>
            </a:r>
            <a:r>
              <a:rPr lang="en-US" altLang="zh-TW" sz="4400">
                <a:latin typeface="Times New Roman" panose="02020603050405020304" pitchFamily="18" charset="0"/>
                <a:cs typeface="Times New Roman" panose="02020603050405020304" pitchFamily="18" charset="0"/>
              </a:rPr>
              <a:t>detection with integral image </a:t>
            </a:r>
            <a:r>
              <a:rPr lang="en-US" altLang="zh-TW" sz="4400" dirty="0">
                <a:latin typeface="Times New Roman" panose="02020603050405020304" pitchFamily="18" charset="0"/>
                <a:cs typeface="Times New Roman" panose="02020603050405020304" pitchFamily="18" charset="0"/>
              </a:rPr>
              <a:t>based extended set of </a:t>
            </a:r>
            <a:r>
              <a:rPr lang="en-US" altLang="zh-TW" sz="4400" dirty="0" err="1">
                <a:latin typeface="Times New Roman" panose="02020603050405020304" pitchFamily="18" charset="0"/>
                <a:cs typeface="Times New Roman" panose="02020603050405020304" pitchFamily="18" charset="0"/>
              </a:rPr>
              <a:t>Haar</a:t>
            </a:r>
            <a:r>
              <a:rPr lang="en-US" altLang="zh-TW" sz="4400" dirty="0">
                <a:latin typeface="Times New Roman" panose="02020603050405020304" pitchFamily="18" charset="0"/>
                <a:cs typeface="Times New Roman" panose="02020603050405020304" pitchFamily="18" charset="0"/>
              </a:rPr>
              <a:t>-like features and </a:t>
            </a:r>
            <a:r>
              <a:rPr lang="en-US" altLang="zh-TW" sz="4400" dirty="0" err="1">
                <a:latin typeface="Times New Roman" panose="02020603050405020304" pitchFamily="18" charset="0"/>
                <a:cs typeface="Times New Roman" panose="02020603050405020304" pitchFamily="18" charset="0"/>
              </a:rPr>
              <a:t>Adaboost</a:t>
            </a:r>
            <a:r>
              <a:rPr lang="en-US" altLang="zh-TW" sz="4400" dirty="0">
                <a:latin typeface="Times New Roman" panose="02020603050405020304" pitchFamily="18" charset="0"/>
                <a:cs typeface="Times New Roman" panose="02020603050405020304" pitchFamily="18" charset="0"/>
              </a:rPr>
              <a:t> algorithm</a:t>
            </a:r>
            <a:endParaRPr lang="zh-TW" altLang="en-US" sz="44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5987193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矩形 12"/>
              <p:cNvSpPr/>
              <p:nvPr/>
            </p:nvSpPr>
            <p:spPr>
              <a:xfrm>
                <a:off x="530376" y="349830"/>
                <a:ext cx="11097741" cy="1398653"/>
              </a:xfrm>
              <a:prstGeom prst="rect">
                <a:avLst/>
              </a:prstGeom>
            </p:spPr>
            <p:txBody>
              <a:bodyPr wrap="squar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best classifier candidate </a:t>
                </a:r>
                <a14:m>
                  <m:oMath xmlns:m="http://schemas.openxmlformats.org/officeDocument/2006/math">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h</m:t>
                        </m:r>
                      </m:e>
                      <m:sub>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𝑜</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𝜂</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d>
                      <m:dPr>
                        <m:ctrlPr>
                          <a:rPr lang="zh-TW" altLang="zh-TW" sz="2400" i="1">
                            <a:solidFill>
                              <a:srgbClr val="000000"/>
                            </a:solidFill>
                            <a:latin typeface="Cambria Math"/>
                            <a:ea typeface="Cambria Math" panose="02040503050406030204" pitchFamily="18" charset="0"/>
                          </a:rPr>
                        </m:ctrlPr>
                      </m:dPr>
                      <m:e>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d>
                              <m:dPr>
                                <m:ctrlPr>
                                  <a:rPr lang="zh-TW" altLang="zh-TW" sz="2400" i="1">
                                    <a:solidFill>
                                      <a:srgbClr val="000000"/>
                                    </a:solidFill>
                                    <a:latin typeface="Cambria Math"/>
                                    <a:ea typeface="Cambria Math" panose="02040503050406030204" pitchFamily="18" charset="0"/>
                                  </a:rPr>
                                </m:ctrlPr>
                              </m:dPr>
                              <m:e>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𝜂</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e>
                            </m:d>
                          </m:sub>
                        </m:sSub>
                      </m:e>
                    </m:d>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whose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threshold </a:t>
                </a:r>
                <a14:m>
                  <m:oMath xmlns:m="http://schemas.openxmlformats.org/officeDocument/2006/math">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𝑜</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for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𝜂</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th</m:t>
                    </m:r>
                  </m:oMath>
                </a14:m>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element of </a:t>
                </a:r>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Haar</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-like feature vector</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s </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has the smallest error rate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n-US" altLang="zh-TW" sz="2400" i="1">
                            <a:solidFill>
                              <a:srgbClr val="000000"/>
                            </a:solidFill>
                            <a:latin typeface="Cambria Math" panose="02040503050406030204" pitchFamily="18" charset="0"/>
                            <a:ea typeface="Cambria Math" panose="02040503050406030204" pitchFamily="18" charset="0"/>
                          </a:rPr>
                          <m:t>ε</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is selected as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 weak classifier in </a:t>
                </a:r>
                <a:r>
                  <a:rPr lang="en-US" altLang="zh-TW" sz="2400" b="1" i="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kth</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iteration.</a:t>
                </a:r>
                <a:endParaRPr lang="zh-TW" altLang="en-US" sz="2400" b="1" dirty="0">
                  <a:latin typeface="Times New Roman" panose="02020603050405020304" pitchFamily="18" charset="0"/>
                  <a:cs typeface="Times New Roman" panose="020206030504050203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530376" y="349830"/>
                <a:ext cx="11097741" cy="1398653"/>
              </a:xfrm>
              <a:prstGeom prst="rect">
                <a:avLst/>
              </a:prstGeom>
              <a:blipFill>
                <a:blip r:embed="rId2"/>
                <a:stretch>
                  <a:fillRect l="-824" r="-440" b="-91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30376" y="1890544"/>
                <a:ext cx="11097741" cy="792461"/>
              </a:xfrm>
              <a:prstGeom prst="rect">
                <a:avLst/>
              </a:prstGeom>
            </p:spPr>
            <p:txBody>
              <a:bodyPr wrap="squar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 the </a:t>
                </a:r>
                <a:r>
                  <a:rPr lang="en-US" altLang="zh-TW" sz="2400" i="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kth</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iteration, the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voting weight </a:t>
                </a:r>
                <a14:m>
                  <m:oMath xmlns:m="http://schemas.openxmlformats.org/officeDocument/2006/math">
                    <m:sSup>
                      <m:sSupPr>
                        <m:ctrlPr>
                          <a:rPr lang="zh-TW" altLang="zh-TW" sz="2400" b="1" i="1">
                            <a:solidFill>
                              <a:srgbClr val="000000"/>
                            </a:solidFill>
                            <a:latin typeface="Cambria Math"/>
                            <a:ea typeface="Cambria Math" panose="02040503050406030204" pitchFamily="18" charset="0"/>
                          </a:rPr>
                        </m:ctrlPr>
                      </m:sSupPr>
                      <m:e>
                        <m:r>
                          <a:rPr lang="el-GR" altLang="zh-TW" sz="2400" b="1" i="1" smtClean="0">
                            <a:solidFill>
                              <a:srgbClr val="000000"/>
                            </a:solidFill>
                            <a:latin typeface="Cambria Math"/>
                            <a:ea typeface="Cambria Math" panose="02040503050406030204" pitchFamily="18" charset="0"/>
                          </a:rPr>
                          <m:t>𝜶</m:t>
                        </m:r>
                      </m:e>
                      <m:sup>
                        <m:r>
                          <a:rPr lang="en-US" altLang="zh-TW" sz="2400" b="1" i="1">
                            <a:solidFill>
                              <a:srgbClr val="000000"/>
                            </a:solidFill>
                            <a:latin typeface="Cambria Math" panose="02040503050406030204" pitchFamily="18" charset="0"/>
                            <a:cs typeface="Times New Roman" panose="02020603050405020304" pitchFamily="18" charset="0"/>
                          </a:rPr>
                          <m:t>𝒌</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of selected weak classifier </a:t>
                </a:r>
                <a14:m>
                  <m:oMath xmlns:m="http://schemas.openxmlformats.org/officeDocument/2006/math">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h</m:t>
                        </m:r>
                      </m:e>
                      <m:sub>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𝑜</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𝜂</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d>
                      <m:dPr>
                        <m:ctrlPr>
                          <a:rPr lang="zh-TW" altLang="zh-TW" sz="2400" i="1">
                            <a:solidFill>
                              <a:srgbClr val="000000"/>
                            </a:solidFill>
                            <a:latin typeface="Cambria Math"/>
                            <a:ea typeface="Cambria Math" panose="02040503050406030204" pitchFamily="18" charset="0"/>
                          </a:rPr>
                        </m:ctrlPr>
                      </m:dPr>
                      <m:e>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d>
                              <m:dPr>
                                <m:ctrlPr>
                                  <a:rPr lang="zh-TW" altLang="zh-TW" sz="2400" i="1">
                                    <a:solidFill>
                                      <a:srgbClr val="000000"/>
                                    </a:solidFill>
                                    <a:latin typeface="Cambria Math"/>
                                    <a:ea typeface="Cambria Math" panose="02040503050406030204" pitchFamily="18" charset="0"/>
                                  </a:rPr>
                                </m:ctrlPr>
                              </m:dPr>
                              <m:e>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𝜂</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e>
                            </m:d>
                          </m:sub>
                        </m:sSub>
                      </m:e>
                    </m:d>
                  </m:oMath>
                </a14:m>
                <a:r>
                  <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 </a:t>
                </a:r>
                <a:endParaRPr lang="zh-TW"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30376" y="1890544"/>
                <a:ext cx="11097741" cy="792461"/>
              </a:xfrm>
              <a:prstGeom prst="rect">
                <a:avLst/>
              </a:prstGeom>
              <a:blipFill>
                <a:blip r:embed="rId3"/>
                <a:stretch>
                  <a:fillRect l="-8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Rectangle 3"/>
              <p:cNvSpPr>
                <a:spLocks noChangeArrowheads="1"/>
              </p:cNvSpPr>
              <p:nvPr/>
            </p:nvSpPr>
            <p:spPr bwMode="auto">
              <a:xfrm>
                <a:off x="582204" y="2574822"/>
                <a:ext cx="10701503" cy="784830"/>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lvl="0" eaLnBrk="0" fontAlgn="base" hangingPunct="0">
                  <a:spcBef>
                    <a:spcPct val="0"/>
                  </a:spcBef>
                  <a:spcAft>
                    <a:spcPct val="0"/>
                  </a:spcAft>
                </a:pP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 the </a:t>
                </a:r>
                <a:r>
                  <a:rPr kumimoji="0" lang="en-US" altLang="zh-TW" sz="24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final strong classifier </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is based on the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n-US" altLang="zh-TW" sz="2400" i="1">
                            <a:solidFill>
                              <a:srgbClr val="000000"/>
                            </a:solidFill>
                            <a:latin typeface="Cambria Math" panose="02040503050406030204" pitchFamily="18" charset="0"/>
                            <a:ea typeface="Cambria Math" panose="02040503050406030204" pitchFamily="18" charset="0"/>
                          </a:rPr>
                          <m:t>ε</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oMath>
                </a14:m>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and is calculated with the following equation</a:t>
                </a:r>
                <a:r>
                  <a:rPr kumimoji="0" lang="en-US" altLang="zh-TW" sz="10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en-US" altLang="zh-TW"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19" name="Rectangle 3"/>
              <p:cNvSpPr>
                <a:spLocks noRot="1" noChangeAspect="1" noMove="1" noResize="1" noEditPoints="1" noAdjustHandles="1" noChangeArrowheads="1" noChangeShapeType="1" noTextEdit="1"/>
              </p:cNvSpPr>
              <p:nvPr/>
            </p:nvSpPr>
            <p:spPr bwMode="auto">
              <a:xfrm>
                <a:off x="582204" y="2574822"/>
                <a:ext cx="10701503" cy="784830"/>
              </a:xfrm>
              <a:prstGeom prst="rect">
                <a:avLst/>
              </a:prstGeom>
              <a:blipFill>
                <a:blip r:embed="rId4"/>
                <a:stretch>
                  <a:fillRect l="-912" t="-5426" b="-2325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530376" y="3434749"/>
                <a:ext cx="3290260"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TW" altLang="en-US" sz="2400" i="1" smtClean="0">
                              <a:latin typeface="Cambria Math"/>
                            </a:rPr>
                          </m:ctrlPr>
                        </m:sSupPr>
                        <m:e>
                          <m:r>
                            <m:rPr>
                              <m:sty m:val="p"/>
                            </m:rPr>
                            <a:rPr lang="el-GR" altLang="zh-TW" sz="2400" i="1" smtClean="0">
                              <a:latin typeface="Cambria Math"/>
                            </a:rPr>
                            <m:t>α</m:t>
                          </m:r>
                        </m:e>
                        <m:sup>
                          <m:r>
                            <a:rPr lang="zh-TW" altLang="en-US" sz="2400" i="1">
                              <a:latin typeface="Cambria Math" panose="02040503050406030204" pitchFamily="18" charset="0"/>
                            </a:rPr>
                            <m:t>𝑘</m:t>
                          </m:r>
                        </m:sup>
                      </m:sSup>
                      <m:r>
                        <a:rPr lang="zh-TW" altLang="en-US" sz="2400" i="0">
                          <a:latin typeface="Cambria Math" panose="02040503050406030204" pitchFamily="18" charset="0"/>
                        </a:rPr>
                        <m:t>=</m:t>
                      </m:r>
                      <m:f>
                        <m:fPr>
                          <m:ctrlPr>
                            <a:rPr lang="zh-TW" altLang="en-US" sz="2400" i="1">
                              <a:latin typeface="Cambria Math"/>
                            </a:rPr>
                          </m:ctrlPr>
                        </m:fPr>
                        <m:num>
                          <m:r>
                            <a:rPr lang="zh-TW" altLang="en-US" sz="2400" i="0">
                              <a:latin typeface="Cambria Math" panose="02040503050406030204" pitchFamily="18" charset="0"/>
                            </a:rPr>
                            <m:t>1</m:t>
                          </m:r>
                        </m:num>
                        <m:den>
                          <m:r>
                            <a:rPr lang="zh-TW" altLang="en-US" sz="2400" i="0">
                              <a:latin typeface="Cambria Math" panose="02040503050406030204" pitchFamily="18" charset="0"/>
                            </a:rPr>
                            <m:t>2</m:t>
                          </m:r>
                        </m:den>
                      </m:f>
                      <m:r>
                        <a:rPr lang="zh-TW" altLang="en-US" sz="2400" i="1">
                          <a:latin typeface="Cambria Math" panose="02040503050406030204" pitchFamily="18" charset="0"/>
                        </a:rPr>
                        <m:t>𝑙𝑛</m:t>
                      </m:r>
                      <m:d>
                        <m:dPr>
                          <m:begChr m:val="["/>
                          <m:endChr m:val="]"/>
                          <m:ctrlPr>
                            <a:rPr lang="zh-TW" altLang="en-US" sz="2400" i="1">
                              <a:latin typeface="Cambria Math"/>
                            </a:rPr>
                          </m:ctrlPr>
                        </m:dPr>
                        <m:e>
                          <m:f>
                            <m:fPr>
                              <m:type m:val="skw"/>
                              <m:ctrlPr>
                                <a:rPr lang="zh-TW" altLang="en-US" sz="2400" i="1">
                                  <a:latin typeface="Cambria Math"/>
                                </a:rPr>
                              </m:ctrlPr>
                            </m:fPr>
                            <m:num>
                              <m:d>
                                <m:dPr>
                                  <m:ctrlPr>
                                    <a:rPr lang="zh-TW" altLang="en-US" sz="2400" i="1">
                                      <a:latin typeface="Cambria Math"/>
                                    </a:rPr>
                                  </m:ctrlPr>
                                </m:dPr>
                                <m:e>
                                  <m:r>
                                    <a:rPr lang="zh-TW" altLang="en-US" sz="2400" i="0">
                                      <a:latin typeface="Cambria Math" panose="02040503050406030204" pitchFamily="18" charset="0"/>
                                    </a:rPr>
                                    <m:t>1−</m:t>
                                  </m:r>
                                  <m:sSup>
                                    <m:sSupPr>
                                      <m:ctrlPr>
                                        <a:rPr lang="zh-TW" altLang="en-US" sz="2400" i="1">
                                          <a:latin typeface="Cambria Math"/>
                                        </a:rPr>
                                      </m:ctrlPr>
                                    </m:sSupPr>
                                    <m:e>
                                      <m:r>
                                        <m:rPr>
                                          <m:sty m:val="p"/>
                                        </m:rPr>
                                        <a:rPr lang="el-GR" altLang="zh-TW" sz="2400" i="1" smtClean="0">
                                          <a:latin typeface="Cambria Math"/>
                                        </a:rPr>
                                        <m:t>ε</m:t>
                                      </m:r>
                                    </m:e>
                                    <m:sup>
                                      <m:r>
                                        <a:rPr lang="zh-TW" altLang="en-US" sz="2400" i="1">
                                          <a:latin typeface="Cambria Math" panose="02040503050406030204" pitchFamily="18" charset="0"/>
                                        </a:rPr>
                                        <m:t>𝑘</m:t>
                                      </m:r>
                                    </m:sup>
                                  </m:sSup>
                                </m:e>
                              </m:d>
                            </m:num>
                            <m:den>
                              <m:sSup>
                                <m:sSupPr>
                                  <m:ctrlPr>
                                    <a:rPr lang="zh-TW" altLang="en-US" sz="2400" i="1">
                                      <a:latin typeface="Cambria Math"/>
                                    </a:rPr>
                                  </m:ctrlPr>
                                </m:sSupPr>
                                <m:e>
                                  <m:r>
                                    <m:rPr>
                                      <m:sty m:val="p"/>
                                    </m:rPr>
                                    <a:rPr lang="el-GR" altLang="zh-TW" sz="2400" i="1" smtClean="0">
                                      <a:latin typeface="Cambria Math"/>
                                    </a:rPr>
                                    <m:t>ε</m:t>
                                  </m:r>
                                </m:e>
                                <m:sup>
                                  <m:r>
                                    <a:rPr lang="zh-TW" altLang="en-US" sz="2400" i="1">
                                      <a:latin typeface="Cambria Math" panose="02040503050406030204" pitchFamily="18" charset="0"/>
                                    </a:rPr>
                                    <m:t>𝑘</m:t>
                                  </m:r>
                                </m:sup>
                              </m:sSup>
                            </m:den>
                          </m:f>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530376" y="3434749"/>
                <a:ext cx="3290260" cy="914225"/>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70926" y="4268369"/>
                <a:ext cx="10805160" cy="1213409"/>
              </a:xfrm>
              <a:prstGeom prst="rect">
                <a:avLst/>
              </a:prstGeom>
            </p:spPr>
            <p:txBody>
              <a:bodyPr wrap="squar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correct rate </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of the selected weak classifier should be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higher than </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0.5, which is the </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probability</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of guess. Therefore, the smallest error rate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n-US" altLang="zh-TW" sz="2400" i="1">
                            <a:solidFill>
                              <a:srgbClr val="000000"/>
                            </a:solidFill>
                            <a:latin typeface="Cambria Math" panose="02040503050406030204" pitchFamily="18" charset="0"/>
                            <a:ea typeface="Cambria Math" panose="02040503050406030204" pitchFamily="18" charset="0"/>
                          </a:rPr>
                          <m:t>ε</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should be small than 0.5. Consequently,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l-GR" altLang="zh-TW" sz="2400" i="1" smtClean="0">
                            <a:solidFill>
                              <a:srgbClr val="000000"/>
                            </a:solidFill>
                            <a:latin typeface="Cambria Math"/>
                            <a:ea typeface="Cambria Math" panose="02040503050406030204" pitchFamily="18" charset="0"/>
                          </a:rPr>
                          <m:t>α</m:t>
                        </m:r>
                      </m:e>
                      <m:sup>
                        <m:r>
                          <a:rPr lang="en-US" altLang="zh-TW" sz="2400" i="1">
                            <a:solidFill>
                              <a:srgbClr val="000000"/>
                            </a:solidFill>
                            <a:latin typeface="Cambria Math" panose="02040503050406030204" pitchFamily="18" charset="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is positive and the smaller the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n-US" altLang="zh-TW" sz="2400" i="1">
                            <a:solidFill>
                              <a:srgbClr val="000000"/>
                            </a:solidFill>
                            <a:latin typeface="Cambria Math" panose="02040503050406030204" pitchFamily="18" charset="0"/>
                            <a:ea typeface="Cambria Math" panose="02040503050406030204" pitchFamily="18" charset="0"/>
                          </a:rPr>
                          <m:t>ε</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the bigger the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l-GR" altLang="zh-TW" sz="2400" i="1" smtClean="0">
                            <a:solidFill>
                              <a:srgbClr val="000000"/>
                            </a:solidFill>
                            <a:latin typeface="Cambria Math"/>
                            <a:ea typeface="Cambria Math" panose="02040503050406030204" pitchFamily="18" charset="0"/>
                          </a:rPr>
                          <m:t>α</m:t>
                        </m:r>
                      </m:e>
                      <m:sup>
                        <m:r>
                          <a:rPr lang="en-US" altLang="zh-TW" sz="2400" i="1">
                            <a:solidFill>
                              <a:srgbClr val="000000"/>
                            </a:solidFill>
                            <a:latin typeface="Cambria Math" panose="02040503050406030204" pitchFamily="18" charset="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70926" y="4268369"/>
                <a:ext cx="10805160" cy="1213409"/>
              </a:xfrm>
              <a:prstGeom prst="rect">
                <a:avLst/>
              </a:prstGeom>
              <a:blipFill rotWithShape="1">
                <a:blip r:embed="rId6"/>
                <a:stretch>
                  <a:fillRect l="-846" t="-4020" r="-1128" b="-11055"/>
                </a:stretch>
              </a:blipFill>
            </p:spPr>
            <p:txBody>
              <a:bodyPr/>
              <a:lstStyle/>
              <a:p>
                <a:r>
                  <a:rPr lang="zh-TW" altLang="en-US">
                    <a:noFill/>
                  </a:rPr>
                  <a:t> </a:t>
                </a:r>
              </a:p>
            </p:txBody>
          </p:sp>
        </mc:Fallback>
      </mc:AlternateContent>
      <p:sp>
        <p:nvSpPr>
          <p:cNvPr id="26" name="Rectangle 7"/>
          <p:cNvSpPr>
            <a:spLocks noChangeArrowheads="1"/>
          </p:cNvSpPr>
          <p:nvPr/>
        </p:nvSpPr>
        <p:spPr bwMode="auto">
          <a:xfrm>
            <a:off x="470926" y="5428181"/>
            <a:ext cx="10121682"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 the other word, the weak classifiers with smaller error rate are more important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in final strong classifier</a:t>
            </a:r>
            <a:r>
              <a:rPr kumimoji="0" lang="en-US" altLang="zh-TW" sz="10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Times New Roman" panose="02020603050405020304" pitchFamily="18" charset="0"/>
              </a:rPr>
              <a:t>.</a:t>
            </a:r>
            <a:r>
              <a:rPr kumimoji="0" lang="en-US" altLang="zh-TW" sz="800" b="0" i="0" u="none" strike="noStrike" cap="none" normalizeH="0" baseline="0" dirty="0">
                <a:ln>
                  <a:noFill/>
                </a:ln>
                <a:solidFill>
                  <a:schemeClr val="tx1"/>
                </a:solidFill>
                <a:effectLst/>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7" name="矩形 26"/>
              <p:cNvSpPr/>
              <p:nvPr/>
            </p:nvSpPr>
            <p:spPr>
              <a:xfrm>
                <a:off x="470926" y="6217151"/>
                <a:ext cx="10972800" cy="475579"/>
              </a:xfrm>
              <a:prstGeom prst="rect">
                <a:avLst/>
              </a:prstGeom>
            </p:spPr>
            <p:txBody>
              <a:bodyPr wrap="square">
                <a:spAutoFit/>
              </a:bodyPr>
              <a:lstStyle/>
              <a:p>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In every iteration, the weight of </a:t>
                </a:r>
                <a:r>
                  <a:rPr lang="en-US" altLang="zh-TW" sz="2400" b="1" i="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feature vectors are updated according to</a:t>
                </a:r>
                <a:r>
                  <a:rPr lang="en-US" altLang="zh-TW" sz="2400" b="1"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 </a:t>
                </a:r>
                <a14:m>
                  <m:oMath xmlns:m="http://schemas.openxmlformats.org/officeDocument/2006/math">
                    <m:sSup>
                      <m:sSupPr>
                        <m:ctrlPr>
                          <a:rPr lang="zh-TW" altLang="zh-TW" sz="2400" b="1" i="1">
                            <a:solidFill>
                              <a:srgbClr val="000000"/>
                            </a:solidFill>
                            <a:latin typeface="Cambria Math"/>
                            <a:ea typeface="Cambria Math" panose="02040503050406030204" pitchFamily="18" charset="0"/>
                          </a:rPr>
                        </m:ctrlPr>
                      </m:sSupPr>
                      <m:e>
                        <m:r>
                          <a:rPr lang="el-GR" altLang="zh-TW" sz="2400" b="1" i="1">
                            <a:solidFill>
                              <a:srgbClr val="000000"/>
                            </a:solidFill>
                            <a:latin typeface="Cambria Math"/>
                            <a:ea typeface="Cambria Math" panose="02040503050406030204" pitchFamily="18" charset="0"/>
                          </a:rPr>
                          <m:t>𝜶</m:t>
                        </m:r>
                      </m:e>
                      <m:sup>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𝒌</m:t>
                        </m:r>
                      </m:sup>
                    </m:sSup>
                  </m:oMath>
                </a14:m>
                <a:r>
                  <a:rPr lang="en-US" altLang="zh-TW" sz="2400"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a:t>
                </a:r>
                <a:endParaRPr lang="zh-TW"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470926" y="6217151"/>
                <a:ext cx="10972800" cy="475579"/>
              </a:xfrm>
              <a:prstGeom prst="rect">
                <a:avLst/>
              </a:prstGeom>
              <a:blipFill rotWithShape="1">
                <a:blip r:embed="rId7"/>
                <a:stretch>
                  <a:fillRect l="-833" t="-8974" b="-28205"/>
                </a:stretch>
              </a:blipFill>
            </p:spPr>
            <p:txBody>
              <a:bodyPr/>
              <a:lstStyle/>
              <a:p>
                <a:r>
                  <a:rPr lang="zh-TW" altLang="en-US">
                    <a:noFill/>
                  </a:rPr>
                  <a:t> </a:t>
                </a:r>
              </a:p>
            </p:txBody>
          </p:sp>
        </mc:Fallback>
      </mc:AlternateContent>
      <p:sp>
        <p:nvSpPr>
          <p:cNvPr id="29" name="文字方塊 28"/>
          <p:cNvSpPr txBox="1"/>
          <p:nvPr/>
        </p:nvSpPr>
        <p:spPr>
          <a:xfrm>
            <a:off x="5151120" y="3644900"/>
            <a:ext cx="960120"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when</a:t>
            </a:r>
            <a:endParaRPr lang="zh-TW" altLang="en-US" sz="2400" dirty="0">
              <a:latin typeface="Times New Roman" panose="02020603050405020304" pitchFamily="18" charset="0"/>
              <a:cs typeface="Times New Roman" panose="02020603050405020304" pitchFamily="18" charset="0"/>
            </a:endParaRPr>
          </a:p>
        </p:txBody>
      </p:sp>
      <p:sp>
        <p:nvSpPr>
          <p:cNvPr id="32" name="文字方塊 31"/>
          <p:cNvSpPr txBox="1"/>
          <p:nvPr/>
        </p:nvSpPr>
        <p:spPr>
          <a:xfrm>
            <a:off x="8276944" y="3591722"/>
            <a:ext cx="960120"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when</a:t>
            </a:r>
            <a:endParaRPr lang="zh-TW"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108695" y="3706704"/>
                <a:ext cx="825995" cy="468205"/>
              </a:xfrm>
              <a:prstGeom prst="rect">
                <a:avLst/>
              </a:prstGeom>
            </p:spPr>
            <p:txBody>
              <a:bodyPr wrap="none">
                <a:spAutoFit/>
              </a:bodyPr>
              <a:lstStyle/>
              <a:p>
                <a14:m>
                  <m:oMath xmlns:m="http://schemas.openxmlformats.org/officeDocument/2006/math">
                    <m:sSup>
                      <m:sSupPr>
                        <m:ctrlPr>
                          <a:rPr lang="zh-TW" altLang="en-US" sz="2400" i="1">
                            <a:latin typeface="Cambria Math"/>
                          </a:rPr>
                        </m:ctrlPr>
                      </m:sSupPr>
                      <m:e>
                        <m:r>
                          <m:rPr>
                            <m:sty m:val="p"/>
                          </m:rPr>
                          <a:rPr lang="el-GR" altLang="zh-TW" sz="2400" i="1">
                            <a:latin typeface="Cambria Math"/>
                          </a:rPr>
                          <m:t>α</m:t>
                        </m:r>
                      </m:e>
                      <m:sup>
                        <m:r>
                          <a:rPr lang="zh-TW" altLang="en-US" sz="2400" i="1">
                            <a:latin typeface="Cambria Math" panose="02040503050406030204" pitchFamily="18" charset="0"/>
                          </a:rPr>
                          <m:t>𝑘</m:t>
                        </m:r>
                      </m:sup>
                    </m:sSup>
                  </m:oMath>
                </a14:m>
                <a:r>
                  <a:rPr lang="en-US" altLang="zh-TW" sz="2400" dirty="0"/>
                  <a:t>&gt;0</a:t>
                </a:r>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4108695" y="3706704"/>
                <a:ext cx="825995" cy="468205"/>
              </a:xfrm>
              <a:prstGeom prst="rect">
                <a:avLst/>
              </a:prstGeom>
              <a:blipFill rotWithShape="1">
                <a:blip r:embed="rId8"/>
                <a:stretch>
                  <a:fillRect t="-9091" r="-10370" b="-2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961750" y="3670286"/>
                <a:ext cx="1238481" cy="468205"/>
              </a:xfrm>
              <a:prstGeom prst="rect">
                <a:avLst/>
              </a:prstGeom>
            </p:spPr>
            <p:txBody>
              <a:bodyPr wrap="none">
                <a:spAutoFit/>
              </a:bodyPr>
              <a:lstStyle/>
              <a:p>
                <a14:m>
                  <m:oMath xmlns:m="http://schemas.openxmlformats.org/officeDocument/2006/math">
                    <m:sSup>
                      <m:sSupPr>
                        <m:ctrlPr>
                          <a:rPr lang="zh-TW" altLang="en-US" sz="2400" i="1" smtClean="0">
                            <a:latin typeface="Cambria Math"/>
                          </a:rPr>
                        </m:ctrlPr>
                      </m:sSupPr>
                      <m:e>
                        <m:r>
                          <m:rPr>
                            <m:sty m:val="p"/>
                          </m:rPr>
                          <a:rPr lang="el-GR" altLang="zh-TW" sz="2400" i="1" smtClean="0">
                            <a:latin typeface="Cambria Math"/>
                          </a:rPr>
                          <m:t>ε</m:t>
                        </m:r>
                      </m:e>
                      <m:sup>
                        <m:r>
                          <a:rPr lang="zh-TW" altLang="en-US" sz="2400" i="1">
                            <a:latin typeface="Cambria Math" panose="02040503050406030204" pitchFamily="18" charset="0"/>
                          </a:rPr>
                          <m:t>𝑘</m:t>
                        </m:r>
                      </m:sup>
                    </m:sSup>
                    <m:r>
                      <a:rPr lang="en-US" altLang="zh-TW" sz="2400" b="0" i="0" smtClean="0">
                        <a:latin typeface="Cambria Math"/>
                      </a:rPr>
                      <m:t>&lt;</m:t>
                    </m:r>
                  </m:oMath>
                </a14:m>
                <a:r>
                  <a:rPr lang="en-US" altLang="zh-TW" sz="2400" dirty="0"/>
                  <a:t>0.5</a:t>
                </a:r>
                <a:r>
                  <a:rPr lang="en-US" altLang="zh-TW" dirty="0"/>
                  <a:t>,</a:t>
                </a:r>
                <a:endParaRPr lang="zh-TW"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961750" y="3670286"/>
                <a:ext cx="1238481" cy="468205"/>
              </a:xfrm>
              <a:prstGeom prst="rect">
                <a:avLst/>
              </a:prstGeom>
              <a:blipFill rotWithShape="1">
                <a:blip r:embed="rId9"/>
                <a:stretch>
                  <a:fillRect t="-9091" r="-2956" b="-2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7296903" y="3657758"/>
                <a:ext cx="988412" cy="468205"/>
              </a:xfrm>
              <a:prstGeom prst="rect">
                <a:avLst/>
              </a:prstGeom>
            </p:spPr>
            <p:txBody>
              <a:bodyPr wrap="none">
                <a:spAutoFit/>
              </a:bodyPr>
              <a:lstStyle/>
              <a:p>
                <a14:m>
                  <m:oMath xmlns:m="http://schemas.openxmlformats.org/officeDocument/2006/math">
                    <m:sSup>
                      <m:sSupPr>
                        <m:ctrlPr>
                          <a:rPr lang="zh-TW" altLang="en-US" sz="2400" i="1" smtClean="0">
                            <a:latin typeface="Cambria Math"/>
                          </a:rPr>
                        </m:ctrlPr>
                      </m:sSupPr>
                      <m:e>
                        <m:r>
                          <m:rPr>
                            <m:sty m:val="p"/>
                          </m:rPr>
                          <a:rPr lang="el-GR" altLang="zh-TW" sz="2400" i="1">
                            <a:latin typeface="Cambria Math"/>
                          </a:rPr>
                          <m:t>α</m:t>
                        </m:r>
                      </m:e>
                      <m:sup>
                        <m:r>
                          <a:rPr lang="zh-TW" altLang="en-US" sz="2400" i="1">
                            <a:latin typeface="Cambria Math" panose="02040503050406030204" pitchFamily="18" charset="0"/>
                          </a:rPr>
                          <m:t>𝑘</m:t>
                        </m:r>
                      </m:sup>
                    </m:sSup>
                    <m:r>
                      <a:rPr lang="en-US" altLang="zh-TW" sz="2400" b="0" i="0" smtClean="0">
                        <a:latin typeface="Cambria Math"/>
                      </a:rPr>
                      <m:t>&lt;</m:t>
                    </m:r>
                  </m:oMath>
                </a14:m>
                <a:r>
                  <a:rPr lang="en-US" altLang="zh-TW" sz="2400" dirty="0"/>
                  <a:t>0</a:t>
                </a:r>
                <a:endParaRPr lang="zh-TW"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7296903" y="3657758"/>
                <a:ext cx="988412" cy="468205"/>
              </a:xfrm>
              <a:prstGeom prst="rect">
                <a:avLst/>
              </a:prstGeom>
              <a:blipFill rotWithShape="1">
                <a:blip r:embed="rId10"/>
                <a:stretch>
                  <a:fillRect t="-9091" r="-8025" b="-2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9237064" y="3670285"/>
                <a:ext cx="1238481" cy="468205"/>
              </a:xfrm>
              <a:prstGeom prst="rect">
                <a:avLst/>
              </a:prstGeom>
            </p:spPr>
            <p:txBody>
              <a:bodyPr wrap="none">
                <a:spAutoFit/>
              </a:bodyPr>
              <a:lstStyle/>
              <a:p>
                <a14:m>
                  <m:oMath xmlns:m="http://schemas.openxmlformats.org/officeDocument/2006/math">
                    <m:sSup>
                      <m:sSupPr>
                        <m:ctrlPr>
                          <a:rPr lang="zh-TW" altLang="en-US" sz="2400" i="1" smtClean="0">
                            <a:latin typeface="Cambria Math"/>
                          </a:rPr>
                        </m:ctrlPr>
                      </m:sSupPr>
                      <m:e>
                        <m:r>
                          <m:rPr>
                            <m:sty m:val="p"/>
                          </m:rPr>
                          <a:rPr lang="el-GR" altLang="zh-TW" sz="2400" i="1" smtClean="0">
                            <a:latin typeface="Cambria Math"/>
                          </a:rPr>
                          <m:t>ε</m:t>
                        </m:r>
                      </m:e>
                      <m:sup>
                        <m:r>
                          <a:rPr lang="zh-TW" altLang="en-US" sz="2400" i="1">
                            <a:latin typeface="Cambria Math" panose="02040503050406030204" pitchFamily="18" charset="0"/>
                          </a:rPr>
                          <m:t>𝑘</m:t>
                        </m:r>
                      </m:sup>
                    </m:sSup>
                    <m:r>
                      <a:rPr lang="en-US" altLang="zh-TW" sz="2400" b="0" i="0" smtClean="0">
                        <a:latin typeface="Cambria Math"/>
                      </a:rPr>
                      <m:t>&gt;</m:t>
                    </m:r>
                  </m:oMath>
                </a14:m>
                <a:r>
                  <a:rPr lang="en-US" altLang="zh-TW" sz="2400" dirty="0"/>
                  <a:t>0.5</a:t>
                </a:r>
                <a:r>
                  <a:rPr lang="en-US" altLang="zh-TW" dirty="0"/>
                  <a:t>,</a:t>
                </a:r>
                <a:endParaRPr lang="zh-TW"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9237064" y="3670285"/>
                <a:ext cx="1238481" cy="468205"/>
              </a:xfrm>
              <a:prstGeom prst="rect">
                <a:avLst/>
              </a:prstGeom>
              <a:blipFill rotWithShape="1">
                <a:blip r:embed="rId11"/>
                <a:stretch>
                  <a:fillRect t="-9091" r="-3448" b="-285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604956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33400" y="420060"/>
            <a:ext cx="10789920" cy="830997"/>
          </a:xfrm>
          <a:prstGeom prst="rect">
            <a:avLst/>
          </a:prstGeom>
        </p:spPr>
        <p:txBody>
          <a:bodyPr wrap="squar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normalization factor</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namely, the summation of weights of feature vectors is defined as follows.</a:t>
            </a:r>
            <a:endParaRPr lang="zh-TW"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p:cNvSpPr/>
              <p:nvPr/>
            </p:nvSpPr>
            <p:spPr>
              <a:xfrm>
                <a:off x="533400" y="1610820"/>
                <a:ext cx="2109295" cy="491288"/>
              </a:xfrm>
              <a:prstGeom prst="rect">
                <a:avLst/>
              </a:prstGeom>
            </p:spPr>
            <p:txBody>
              <a:bodyPr wrap="none">
                <a:spAutoFit/>
              </a:bodyPr>
              <a:lstStyle/>
              <a:p>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nary>
                      <m:naryPr>
                        <m:chr m:val="∑"/>
                        <m:limLoc m:val="undOvr"/>
                        <m:ctrlPr>
                          <a:rPr lang="zh-TW" altLang="zh-TW" sz="2400" i="1">
                            <a:solidFill>
                              <a:srgbClr val="000000"/>
                            </a:solidFill>
                            <a:latin typeface="Cambria Math"/>
                            <a:ea typeface="Cambria Math" panose="02040503050406030204" pitchFamily="18" charset="0"/>
                          </a:rPr>
                        </m:ctrlPr>
                      </m:naryPr>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𝑚</m:t>
                        </m:r>
                      </m:sup>
                      <m:e>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e>
                    </m:nary>
                  </m:oMath>
                </a14:m>
                <a:r>
                  <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a:t>
                </a:r>
                <a:endParaRPr lang="zh-TW"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33400" y="1610820"/>
                <a:ext cx="2109295" cy="491288"/>
              </a:xfrm>
              <a:prstGeom prst="rect">
                <a:avLst/>
              </a:prstGeom>
              <a:blipFill>
                <a:blip r:embed="rId2"/>
                <a:stretch>
                  <a:fillRect r="-1445" b="-14815"/>
                </a:stretch>
              </a:blipFill>
            </p:spPr>
            <p:txBody>
              <a:bodyPr/>
              <a:lstStyle/>
              <a:p>
                <a:r>
                  <a:rPr lang="zh-TW" altLang="en-US">
                    <a:noFill/>
                  </a:rPr>
                  <a:t> </a:t>
                </a:r>
              </a:p>
            </p:txBody>
          </p:sp>
        </mc:Fallback>
      </mc:AlternateContent>
      <p:sp>
        <p:nvSpPr>
          <p:cNvPr id="13" name="Rectangle 2"/>
          <p:cNvSpPr>
            <a:spLocks noChangeArrowheads="1"/>
          </p:cNvSpPr>
          <p:nvPr/>
        </p:nvSpPr>
        <p:spPr bwMode="auto">
          <a:xfrm>
            <a:off x="2642695" y="1675570"/>
            <a:ext cx="1362874"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such that</a:t>
            </a:r>
            <a:r>
              <a:rPr kumimoji="0" lang="en-US" altLang="zh-T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5" name="矩形 14"/>
              <p:cNvSpPr/>
              <p:nvPr/>
            </p:nvSpPr>
            <p:spPr>
              <a:xfrm>
                <a:off x="4005569" y="1502328"/>
                <a:ext cx="1839158" cy="708271"/>
              </a:xfrm>
              <a:prstGeom prst="rect">
                <a:avLst/>
              </a:prstGeom>
            </p:spPr>
            <p:txBody>
              <a:bodyPr wrap="none">
                <a:spAutoFit/>
              </a:bodyPr>
              <a:lstStyle/>
              <a:p>
                <a14:m>
                  <m:oMath xmlns:m="http://schemas.openxmlformats.org/officeDocument/2006/math">
                    <m:nary>
                      <m:naryPr>
                        <m:chr m:val="∑"/>
                        <m:limLoc m:val="undOvr"/>
                        <m:ctrlPr>
                          <a:rPr lang="zh-TW" altLang="zh-TW" sz="2400" i="1">
                            <a:solidFill>
                              <a:srgbClr val="000000"/>
                            </a:solidFill>
                            <a:latin typeface="Cambria Math"/>
                            <a:ea typeface="Cambria Math" panose="02040503050406030204" pitchFamily="18" charset="0"/>
                          </a:rPr>
                        </m:ctrlPr>
                      </m:naryPr>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𝑚</m:t>
                        </m:r>
                      </m:sup>
                      <m:e>
                        <m:f>
                          <m:fPr>
                            <m:ctrlPr>
                              <a:rPr lang="zh-TW" altLang="zh-TW" sz="2400" i="1">
                                <a:solidFill>
                                  <a:srgbClr val="000000"/>
                                </a:solidFill>
                                <a:latin typeface="Cambria Math"/>
                                <a:ea typeface="Cambria Math" panose="02040503050406030204" pitchFamily="18" charset="0"/>
                              </a:rPr>
                            </m:ctrlPr>
                          </m:fPr>
                          <m:num>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num>
                          <m:den>
                            <m:sSup>
                              <m:sSupPr>
                                <m:ctrlPr>
                                  <a:rPr lang="zh-TW" altLang="zh-TW" sz="2400" i="1">
                                    <a:solidFill>
                                      <a:srgbClr val="000000"/>
                                    </a:solidFill>
                                    <a:latin typeface="Cambria Math"/>
                                    <a:ea typeface="Cambria Math" panose="02040503050406030204" pitchFamily="18" charset="0"/>
                                  </a:rPr>
                                </m:ctrlPr>
                              </m:s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𝑍</m:t>
                                </m:r>
                              </m:e>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p>
                          </m:den>
                        </m:f>
                      </m:e>
                    </m:nary>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oMath>
                </a14:m>
                <a:r>
                  <a:rPr lang="en-US" altLang="zh-TW" sz="2400"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a:t>
                </a:r>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4005569" y="1502328"/>
                <a:ext cx="1839158" cy="708271"/>
              </a:xfrm>
              <a:prstGeom prst="rect">
                <a:avLst/>
              </a:prstGeom>
              <a:blipFill>
                <a:blip r:embed="rId3"/>
                <a:stretch>
                  <a:fillRect r="-4305" b="-7692"/>
                </a:stretch>
              </a:blipFill>
            </p:spPr>
            <p:txBody>
              <a:bodyPr/>
              <a:lstStyle/>
              <a:p>
                <a:r>
                  <a:rPr lang="zh-TW" altLang="en-US">
                    <a:noFill/>
                  </a:rPr>
                  <a:t> </a:t>
                </a:r>
              </a:p>
            </p:txBody>
          </p:sp>
        </mc:Fallback>
      </mc:AlternateContent>
      <p:sp>
        <p:nvSpPr>
          <p:cNvPr id="17" name="Rectangle 3"/>
          <p:cNvSpPr>
            <a:spLocks noChangeArrowheads="1"/>
          </p:cNvSpPr>
          <p:nvPr/>
        </p:nvSpPr>
        <p:spPr bwMode="auto">
          <a:xfrm>
            <a:off x="514699" y="2383841"/>
            <a:ext cx="5413661"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Then the </a:t>
            </a:r>
            <a:r>
              <a:rPr kumimoji="0" lang="en-US" altLang="zh-TW" sz="2400" b="1"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normalized weight updates </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are</a:t>
            </a:r>
            <a:r>
              <a:rPr kumimoji="0" lang="en-US" altLang="zh-TW"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9" name="矩形 18"/>
              <p:cNvSpPr/>
              <p:nvPr/>
            </p:nvSpPr>
            <p:spPr>
              <a:xfrm>
                <a:off x="612962" y="2972581"/>
                <a:ext cx="710899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a:rPr lang="zh-TW" altLang="en-US" sz="2400" i="1">
                              <a:latin typeface="Cambria Math" panose="02040503050406030204" pitchFamily="18" charset="0"/>
                            </a:rPr>
                            <m:t>𝑊</m:t>
                          </m:r>
                        </m:e>
                        <m:sub>
                          <m:r>
                            <a:rPr lang="zh-TW" altLang="en-US" sz="2400" i="1">
                              <a:latin typeface="Cambria Math" panose="02040503050406030204" pitchFamily="18" charset="0"/>
                            </a:rPr>
                            <m:t>𝑖</m:t>
                          </m:r>
                        </m:sub>
                        <m:sup>
                          <m:r>
                            <a:rPr lang="zh-TW" altLang="en-US" sz="2400" i="1">
                              <a:latin typeface="Cambria Math" panose="02040503050406030204" pitchFamily="18" charset="0"/>
                            </a:rPr>
                            <m:t>𝑘</m:t>
                          </m:r>
                          <m:r>
                            <a:rPr lang="zh-TW" altLang="en-US" sz="2400" i="0">
                              <a:latin typeface="Cambria Math" panose="02040503050406030204" pitchFamily="18" charset="0"/>
                            </a:rPr>
                            <m:t>+1</m:t>
                          </m:r>
                        </m:sup>
                      </m:sSubSup>
                      <m:r>
                        <a:rPr lang="zh-TW" altLang="en-US" sz="2400" i="0">
                          <a:latin typeface="Cambria Math" panose="02040503050406030204" pitchFamily="18" charset="0"/>
                        </a:rPr>
                        <m:t>=</m:t>
                      </m:r>
                      <m:f>
                        <m:fPr>
                          <m:ctrlPr>
                            <a:rPr lang="zh-TW" altLang="en-US" sz="2400" i="1">
                              <a:latin typeface="Cambria Math"/>
                            </a:rPr>
                          </m:ctrlPr>
                        </m:fPr>
                        <m:num>
                          <m:sSubSup>
                            <m:sSubSupPr>
                              <m:ctrlPr>
                                <a:rPr lang="zh-TW" altLang="en-US" sz="2400" i="1">
                                  <a:latin typeface="Cambria Math"/>
                                </a:rPr>
                              </m:ctrlPr>
                            </m:sSubSupPr>
                            <m:e>
                              <m:r>
                                <a:rPr lang="zh-TW" altLang="en-US" sz="2400" i="1">
                                  <a:latin typeface="Cambria Math" panose="02040503050406030204" pitchFamily="18" charset="0"/>
                                </a:rPr>
                                <m:t>𝑊</m:t>
                              </m:r>
                            </m:e>
                            <m:sub>
                              <m:r>
                                <a:rPr lang="zh-TW" altLang="en-US" sz="2400" i="1">
                                  <a:latin typeface="Cambria Math" panose="02040503050406030204" pitchFamily="18" charset="0"/>
                                </a:rPr>
                                <m:t>𝑖</m:t>
                              </m:r>
                            </m:sub>
                            <m:sup>
                              <m:r>
                                <a:rPr lang="zh-TW" altLang="en-US" sz="2400" i="1">
                                  <a:latin typeface="Cambria Math" panose="02040503050406030204" pitchFamily="18" charset="0"/>
                                </a:rPr>
                                <m:t>𝑘</m:t>
                              </m:r>
                            </m:sup>
                          </m:sSubSup>
                        </m:num>
                        <m:den>
                          <m:sSup>
                            <m:sSupPr>
                              <m:ctrlPr>
                                <a:rPr lang="zh-TW" altLang="en-US" sz="2400" i="1">
                                  <a:latin typeface="Cambria Math"/>
                                </a:rPr>
                              </m:ctrlPr>
                            </m:sSupPr>
                            <m:e>
                              <m:r>
                                <a:rPr lang="zh-TW" altLang="en-US" sz="2400" i="1">
                                  <a:latin typeface="Cambria Math" panose="02040503050406030204" pitchFamily="18" charset="0"/>
                                </a:rPr>
                                <m:t>𝑍</m:t>
                              </m:r>
                            </m:e>
                            <m:sup>
                              <m:r>
                                <a:rPr lang="zh-TW" altLang="en-US" sz="2400" i="1">
                                  <a:latin typeface="Cambria Math" panose="02040503050406030204" pitchFamily="18" charset="0"/>
                                </a:rPr>
                                <m:t>𝑘</m:t>
                              </m:r>
                            </m:sup>
                          </m:sSup>
                        </m:den>
                      </m:f>
                      <m:r>
                        <a:rPr lang="zh-TW" altLang="en-US" sz="2400" i="0">
                          <a:latin typeface="Cambria Math" panose="02040503050406030204" pitchFamily="18" charset="0"/>
                        </a:rPr>
                        <m:t>×</m:t>
                      </m:r>
                      <m:d>
                        <m:dPr>
                          <m:begChr m:val="{"/>
                          <m:endChr m:val=""/>
                          <m:ctrlPr>
                            <a:rPr lang="zh-TW" altLang="en-US" sz="2400" i="1">
                              <a:latin typeface="Cambria Math"/>
                            </a:rPr>
                          </m:ctrlPr>
                        </m:dPr>
                        <m:e>
                          <m:m>
                            <m:mPr>
                              <m:mcs>
                                <m:mc>
                                  <m:mcPr>
                                    <m:count m:val="1"/>
                                    <m:mcJc m:val="center"/>
                                  </m:mcPr>
                                </m:mc>
                              </m:mcs>
                              <m:ctrlPr>
                                <a:rPr lang="zh-TW" altLang="en-US" sz="2400" i="1">
                                  <a:latin typeface="Cambria Math"/>
                                </a:rPr>
                              </m:ctrlPr>
                            </m:mPr>
                            <m:mr>
                              <m:e>
                                <m:r>
                                  <a:rPr lang="zh-TW" altLang="en-US" sz="2400" i="1">
                                    <a:latin typeface="Cambria Math" panose="02040503050406030204" pitchFamily="18" charset="0"/>
                                  </a:rPr>
                                  <m:t>𝑒𝑥𝑝</m:t>
                                </m:r>
                                <m:d>
                                  <m:dPr>
                                    <m:ctrlPr>
                                      <a:rPr lang="zh-TW" altLang="en-US" sz="2400" i="1">
                                        <a:latin typeface="Cambria Math"/>
                                      </a:rPr>
                                    </m:ctrlPr>
                                  </m:dPr>
                                  <m:e>
                                    <m:r>
                                      <a:rPr lang="zh-TW" altLang="en-US" sz="2400" i="0">
                                        <a:latin typeface="Cambria Math" panose="02040503050406030204" pitchFamily="18" charset="0"/>
                                      </a:rPr>
                                      <m:t>−</m:t>
                                    </m:r>
                                    <m:sSup>
                                      <m:sSupPr>
                                        <m:ctrlPr>
                                          <a:rPr lang="zh-TW" altLang="en-US" sz="2400" i="1">
                                            <a:latin typeface="Cambria Math"/>
                                          </a:rPr>
                                        </m:ctrlPr>
                                      </m:sSupPr>
                                      <m:e>
                                        <m:r>
                                          <m:rPr>
                                            <m:sty m:val="p"/>
                                          </m:rPr>
                                          <a:rPr lang="el-GR" altLang="zh-TW" sz="2400" i="1" smtClean="0">
                                            <a:latin typeface="Cambria Math"/>
                                          </a:rPr>
                                          <m:t>α</m:t>
                                        </m:r>
                                      </m:e>
                                      <m:sup>
                                        <m:r>
                                          <a:rPr lang="zh-TW" altLang="en-US" sz="2400" i="1">
                                            <a:latin typeface="Cambria Math" panose="02040503050406030204" pitchFamily="18" charset="0"/>
                                          </a:rPr>
                                          <m:t>𝑘</m:t>
                                        </m:r>
                                      </m:sup>
                                    </m:sSup>
                                  </m:e>
                                </m:d>
                                <m:r>
                                  <a:rPr lang="zh-TW" altLang="en-US" sz="2400" i="0">
                                    <a:latin typeface="Cambria Math" panose="02040503050406030204" pitchFamily="18" charset="0"/>
                                  </a:rPr>
                                  <m:t>, </m:t>
                                </m:r>
                                <m:r>
                                  <a:rPr lang="zh-TW" altLang="en-US" sz="2400" i="1">
                                    <a:latin typeface="Cambria Math" panose="02040503050406030204" pitchFamily="18" charset="0"/>
                                  </a:rPr>
                                  <m:t>𝑖𝑓</m:t>
                                </m:r>
                                <m:r>
                                  <a:rPr lang="zh-TW" altLang="en-US" sz="2400" i="0">
                                    <a:latin typeface="Cambria Math" panose="02040503050406030204" pitchFamily="18" charset="0"/>
                                  </a:rPr>
                                  <m:t> </m:t>
                                </m:r>
                                <m:sSubSup>
                                  <m:sSubSupPr>
                                    <m:ctrlPr>
                                      <a:rPr lang="zh-TW" altLang="en-US" sz="2400" i="1">
                                        <a:latin typeface="Cambria Math"/>
                                      </a:rPr>
                                    </m:ctrlPr>
                                  </m:sSubSupPr>
                                  <m:e>
                                    <m:r>
                                      <a:rPr lang="zh-TW" altLang="en-US" sz="2400" i="1">
                                        <a:latin typeface="Cambria Math" panose="02040503050406030204" pitchFamily="18" charset="0"/>
                                      </a:rPr>
                                      <m:t>h</m:t>
                                    </m:r>
                                  </m:e>
                                  <m:sub>
                                    <m:sSubSup>
                                      <m:sSubSupPr>
                                        <m:ctrlPr>
                                          <a:rPr lang="zh-TW" altLang="en-US" sz="2400" i="1">
                                            <a:latin typeface="Cambria Math"/>
                                          </a:rPr>
                                        </m:ctrlPr>
                                      </m:sSubSupPr>
                                      <m:e>
                                        <m:r>
                                          <a:rPr lang="zh-TW" altLang="en-US" sz="2400" i="1">
                                            <a:latin typeface="Cambria Math" panose="02040503050406030204" pitchFamily="18" charset="0"/>
                                          </a:rPr>
                                          <m:t>𝑡</m:t>
                                        </m:r>
                                      </m:e>
                                      <m:sub>
                                        <m:d>
                                          <m:dPr>
                                            <m:begChr m:val=""/>
                                            <m:ctrlPr>
                                              <a:rPr lang="zh-TW" altLang="en-US" sz="2400" i="1">
                                                <a:latin typeface="Cambria Math"/>
                                              </a:rPr>
                                            </m:ctrlPr>
                                          </m:dPr>
                                          <m:e>
                                            <m:r>
                                              <a:rPr lang="zh-TW" altLang="en-US" sz="2400" i="1">
                                                <a:latin typeface="Cambria Math" panose="02040503050406030204" pitchFamily="18" charset="0"/>
                                              </a:rPr>
                                              <m:t>𝑜</m:t>
                                            </m:r>
                                            <m:r>
                                              <a:rPr lang="zh-TW" altLang="en-US" sz="2400" i="0">
                                                <a:latin typeface="Cambria Math" panose="02040503050406030204" pitchFamily="18" charset="0"/>
                                              </a:rPr>
                                              <m:t>(</m:t>
                                            </m:r>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up>
                                        <m:r>
                                          <a:rPr lang="zh-TW" altLang="en-US" sz="2400" i="1">
                                            <a:latin typeface="Cambria Math" panose="02040503050406030204" pitchFamily="18" charset="0"/>
                                          </a:rPr>
                                          <m:t>𝑘</m:t>
                                        </m:r>
                                      </m:sup>
                                    </m:sSubSup>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Sub>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𝑦</m:t>
                                    </m:r>
                                  </m:e>
                                  <m:sub>
                                    <m:r>
                                      <a:rPr lang="zh-TW" altLang="en-US" sz="2400" i="1">
                                        <a:latin typeface="Cambria Math" panose="02040503050406030204" pitchFamily="18" charset="0"/>
                                      </a:rPr>
                                      <m:t>𝑖</m:t>
                                    </m:r>
                                  </m:sub>
                                </m:sSub>
                                <m:r>
                                  <a:rPr lang="zh-TW" altLang="en-US" sz="2400" i="0">
                                    <a:latin typeface="Cambria Math" panose="02040503050406030204" pitchFamily="18" charset="0"/>
                                  </a:rPr>
                                  <m:t> </m:t>
                                </m:r>
                              </m:e>
                            </m:mr>
                            <m:mr>
                              <m:e>
                                <m:r>
                                  <a:rPr lang="zh-TW" altLang="en-US" sz="2400" i="1">
                                    <a:latin typeface="Cambria Math" panose="02040503050406030204" pitchFamily="18" charset="0"/>
                                  </a:rPr>
                                  <m:t>𝑒𝑥𝑝</m:t>
                                </m:r>
                                <m:d>
                                  <m:dPr>
                                    <m:ctrlPr>
                                      <a:rPr lang="zh-TW" altLang="en-US" sz="2400" i="1">
                                        <a:latin typeface="Cambria Math"/>
                                      </a:rPr>
                                    </m:ctrlPr>
                                  </m:dPr>
                                  <m:e>
                                    <m:sSup>
                                      <m:sSupPr>
                                        <m:ctrlPr>
                                          <a:rPr lang="zh-TW" altLang="en-US" sz="2400" i="1">
                                            <a:latin typeface="Cambria Math"/>
                                          </a:rPr>
                                        </m:ctrlPr>
                                      </m:sSupPr>
                                      <m:e>
                                        <m:r>
                                          <m:rPr>
                                            <m:sty m:val="p"/>
                                          </m:rPr>
                                          <a:rPr lang="el-GR" altLang="zh-TW" sz="2400" i="1" smtClean="0">
                                            <a:latin typeface="Cambria Math"/>
                                          </a:rPr>
                                          <m:t>α</m:t>
                                        </m:r>
                                      </m:e>
                                      <m:sup>
                                        <m:r>
                                          <a:rPr lang="zh-TW" altLang="en-US" sz="2400" i="1">
                                            <a:latin typeface="Cambria Math" panose="02040503050406030204" pitchFamily="18" charset="0"/>
                                          </a:rPr>
                                          <m:t>𝑘</m:t>
                                        </m:r>
                                      </m:sup>
                                    </m:sSup>
                                  </m:e>
                                </m:d>
                                <m:r>
                                  <a:rPr lang="zh-TW" altLang="en-US" sz="2400" i="0">
                                    <a:latin typeface="Cambria Math" panose="02040503050406030204" pitchFamily="18" charset="0"/>
                                  </a:rPr>
                                  <m:t>, </m:t>
                                </m:r>
                                <m:r>
                                  <a:rPr lang="zh-TW" altLang="en-US" sz="2400" i="1">
                                    <a:latin typeface="Cambria Math" panose="02040503050406030204" pitchFamily="18" charset="0"/>
                                  </a:rPr>
                                  <m:t>𝑖𝑓</m:t>
                                </m:r>
                                <m:r>
                                  <a:rPr lang="zh-TW" altLang="en-US" sz="2400" i="0">
                                    <a:latin typeface="Cambria Math" panose="02040503050406030204" pitchFamily="18" charset="0"/>
                                  </a:rPr>
                                  <m:t> </m:t>
                                </m:r>
                                <m:sSubSup>
                                  <m:sSubSupPr>
                                    <m:ctrlPr>
                                      <a:rPr lang="zh-TW" altLang="en-US" sz="2400" i="1">
                                        <a:latin typeface="Cambria Math"/>
                                      </a:rPr>
                                    </m:ctrlPr>
                                  </m:sSubSupPr>
                                  <m:e>
                                    <m:r>
                                      <a:rPr lang="zh-TW" altLang="en-US" sz="2400" i="1">
                                        <a:latin typeface="Cambria Math" panose="02040503050406030204" pitchFamily="18" charset="0"/>
                                      </a:rPr>
                                      <m:t>h</m:t>
                                    </m:r>
                                  </m:e>
                                  <m:sub>
                                    <m:sSubSup>
                                      <m:sSubSupPr>
                                        <m:ctrlPr>
                                          <a:rPr lang="zh-TW" altLang="en-US" sz="2400" i="1">
                                            <a:latin typeface="Cambria Math"/>
                                          </a:rPr>
                                        </m:ctrlPr>
                                      </m:sSubSupPr>
                                      <m:e>
                                        <m:r>
                                          <a:rPr lang="zh-TW" altLang="en-US" sz="2400" i="1">
                                            <a:latin typeface="Cambria Math" panose="02040503050406030204" pitchFamily="18" charset="0"/>
                                          </a:rPr>
                                          <m:t>𝑡</m:t>
                                        </m:r>
                                      </m:e>
                                      <m:sub>
                                        <m:d>
                                          <m:dPr>
                                            <m:begChr m:val=""/>
                                            <m:ctrlPr>
                                              <a:rPr lang="zh-TW" altLang="en-US" sz="2400" i="1">
                                                <a:latin typeface="Cambria Math"/>
                                              </a:rPr>
                                            </m:ctrlPr>
                                          </m:dPr>
                                          <m:e>
                                            <m:r>
                                              <a:rPr lang="zh-TW" altLang="en-US" sz="2400" i="1">
                                                <a:latin typeface="Cambria Math" panose="02040503050406030204" pitchFamily="18" charset="0"/>
                                              </a:rPr>
                                              <m:t>𝑜</m:t>
                                            </m:r>
                                            <m:r>
                                              <a:rPr lang="zh-TW" altLang="en-US" sz="2400" i="0">
                                                <a:latin typeface="Cambria Math" panose="02040503050406030204" pitchFamily="18" charset="0"/>
                                              </a:rPr>
                                              <m:t>(</m:t>
                                            </m:r>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up>
                                        <m:r>
                                          <a:rPr lang="zh-TW" altLang="en-US" sz="2400" i="1">
                                            <a:latin typeface="Cambria Math" panose="02040503050406030204" pitchFamily="18" charset="0"/>
                                          </a:rPr>
                                          <m:t>𝑘</m:t>
                                        </m:r>
                                      </m:sup>
                                    </m:sSubSup>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Sub>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𝑦</m:t>
                                    </m:r>
                                  </m:e>
                                  <m:sub>
                                    <m:r>
                                      <a:rPr lang="zh-TW" altLang="en-US" sz="2400" i="1">
                                        <a:latin typeface="Cambria Math" panose="02040503050406030204" pitchFamily="18" charset="0"/>
                                      </a:rPr>
                                      <m:t>𝑖</m:t>
                                    </m:r>
                                  </m:sub>
                                </m:sSub>
                              </m:e>
                            </m:mr>
                          </m:m>
                        </m:e>
                      </m:d>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612962" y="2972581"/>
                <a:ext cx="7108997" cy="1757148"/>
              </a:xfrm>
              <a:prstGeom prst="rect">
                <a:avLst/>
              </a:prstGeom>
              <a:blipFill rotWithShape="1">
                <a:blip r:embed="rId4"/>
                <a:stretch>
                  <a:fillRect/>
                </a:stretch>
              </a:blipFill>
            </p:spPr>
            <p:txBody>
              <a:bodyPr/>
              <a:lstStyle/>
              <a:p>
                <a:r>
                  <a:rPr lang="zh-TW" altLang="en-US">
                    <a:noFill/>
                  </a:rPr>
                  <a:t> </a:t>
                </a:r>
              </a:p>
            </p:txBody>
          </p:sp>
        </mc:Fallback>
      </mc:AlternateContent>
      <p:sp>
        <p:nvSpPr>
          <p:cNvPr id="21" name="矩形 20"/>
          <p:cNvSpPr/>
          <p:nvPr/>
        </p:nvSpPr>
        <p:spPr>
          <a:xfrm>
            <a:off x="533400" y="4828692"/>
            <a:ext cx="10862758" cy="1200329"/>
          </a:xfrm>
          <a:prstGeom prst="rect">
            <a:avLst/>
          </a:prstGeom>
        </p:spPr>
        <p:txBody>
          <a:bodyPr wrap="squar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Therefore, in next training iteration, the weights of correct classifiers are decreased while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weights of incorrect classifiers are increased</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Training samples misclassified by a previous weak learner are given more emphasis at future rounds. </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411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1"/>
              <p:cNvSpPr>
                <a:spLocks noChangeArrowheads="1"/>
              </p:cNvSpPr>
              <p:nvPr/>
            </p:nvSpPr>
            <p:spPr bwMode="auto">
              <a:xfrm>
                <a:off x="167640" y="248467"/>
                <a:ext cx="11826240" cy="1160702"/>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After </a:t>
                </a:r>
                <a:r>
                  <a:rPr kumimoji="0" lang="en-US" altLang="zh-TW" sz="2400" b="1" i="1"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K</a:t>
                </a:r>
                <a:r>
                  <a:rPr kumimoji="0" lang="en-US" altLang="zh-TW" sz="2400" b="1"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 training iterations </a:t>
                </a: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are done, all obtained weak classifiers multiplied</a:t>
                </a:r>
                <a:r>
                  <a:rPr kumimoji="0" lang="en-US" altLang="zh-TW" sz="2400" b="0" i="0" u="none" strike="noStrike" cap="none" normalizeH="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 </a:t>
                </a: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by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own voting weight </a:t>
                </a:r>
                <a14:m>
                  <m:oMath xmlns:m="http://schemas.openxmlformats.org/officeDocument/2006/math">
                    <m:sSup>
                      <m:sSupPr>
                        <m:ctrlPr>
                          <a:rPr lang="zh-TW" altLang="en-US" sz="2400" i="1" smtClean="0">
                            <a:latin typeface="Cambria Math"/>
                          </a:rPr>
                        </m:ctrlPr>
                      </m:sSupPr>
                      <m:e>
                        <m:r>
                          <m:rPr>
                            <m:sty m:val="p"/>
                          </m:rPr>
                          <a:rPr lang="el-GR" altLang="zh-TW" sz="2400" i="1" smtClean="0">
                            <a:latin typeface="Cambria Math"/>
                          </a:rPr>
                          <m:t>α</m:t>
                        </m:r>
                      </m:e>
                      <m:sup>
                        <m:r>
                          <a:rPr lang="zh-TW" altLang="en-US" sz="2400" i="1">
                            <a:latin typeface="Cambria Math" panose="02040503050406030204" pitchFamily="18" charset="0"/>
                          </a:rPr>
                          <m:t>𝑘</m:t>
                        </m:r>
                      </m:sup>
                    </m:sSup>
                    <m:r>
                      <a:rPr lang="zh-TW" altLang="en-US" sz="2400" i="1">
                        <a:latin typeface="Cambria Math" panose="02040503050406030204" pitchFamily="18" charset="0"/>
                      </a:rPr>
                      <m:t> </m:t>
                    </m:r>
                  </m:oMath>
                </a14:m>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are combined to form the following final </a:t>
                </a:r>
                <a:r>
                  <a:rPr kumimoji="0" lang="en-US" altLang="zh-TW" sz="2400" b="1"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strong classifier </a:t>
                </a: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based on </a:t>
                </a:r>
                <a:r>
                  <a:rPr kumimoji="0" lang="en-US" altLang="zh-TW" sz="2400" b="0" i="0" u="none" strike="noStrike" cap="none" normalizeH="0" baseline="0" dirty="0">
                    <a:ln>
                      <a:noFill/>
                    </a:ln>
                    <a:solidFill>
                      <a:schemeClr val="tx1"/>
                    </a:solidFill>
                    <a:effectLst/>
                    <a:latin typeface="Palatino Linotype" panose="02040502050505030304" pitchFamily="18" charset="0"/>
                    <a:ea typeface="新細明體" panose="02020500000000000000" pitchFamily="18" charset="-120"/>
                    <a:cs typeface="細明體" panose="02020509000000000000" pitchFamily="49" charset="-120"/>
                  </a:rPr>
                  <a:t>weighted majority voting method</a:t>
                </a:r>
                <a:r>
                  <a:rPr kumimoji="0" lang="en-US" altLang="zh-TW" sz="2400" b="0" i="0" u="none" strike="noStrike" cap="none" normalizeH="0" baseline="0" dirty="0">
                    <a:ln>
                      <a:noFill/>
                    </a:ln>
                    <a:solidFill>
                      <a:srgbClr val="000000"/>
                    </a:solidFill>
                    <a:effectLst/>
                    <a:latin typeface="Palatino Linotype" panose="02040502050505030304" pitchFamily="18" charset="0"/>
                    <a:ea typeface="標楷體" panose="03000509000000000000" pitchFamily="65" charset="-120"/>
                    <a:cs typeface="細明體" panose="02020509000000000000" pitchFamily="49" charset="-120"/>
                  </a:rPr>
                  <a:t>.</a:t>
                </a:r>
                <a:r>
                  <a:rPr kumimoji="0" lang="en-US" altLang="zh-TW" sz="2400" b="0" i="0" u="none" strike="noStrike" cap="none" normalizeH="0" baseline="0" dirty="0">
                    <a:ln>
                      <a:noFill/>
                    </a:ln>
                    <a:solidFill>
                      <a:schemeClr val="tx1"/>
                    </a:solidFill>
                    <a:effectLst/>
                  </a:rPr>
                  <a:t> </a:t>
                </a:r>
                <a:endParaRPr kumimoji="0" lang="en-US" altLang="zh-TW"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5" name="Rectangle 1"/>
              <p:cNvSpPr>
                <a:spLocks noRot="1" noChangeAspect="1" noMove="1" noResize="1" noEditPoints="1" noAdjustHandles="1" noChangeArrowheads="1" noChangeShapeType="1" noTextEdit="1"/>
              </p:cNvSpPr>
              <p:nvPr/>
            </p:nvSpPr>
            <p:spPr bwMode="auto">
              <a:xfrm>
                <a:off x="167640" y="248467"/>
                <a:ext cx="11826240" cy="1160702"/>
              </a:xfrm>
              <a:prstGeom prst="rect">
                <a:avLst/>
              </a:prstGeom>
              <a:blipFill>
                <a:blip r:embed="rId2"/>
                <a:stretch>
                  <a:fillRect l="-825" t="-3684" b="-1578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7640" y="1590565"/>
                <a:ext cx="5130058" cy="12661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400" smtClean="0">
                          <a:latin typeface="Cambria Math" panose="02040503050406030204" pitchFamily="18" charset="0"/>
                        </a:rPr>
                        <m:t>H</m:t>
                      </m:r>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sub>
                          </m:sSub>
                        </m:e>
                      </m:d>
                      <m:r>
                        <a:rPr lang="zh-TW" altLang="en-US" sz="2400" i="0">
                          <a:latin typeface="Cambria Math" panose="02040503050406030204" pitchFamily="18" charset="0"/>
                        </a:rPr>
                        <m:t>=</m:t>
                      </m:r>
                      <m:r>
                        <a:rPr lang="zh-TW" altLang="en-US" sz="2400" i="1">
                          <a:latin typeface="Cambria Math" panose="02040503050406030204" pitchFamily="18" charset="0"/>
                        </a:rPr>
                        <m:t>𝑠𝑖𝑔𝑛</m:t>
                      </m:r>
                      <m:d>
                        <m:dPr>
                          <m:begChr m:val="["/>
                          <m:endChr m:val="]"/>
                          <m:ctrlPr>
                            <a:rPr lang="zh-TW" altLang="en-US" sz="2400" i="1">
                              <a:latin typeface="Cambria Math"/>
                            </a:rPr>
                          </m:ctrlPr>
                        </m:dPr>
                        <m:e>
                          <m:nary>
                            <m:naryPr>
                              <m:chr m:val="∑"/>
                              <m:limLoc m:val="undOvr"/>
                              <m:ctrlPr>
                                <a:rPr lang="zh-TW" altLang="en-US" sz="2400" i="1">
                                  <a:latin typeface="Cambria Math"/>
                                </a:rPr>
                              </m:ctrlPr>
                            </m:naryPr>
                            <m:sub>
                              <m:r>
                                <a:rPr lang="zh-TW" altLang="en-US" sz="2400" i="1">
                                  <a:latin typeface="Cambria Math" panose="02040503050406030204" pitchFamily="18" charset="0"/>
                                </a:rPr>
                                <m:t>𝑘</m:t>
                              </m:r>
                              <m:r>
                                <a:rPr lang="zh-TW" altLang="en-US" sz="2400" i="0">
                                  <a:latin typeface="Cambria Math" panose="02040503050406030204" pitchFamily="18" charset="0"/>
                                </a:rPr>
                                <m:t>=1</m:t>
                              </m:r>
                            </m:sub>
                            <m:sup>
                              <m:r>
                                <a:rPr lang="zh-TW" altLang="en-US" sz="2400" i="1">
                                  <a:latin typeface="Cambria Math" panose="02040503050406030204" pitchFamily="18" charset="0"/>
                                </a:rPr>
                                <m:t>𝐾</m:t>
                              </m:r>
                            </m:sup>
                            <m:e>
                              <m:sSup>
                                <m:sSupPr>
                                  <m:ctrlPr>
                                    <a:rPr lang="zh-TW" altLang="en-US" sz="2400" i="1">
                                      <a:latin typeface="Cambria Math"/>
                                    </a:rPr>
                                  </m:ctrlPr>
                                </m:sSupPr>
                                <m:e>
                                  <m:r>
                                    <m:rPr>
                                      <m:sty m:val="p"/>
                                    </m:rPr>
                                    <a:rPr lang="el-GR" altLang="zh-TW" sz="2400" i="1" smtClean="0">
                                      <a:latin typeface="Cambria Math"/>
                                    </a:rPr>
                                    <m:t>α</m:t>
                                  </m:r>
                                </m:e>
                                <m:sup>
                                  <m:r>
                                    <a:rPr lang="zh-TW" altLang="en-US" sz="2400" i="1">
                                      <a:latin typeface="Cambria Math" panose="02040503050406030204" pitchFamily="18" charset="0"/>
                                    </a:rPr>
                                    <m:t>𝑘</m:t>
                                  </m:r>
                                </m:sup>
                              </m:sSup>
                              <m:sSubSup>
                                <m:sSubSupPr>
                                  <m:ctrlPr>
                                    <a:rPr lang="zh-TW" altLang="en-US" sz="2400" i="1">
                                      <a:latin typeface="Cambria Math"/>
                                    </a:rPr>
                                  </m:ctrlPr>
                                </m:sSubSupPr>
                                <m:e>
                                  <m:r>
                                    <a:rPr lang="zh-TW" altLang="en-US" sz="2400" i="1">
                                      <a:latin typeface="Cambria Math" panose="02040503050406030204" pitchFamily="18" charset="0"/>
                                    </a:rPr>
                                    <m:t>h</m:t>
                                  </m:r>
                                </m:e>
                                <m:sub>
                                  <m:sSubSup>
                                    <m:sSubSupPr>
                                      <m:ctrlPr>
                                        <a:rPr lang="zh-TW" altLang="en-US" sz="2400" i="1">
                                          <a:latin typeface="Cambria Math"/>
                                        </a:rPr>
                                      </m:ctrlPr>
                                    </m:sSubSupPr>
                                    <m:e>
                                      <m:r>
                                        <a:rPr lang="zh-TW" altLang="en-US" sz="2400" i="1">
                                          <a:latin typeface="Cambria Math" panose="02040503050406030204" pitchFamily="18" charset="0"/>
                                        </a:rPr>
                                        <m:t>𝑡</m:t>
                                      </m:r>
                                    </m:e>
                                    <m:sub>
                                      <m:d>
                                        <m:dPr>
                                          <m:begChr m:val=""/>
                                          <m:ctrlPr>
                                            <a:rPr lang="zh-TW" altLang="en-US" sz="2400" i="1">
                                              <a:latin typeface="Cambria Math"/>
                                            </a:rPr>
                                          </m:ctrlPr>
                                        </m:dPr>
                                        <m:e>
                                          <m:r>
                                            <a:rPr lang="zh-TW" altLang="en-US" sz="2400" i="1">
                                              <a:latin typeface="Cambria Math" panose="02040503050406030204" pitchFamily="18" charset="0"/>
                                            </a:rPr>
                                            <m:t>𝑜</m:t>
                                          </m:r>
                                          <m:r>
                                            <a:rPr lang="zh-TW" altLang="en-US" sz="2400" i="0">
                                              <a:latin typeface="Cambria Math" panose="02040503050406030204" pitchFamily="18" charset="0"/>
                                            </a:rPr>
                                            <m:t>(</m:t>
                                          </m:r>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up>
                                      <m:r>
                                        <a:rPr lang="zh-TW" altLang="en-US" sz="2400" i="1">
                                          <a:latin typeface="Cambria Math" panose="02040503050406030204" pitchFamily="18" charset="0"/>
                                        </a:rPr>
                                        <m:t>𝑘</m:t>
                                      </m:r>
                                    </m:sup>
                                  </m:sSubSup>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sSup>
                                            <m:sSupPr>
                                              <m:ctrlPr>
                                                <a:rPr lang="zh-TW" altLang="en-US" sz="2400" i="1">
                                                  <a:latin typeface="Cambria Math"/>
                                                </a:rPr>
                                              </m:ctrlPr>
                                            </m:sSupPr>
                                            <m:e>
                                              <m:r>
                                                <a:rPr lang="zh-TW" altLang="en-US" sz="2400" i="1">
                                                  <a:latin typeface="Cambria Math" panose="02040503050406030204" pitchFamily="18" charset="0"/>
                                                </a:rPr>
                                                <m:t>𝜂</m:t>
                                              </m:r>
                                            </m:e>
                                            <m:sup>
                                              <m:r>
                                                <a:rPr lang="zh-TW" altLang="en-US" sz="2400" i="1">
                                                  <a:latin typeface="Cambria Math" panose="02040503050406030204" pitchFamily="18" charset="0"/>
                                                </a:rPr>
                                                <m:t>𝑘</m:t>
                                              </m:r>
                                            </m:sup>
                                          </m:sSup>
                                        </m:e>
                                      </m:d>
                                    </m:sub>
                                  </m:sSub>
                                </m:e>
                              </m:d>
                            </m:e>
                          </m:nary>
                        </m:e>
                      </m:d>
                    </m:oMath>
                  </m:oMathPara>
                </a14:m>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67640" y="1590565"/>
                <a:ext cx="5130058" cy="1266180"/>
              </a:xfrm>
              <a:prstGeom prst="rect">
                <a:avLst/>
              </a:prstGeom>
              <a:blipFill rotWithShape="1">
                <a:blip r:embed="rId5"/>
                <a:stretch>
                  <a:fillRect/>
                </a:stretch>
              </a:blipFill>
            </p:spPr>
            <p:txBody>
              <a:bodyPr/>
              <a:lstStyle/>
              <a:p>
                <a:r>
                  <a:rPr lang="zh-TW" altLang="en-US">
                    <a:noFill/>
                  </a:rPr>
                  <a:t> </a:t>
                </a:r>
              </a:p>
            </p:txBody>
          </p:sp>
        </mc:Fallback>
      </mc:AlternateContent>
      <p:sp>
        <p:nvSpPr>
          <p:cNvPr id="10" name="矩形 9"/>
          <p:cNvSpPr/>
          <p:nvPr/>
        </p:nvSpPr>
        <p:spPr>
          <a:xfrm>
            <a:off x="281940" y="3169189"/>
            <a:ext cx="10797540" cy="830997"/>
          </a:xfrm>
          <a:prstGeom prst="rect">
            <a:avLst/>
          </a:prstGeom>
        </p:spPr>
        <p:txBody>
          <a:bodyPr wrap="square">
            <a:spAutoFit/>
          </a:bodyPr>
          <a:lstStyle/>
          <a:p>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Therefore, final strong classifier is combination of the weak ones, weighted according to error they had. </a:t>
            </a:r>
            <a:endParaRPr lang="zh-TW"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977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1046797" y="603884"/>
            <a:ext cx="8828723" cy="5842635"/>
          </a:xfrm>
          <a:prstGeom prst="rect">
            <a:avLst/>
          </a:prstGeom>
          <a:noFill/>
          <a:ln>
            <a:noFill/>
          </a:ln>
        </p:spPr>
      </p:pic>
      <mc:AlternateContent xmlns:mc="http://schemas.openxmlformats.org/markup-compatibility/2006" xmlns:a14="http://schemas.microsoft.com/office/drawing/2010/main">
        <mc:Choice Requires="a14">
          <p:sp>
            <p:nvSpPr>
              <p:cNvPr id="3" name="矩形 2"/>
              <p:cNvSpPr/>
              <p:nvPr/>
            </p:nvSpPr>
            <p:spPr>
              <a:xfrm>
                <a:off x="9448386" y="4848757"/>
                <a:ext cx="137242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a:latin typeface="Cambria Math"/>
                            </a:rPr>
                          </m:ctrlPr>
                        </m:sSubPr>
                        <m:e>
                          <m:r>
                            <a:rPr lang="zh-TW" altLang="en-US" i="1">
                              <a:latin typeface="Cambria Math" panose="02040503050406030204" pitchFamily="18" charset="0"/>
                            </a:rPr>
                            <m:t>𝑍</m:t>
                          </m:r>
                        </m:e>
                        <m:sub>
                          <m:r>
                            <a:rPr lang="zh-TW" altLang="en-US" i="1">
                              <a:latin typeface="Cambria Math" panose="02040503050406030204" pitchFamily="18" charset="0"/>
                            </a:rPr>
                            <m:t>𝑡</m:t>
                          </m:r>
                        </m:sub>
                      </m:sSub>
                      <m:r>
                        <a:rPr lang="zh-TW" altLang="en-US" i="0">
                          <a:latin typeface="Cambria Math" panose="02040503050406030204" pitchFamily="18" charset="0"/>
                        </a:rPr>
                        <m:t>=</m:t>
                      </m:r>
                      <m:nary>
                        <m:naryPr>
                          <m:chr m:val="∑"/>
                          <m:limLoc m:val="undOvr"/>
                          <m:ctrlPr>
                            <a:rPr lang="zh-TW" altLang="en-US" i="1">
                              <a:latin typeface="Cambria Math"/>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bSup>
                            <m:sSubSupPr>
                              <m:ctrlPr>
                                <a:rPr lang="zh-TW" altLang="en-US" i="1">
                                  <a:latin typeface="Cambria Math"/>
                                </a:rPr>
                              </m:ctrlPr>
                            </m:sSubSupPr>
                            <m:e>
                              <m:r>
                                <a:rPr lang="zh-TW" altLang="en-US" i="1">
                                  <a:latin typeface="Cambria Math" panose="02040503050406030204" pitchFamily="18" charset="0"/>
                                </a:rPr>
                                <m:t>𝑤</m:t>
                              </m:r>
                            </m:e>
                            <m:sub>
                              <m:r>
                                <a:rPr lang="zh-TW" altLang="en-US" i="1">
                                  <a:latin typeface="Cambria Math" panose="02040503050406030204" pitchFamily="18" charset="0"/>
                                </a:rPr>
                                <m:t>𝑖</m:t>
                              </m:r>
                            </m:sub>
                            <m:sup>
                              <m:r>
                                <a:rPr lang="zh-TW" altLang="en-US" i="1">
                                  <a:latin typeface="Cambria Math" panose="02040503050406030204" pitchFamily="18" charset="0"/>
                                </a:rPr>
                                <m:t>𝑡</m:t>
                              </m:r>
                            </m:sup>
                          </m:sSubSup>
                        </m:e>
                      </m:nary>
                    </m:oMath>
                  </m:oMathPara>
                </a14:m>
                <a:endParaRPr lang="zh-TW" altLang="en-US" dirty="0"/>
              </a:p>
            </p:txBody>
          </p:sp>
        </mc:Choice>
        <mc:Fallback xmlns="">
          <p:sp>
            <p:nvSpPr>
              <p:cNvPr id="3" name="矩形 2"/>
              <p:cNvSpPr>
                <a:spLocks noRot="1" noChangeAspect="1" noMove="1" noResize="1" noEditPoints="1" noAdjustHandles="1" noChangeArrowheads="1" noChangeShapeType="1" noTextEdit="1"/>
              </p:cNvSpPr>
              <p:nvPr/>
            </p:nvSpPr>
            <p:spPr>
              <a:xfrm>
                <a:off x="9448386" y="4848757"/>
                <a:ext cx="1372427" cy="848566"/>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141058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solidFill>
                  <a:srgbClr val="FF0000"/>
                </a:solidFill>
                <a:latin typeface="Times New Roman" panose="02020603050405020304" pitchFamily="18" charset="0"/>
                <a:cs typeface="Times New Roman" panose="02020603050405020304" pitchFamily="18" charset="0"/>
              </a:rPr>
              <a:t>Adaboosting</a:t>
            </a:r>
            <a:r>
              <a:rPr lang="en-US" altLang="zh-TW" dirty="0">
                <a:solidFill>
                  <a:srgbClr val="FF0000"/>
                </a:solidFill>
                <a:latin typeface="Times New Roman" panose="02020603050405020304" pitchFamily="18" charset="0"/>
                <a:cs typeface="Times New Roman" panose="02020603050405020304" pitchFamily="18" charset="0"/>
              </a:rPr>
              <a:t> Example</a:t>
            </a:r>
            <a:endParaRPr lang="zh-TW" altLang="en-US" dirty="0">
              <a:solidFill>
                <a:srgbClr val="FF0000"/>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70757"/>
            <a:ext cx="8808720" cy="5312410"/>
          </a:xfrm>
          <a:prstGeom prst="rect">
            <a:avLst/>
          </a:prstGeom>
          <a:noFill/>
          <a:ln>
            <a:noFill/>
          </a:ln>
        </p:spPr>
      </p:pic>
      <mc:AlternateContent xmlns:mc="http://schemas.openxmlformats.org/markup-compatibility/2006" xmlns:a14="http://schemas.microsoft.com/office/drawing/2010/main">
        <mc:Choice Requires="a14">
          <p:sp>
            <p:nvSpPr>
              <p:cNvPr id="6" name="矩形 5"/>
              <p:cNvSpPr/>
              <p:nvPr/>
            </p:nvSpPr>
            <p:spPr>
              <a:xfrm>
                <a:off x="7418235" y="5210294"/>
                <a:ext cx="3935565" cy="369332"/>
              </a:xfrm>
              <a:prstGeom prst="rect">
                <a:avLst/>
              </a:prstGeom>
            </p:spPr>
            <p:txBody>
              <a:bodyPr wrap="none">
                <a:spAutoFit/>
              </a:bodyPr>
              <a:lstStyle/>
              <a:p>
                <a:pPr indent="266700">
                  <a:spcAft>
                    <a:spcPts val="0"/>
                  </a:spcAft>
                </a:pPr>
                <a:r>
                  <a:rPr lang="en-US" altLang="zh-TW" b="1" kern="100" dirty="0">
                    <a:latin typeface="Times New Roman" panose="02020603050405020304" pitchFamily="18" charset="0"/>
                    <a:cs typeface="Times New Roman" panose="02020603050405020304" pitchFamily="18" charset="0"/>
                  </a:rPr>
                  <a:t>Notation of </a:t>
                </a:r>
                <a14:m>
                  <m:oMath xmlns:m="http://schemas.openxmlformats.org/officeDocument/2006/math">
                    <m:sSub>
                      <m:sSubPr>
                        <m:ctrlPr>
                          <a:rPr lang="zh-TW" altLang="zh-TW" b="1" i="1" kern="100">
                            <a:latin typeface="Cambria Math"/>
                            <a:ea typeface="Cambria Math" panose="02040503050406030204" pitchFamily="18" charset="0"/>
                            <a:cs typeface="Times New Roman" panose="02020603050405020304" pitchFamily="18" charset="0"/>
                          </a:rPr>
                        </m:ctrlPr>
                      </m:sSubPr>
                      <m:e>
                        <m:r>
                          <a:rPr lang="en-US" altLang="zh-TW" b="1" i="1" kern="100">
                            <a:latin typeface="Cambria Math" panose="02040503050406030204" pitchFamily="18" charset="0"/>
                            <a:cs typeface="Times New Roman" panose="02020603050405020304" pitchFamily="18" charset="0"/>
                          </a:rPr>
                          <m:t>𝒑</m:t>
                        </m:r>
                      </m:e>
                      <m:sub>
                        <m:r>
                          <a:rPr lang="en-US" altLang="zh-TW" b="1" i="1" kern="100">
                            <a:latin typeface="Cambria Math" panose="02040503050406030204" pitchFamily="18" charset="0"/>
                            <a:cs typeface="Times New Roman" panose="02020603050405020304" pitchFamily="18" charset="0"/>
                          </a:rPr>
                          <m:t>𝒊</m:t>
                        </m:r>
                      </m:sub>
                    </m:sSub>
                    <m:r>
                      <a:rPr lang="en-US" altLang="zh-TW" b="1" i="1" kern="100">
                        <a:latin typeface="Cambria Math" panose="02040503050406030204" pitchFamily="18" charset="0"/>
                        <a:cs typeface="Times New Roman" panose="02020603050405020304" pitchFamily="18" charset="0"/>
                      </a:rPr>
                      <m:t>=</m:t>
                    </m:r>
                    <m:sSub>
                      <m:sSubPr>
                        <m:ctrlPr>
                          <a:rPr lang="zh-TW" altLang="zh-TW" b="1" i="1" kern="100">
                            <a:latin typeface="Cambria Math"/>
                            <a:ea typeface="Cambria Math" panose="02040503050406030204" pitchFamily="18" charset="0"/>
                            <a:cs typeface="Times New Roman" panose="02020603050405020304" pitchFamily="18" charset="0"/>
                          </a:rPr>
                        </m:ctrlPr>
                      </m:sSubPr>
                      <m:e>
                        <m:r>
                          <a:rPr lang="en-US" altLang="zh-TW" b="1" i="1" kern="100">
                            <a:latin typeface="Cambria Math" panose="02040503050406030204" pitchFamily="18" charset="0"/>
                            <a:cs typeface="Times New Roman" panose="02020603050405020304" pitchFamily="18" charset="0"/>
                          </a:rPr>
                          <m:t>𝒘</m:t>
                        </m:r>
                      </m:e>
                      <m:sub>
                        <m:r>
                          <a:rPr lang="en-US" altLang="zh-TW" b="1" i="1" kern="100">
                            <a:latin typeface="Cambria Math" panose="02040503050406030204" pitchFamily="18" charset="0"/>
                            <a:cs typeface="Times New Roman" panose="02020603050405020304" pitchFamily="18" charset="0"/>
                          </a:rPr>
                          <m:t>𝒊</m:t>
                        </m:r>
                      </m:sub>
                    </m:sSub>
                  </m:oMath>
                </a14:m>
                <a:r>
                  <a:rPr lang="en-US" altLang="zh-TW" b="1" kern="100" dirty="0">
                    <a:latin typeface="Times New Roman" panose="02020603050405020304" pitchFamily="18" charset="0"/>
                    <a:cs typeface="Times New Roman" panose="02020603050405020304" pitchFamily="18" charset="0"/>
                  </a:rPr>
                  <a:t> in this handout</a:t>
                </a:r>
                <a:endParaRPr lang="zh-TW" altLang="zh-TW" sz="1600" kern="100" dirty="0">
                  <a:latin typeface="Calibri" panose="020F0502020204030204" pitchFamily="34"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7418235" y="5210294"/>
                <a:ext cx="3935565" cy="369332"/>
              </a:xfrm>
              <a:prstGeom prst="rect">
                <a:avLst/>
              </a:prstGeom>
              <a:blipFill>
                <a:blip r:embed="rId3"/>
                <a:stretch>
                  <a:fillRect t="-11667" r="-310" b="-2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5748364" y="1581195"/>
                <a:ext cx="6596036" cy="400110"/>
              </a:xfrm>
              <a:prstGeom prst="rect">
                <a:avLst/>
              </a:prstGeom>
            </p:spPr>
            <p:txBody>
              <a:bodyPr wrap="none">
                <a:spAutoFit/>
              </a:bodyPr>
              <a:lstStyle/>
              <a:p>
                <a:pPr>
                  <a:spcAft>
                    <a:spcPts val="0"/>
                  </a:spcAft>
                </a:pPr>
                <a:r>
                  <a:rPr lang="en-US" altLang="zh-TW" sz="2000" kern="1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TW" sz="2000" i="1" kern="100">
                        <a:latin typeface="Cambria Math" panose="02040503050406030204" pitchFamily="18" charset="0"/>
                        <a:cs typeface="Times New Roman" panose="02020603050405020304" pitchFamily="18" charset="0"/>
                      </a:rPr>
                      <m:t>𝐼</m:t>
                    </m:r>
                    <m:d>
                      <m:dPr>
                        <m:ctrlPr>
                          <a:rPr lang="zh-TW" altLang="zh-TW" sz="2000" i="1" kern="100">
                            <a:effectLst/>
                            <a:latin typeface="Cambria Math"/>
                            <a:ea typeface="Cambria Math" panose="02040503050406030204" pitchFamily="18" charset="0"/>
                            <a:cs typeface="Times New Roman" panose="02020603050405020304" pitchFamily="18" charset="0"/>
                          </a:rPr>
                        </m:ctrlPr>
                      </m:dPr>
                      <m:e>
                        <m:r>
                          <a:rPr lang="en-US" altLang="zh-TW" sz="2000" i="1" kern="100">
                            <a:latin typeface="Cambria Math" panose="02040503050406030204" pitchFamily="18" charset="0"/>
                            <a:cs typeface="Times New Roman" panose="02020603050405020304" pitchFamily="18" charset="0"/>
                          </a:rPr>
                          <m:t>𝑥</m:t>
                        </m:r>
                        <m:r>
                          <a:rPr lang="en-US" altLang="zh-TW" sz="2000" i="1" kern="100">
                            <a:latin typeface="Cambria Math" panose="02040503050406030204" pitchFamily="18" charset="0"/>
                            <a:cs typeface="Times New Roman" panose="02020603050405020304" pitchFamily="18" charset="0"/>
                          </a:rPr>
                          <m:t>&lt;2.5</m:t>
                        </m:r>
                      </m:e>
                    </m:d>
                  </m:oMath>
                </a14:m>
                <a:r>
                  <a:rPr lang="en-US" altLang="zh-TW" sz="2000" kern="100" dirty="0">
                    <a:latin typeface="Times New Roman" panose="02020603050405020304" pitchFamily="18" charset="0"/>
                    <a:cs typeface="Times New Roman" panose="02020603050405020304" pitchFamily="18" charset="0"/>
                  </a:rPr>
                  <a:t> , x=6, x=7 and x=8 are not correctly classified.</a:t>
                </a:r>
                <a:endParaRPr lang="zh-TW" altLang="zh-TW" sz="2000" kern="100" dirty="0">
                  <a:latin typeface="Calibri" panose="020F0502020204030204" pitchFamily="34"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5748364" y="1581195"/>
                <a:ext cx="6596036" cy="400110"/>
              </a:xfrm>
              <a:prstGeom prst="rect">
                <a:avLst/>
              </a:prstGeom>
              <a:blipFill>
                <a:blip r:embed="rId4"/>
                <a:stretch>
                  <a:fillRect l="-1017" t="-9091" r="-92" b="-24242"/>
                </a:stretch>
              </a:blipFill>
            </p:spPr>
            <p:txBody>
              <a:bodyPr/>
              <a:lstStyle/>
              <a:p>
                <a:r>
                  <a:rPr lang="zh-TW" altLang="en-US">
                    <a:noFill/>
                  </a:rPr>
                  <a:t> </a:t>
                </a:r>
              </a:p>
            </p:txBody>
          </p:sp>
        </mc:Fallback>
      </mc:AlternateContent>
      <p:sp>
        <p:nvSpPr>
          <p:cNvPr id="9" name="矩形 8"/>
          <p:cNvSpPr/>
          <p:nvPr/>
        </p:nvSpPr>
        <p:spPr>
          <a:xfrm>
            <a:off x="5438475" y="5726221"/>
            <a:ext cx="6174405" cy="1015663"/>
          </a:xfrm>
          <a:prstGeom prst="rect">
            <a:avLst/>
          </a:prstGeom>
        </p:spPr>
        <p:txBody>
          <a:bodyPr wrap="square">
            <a:spAutoFit/>
          </a:bodyPr>
          <a:lstStyle/>
          <a:p>
            <a:pPr>
              <a:spcAft>
                <a:spcPts val="0"/>
              </a:spcAft>
            </a:pPr>
            <a:r>
              <a:rPr lang="en-US" altLang="zh-TW" sz="2000" kern="100" dirty="0">
                <a:latin typeface="Times New Roman" panose="02020603050405020304" pitchFamily="18" charset="0"/>
                <a:cs typeface="Times New Roman" panose="02020603050405020304" pitchFamily="18" charset="0"/>
              </a:rPr>
              <a:t>Substituting x=6, x=7 and x=8 into the first stage classifier, </a:t>
            </a:r>
          </a:p>
          <a:p>
            <a:pPr>
              <a:spcAft>
                <a:spcPts val="0"/>
              </a:spcAft>
            </a:pPr>
            <a:r>
              <a:rPr lang="en-US" altLang="zh-TW" sz="2000" kern="100" dirty="0">
                <a:latin typeface="Times New Roman" panose="02020603050405020304" pitchFamily="18" charset="0"/>
                <a:cs typeface="Times New Roman" panose="02020603050405020304" pitchFamily="18" charset="0"/>
              </a:rPr>
              <a:t>                   will all get -1. However, for x=6, x=7 and x=8, the corresponding y are 1.</a:t>
            </a:r>
            <a:endParaRPr lang="zh-TW" altLang="zh-TW" sz="20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5295900" y="6049386"/>
                <a:ext cx="16002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i="1" kern="100" smtClean="0">
                          <a:latin typeface="Cambria Math" panose="02040503050406030204" pitchFamily="18" charset="0"/>
                          <a:cs typeface="Times New Roman" panose="02020603050405020304" pitchFamily="18" charset="0"/>
                        </a:rPr>
                        <m:t>𝐼</m:t>
                      </m:r>
                      <m:d>
                        <m:dPr>
                          <m:ctrlPr>
                            <a:rPr lang="zh-TW" altLang="zh-TW" i="1" kern="100">
                              <a:latin typeface="Cambria Math"/>
                              <a:ea typeface="Cambria Math" panose="02040503050406030204" pitchFamily="18" charset="0"/>
                              <a:cs typeface="Times New Roman" panose="02020603050405020304" pitchFamily="18" charset="0"/>
                            </a:rPr>
                          </m:ctrlPr>
                        </m:dPr>
                        <m:e>
                          <m:r>
                            <a:rPr lang="en-US" altLang="zh-TW" i="1" kern="100">
                              <a:latin typeface="Cambria Math" panose="02040503050406030204" pitchFamily="18" charset="0"/>
                              <a:cs typeface="Times New Roman" panose="02020603050405020304" pitchFamily="18" charset="0"/>
                            </a:rPr>
                            <m:t>𝑥</m:t>
                          </m:r>
                          <m:r>
                            <a:rPr lang="en-US" altLang="zh-TW" i="1" kern="100">
                              <a:latin typeface="Cambria Math" panose="02040503050406030204" pitchFamily="18" charset="0"/>
                              <a:cs typeface="Times New Roman" panose="02020603050405020304" pitchFamily="18" charset="0"/>
                            </a:rPr>
                            <m:t>&lt;2.5</m:t>
                          </m:r>
                        </m:e>
                      </m:d>
                    </m:oMath>
                  </m:oMathPara>
                </a14:m>
                <a:endParaRPr lang="zh-TW"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295900" y="6049386"/>
                <a:ext cx="1600200" cy="369332"/>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458760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物件 8"/>
          <p:cNvGraphicFramePr>
            <a:graphicFrameLocks noChangeAspect="1"/>
          </p:cNvGraphicFramePr>
          <p:nvPr>
            <p:extLst>
              <p:ext uri="{D42A27DB-BD31-4B8C-83A1-F6EECF244321}">
                <p14:modId xmlns:p14="http://schemas.microsoft.com/office/powerpoint/2010/main" val="1814269426"/>
              </p:ext>
            </p:extLst>
          </p:nvPr>
        </p:nvGraphicFramePr>
        <p:xfrm>
          <a:off x="527367" y="1291908"/>
          <a:ext cx="5469798" cy="994092"/>
        </p:xfrm>
        <a:graphic>
          <a:graphicData uri="http://schemas.openxmlformats.org/presentationml/2006/ole">
            <mc:AlternateContent xmlns:mc="http://schemas.openxmlformats.org/markup-compatibility/2006">
              <mc:Choice xmlns:v="urn:schemas-microsoft-com:vml" Requires="v">
                <p:oleObj spid="_x0000_s6608" name="Equation" r:id="rId3" imgW="2374560" imgH="431640" progId="Equation.DSMT4">
                  <p:embed/>
                </p:oleObj>
              </mc:Choice>
              <mc:Fallback>
                <p:oleObj name="Equation" r:id="rId3" imgW="2374560" imgH="431640" progId="Equation.DSMT4">
                  <p:embed/>
                  <p:pic>
                    <p:nvPicPr>
                      <p:cNvPr id="0" name=""/>
                      <p:cNvPicPr/>
                      <p:nvPr/>
                    </p:nvPicPr>
                    <p:blipFill>
                      <a:blip r:embed="rId4"/>
                      <a:stretch>
                        <a:fillRect/>
                      </a:stretch>
                    </p:blipFill>
                    <p:spPr>
                      <a:xfrm>
                        <a:off x="527367" y="1291908"/>
                        <a:ext cx="5469798" cy="994092"/>
                      </a:xfrm>
                      <a:prstGeom prst="rect">
                        <a:avLst/>
                      </a:prstGeom>
                    </p:spPr>
                  </p:pic>
                </p:oleObj>
              </mc:Fallback>
            </mc:AlternateContent>
          </a:graphicData>
        </a:graphic>
      </p:graphicFrame>
      <p:sp>
        <p:nvSpPr>
          <p:cNvPr id="10" name="文字方塊 9"/>
          <p:cNvSpPr txBox="1"/>
          <p:nvPr/>
        </p:nvSpPr>
        <p:spPr>
          <a:xfrm>
            <a:off x="396240" y="609600"/>
            <a:ext cx="4724400" cy="461665"/>
          </a:xfrm>
          <a:prstGeom prst="rect">
            <a:avLst/>
          </a:prstGeom>
          <a:noFill/>
        </p:spPr>
        <p:txBody>
          <a:bodyPr wrap="square" rtlCol="0">
            <a:spAutoFit/>
          </a:bodyPr>
          <a:lstStyle/>
          <a:p>
            <a:r>
              <a:rPr lang="en-US" altLang="zh-TW" sz="2400" b="1" dirty="0">
                <a:latin typeface="Times New Roman" panose="02020603050405020304" pitchFamily="18" charset="0"/>
                <a:cs typeface="Times New Roman" panose="02020603050405020304" pitchFamily="18" charset="0"/>
              </a:rPr>
              <a:t>Voting weight of stage 1:</a:t>
            </a:r>
            <a:endParaRPr lang="zh-TW" altLang="en-US" sz="2400" b="1" dirty="0">
              <a:latin typeface="Times New Roman" panose="02020603050405020304" pitchFamily="18" charset="0"/>
              <a:cs typeface="Times New Roman" panose="02020603050405020304" pitchFamily="18" charset="0"/>
            </a:endParaRPr>
          </a:p>
        </p:txBody>
      </p:sp>
      <p:sp>
        <p:nvSpPr>
          <p:cNvPr id="12" name="矩形 11"/>
          <p:cNvSpPr/>
          <p:nvPr/>
        </p:nvSpPr>
        <p:spPr>
          <a:xfrm>
            <a:off x="472440" y="2506643"/>
            <a:ext cx="3793859" cy="461665"/>
          </a:xfrm>
          <a:prstGeom prst="rect">
            <a:avLst/>
          </a:prstGeom>
        </p:spPr>
        <p:txBody>
          <a:bodyPr wrap="none">
            <a:spAutoFit/>
          </a:bodyPr>
          <a:lstStyle/>
          <a:p>
            <a:r>
              <a:rPr lang="en-US" altLang="zh-TW" sz="2400" b="1" dirty="0">
                <a:latin typeface="Times New Roman" panose="02020603050405020304" pitchFamily="18" charset="0"/>
              </a:rPr>
              <a:t>Classifier of the first stage: </a:t>
            </a:r>
            <a:endParaRPr lang="zh-TW" altLang="en-US" sz="2400" dirty="0"/>
          </a:p>
        </p:txBody>
      </p:sp>
      <mc:AlternateContent xmlns:mc="http://schemas.openxmlformats.org/markup-compatibility/2006" xmlns:a14="http://schemas.microsoft.com/office/drawing/2010/main">
        <mc:Choice Requires="a14">
          <p:sp>
            <p:nvSpPr>
              <p:cNvPr id="14" name="矩形 13"/>
              <p:cNvSpPr/>
              <p:nvPr/>
            </p:nvSpPr>
            <p:spPr>
              <a:xfrm>
                <a:off x="472440" y="3162262"/>
                <a:ext cx="5765489"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1" i="0" smtClean="0">
                          <a:latin typeface="Cambria Math" panose="02040503050406030204" pitchFamily="18" charset="0"/>
                        </a:rPr>
                        <m:t>𝐬</m:t>
                      </m:r>
                      <m:r>
                        <a:rPr lang="zh-TW" altLang="en-US" sz="2400" b="1">
                          <a:latin typeface="Cambria Math" panose="02040503050406030204" pitchFamily="18" charset="0"/>
                        </a:rPr>
                        <m:t>𝐢</m:t>
                      </m:r>
                      <m:r>
                        <a:rPr lang="zh-TW" altLang="en-US" sz="2400" b="1" i="0">
                          <a:latin typeface="Cambria Math" panose="02040503050406030204" pitchFamily="18" charset="0"/>
                        </a:rPr>
                        <m:t>𝐠𝐧</m:t>
                      </m:r>
                      <m:d>
                        <m:dPr>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1" i="1">
                                  <a:latin typeface="Cambria Math" panose="02040503050406030204" pitchFamily="18" charset="0"/>
                                </a:rPr>
                                <m:t>𝒙</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1" i="1">
                                  <a:latin typeface="Cambria Math" panose="02040503050406030204" pitchFamily="18" charset="0"/>
                                </a:rPr>
                                <m:t>𝒙</m:t>
                              </m:r>
                              <m:r>
                                <a:rPr lang="zh-TW" altLang="en-US" sz="2400" b="0" i="0">
                                  <a:latin typeface="Cambria Math" panose="02040503050406030204" pitchFamily="18" charset="0"/>
                                </a:rPr>
                                <m:t>&lt;2.5</m:t>
                              </m:r>
                            </m:e>
                          </m:d>
                        </m:e>
                      </m:d>
                    </m:oMath>
                  </m:oMathPara>
                </a14:m>
                <a:endParaRPr lang="zh-TW"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472440" y="3162262"/>
                <a:ext cx="5765489" cy="509178"/>
              </a:xfrm>
              <a:prstGeom prst="rect">
                <a:avLst/>
              </a:prstGeom>
              <a:blipFill>
                <a:blip r:embed="rId5"/>
                <a:stretch>
                  <a:fillRect/>
                </a:stretch>
              </a:blipFill>
            </p:spPr>
            <p:txBody>
              <a:bodyPr/>
              <a:lstStyle/>
              <a:p>
                <a:r>
                  <a:rPr lang="zh-TW" altLang="en-US">
                    <a:noFill/>
                  </a:rPr>
                  <a:t> </a:t>
                </a:r>
              </a:p>
            </p:txBody>
          </p:sp>
        </mc:Fallback>
      </mc:AlternateContent>
      <p:sp>
        <p:nvSpPr>
          <p:cNvPr id="15" name="文字方塊 14"/>
          <p:cNvSpPr txBox="1"/>
          <p:nvPr/>
        </p:nvSpPr>
        <p:spPr>
          <a:xfrm>
            <a:off x="527367" y="3766457"/>
            <a:ext cx="6370320" cy="461665"/>
          </a:xfrm>
          <a:prstGeom prst="rect">
            <a:avLst/>
          </a:prstGeom>
          <a:noFill/>
        </p:spPr>
        <p:txBody>
          <a:bodyPr wrap="square" rtlCol="0">
            <a:spAutoFit/>
          </a:bodyPr>
          <a:lstStyle/>
          <a:p>
            <a:r>
              <a:rPr lang="en-US" altLang="zh-TW" sz="2400" b="1" dirty="0">
                <a:latin typeface="Times New Roman" panose="02020603050405020304" pitchFamily="18" charset="0"/>
                <a:cs typeface="Times New Roman" panose="02020603050405020304" pitchFamily="18" charset="0"/>
              </a:rPr>
              <a:t>Weighting update:</a:t>
            </a:r>
            <a:endParaRPr lang="zh-TW" altLang="en-US" sz="2400" b="1" dirty="0">
              <a:latin typeface="Times New Roman" panose="02020603050405020304" pitchFamily="18" charset="0"/>
              <a:cs typeface="Times New Roman" panose="02020603050405020304" pitchFamily="18" charset="0"/>
            </a:endParaRPr>
          </a:p>
        </p:txBody>
      </p:sp>
      <p:graphicFrame>
        <p:nvGraphicFramePr>
          <p:cNvPr id="16" name="物件 15"/>
          <p:cNvGraphicFramePr>
            <a:graphicFrameLocks noChangeAspect="1"/>
          </p:cNvGraphicFramePr>
          <p:nvPr>
            <p:extLst>
              <p:ext uri="{D42A27DB-BD31-4B8C-83A1-F6EECF244321}">
                <p14:modId xmlns:p14="http://schemas.microsoft.com/office/powerpoint/2010/main" val="3403135069"/>
              </p:ext>
            </p:extLst>
          </p:nvPr>
        </p:nvGraphicFramePr>
        <p:xfrm>
          <a:off x="3262266" y="3782147"/>
          <a:ext cx="4761287" cy="544147"/>
        </p:xfrm>
        <a:graphic>
          <a:graphicData uri="http://schemas.openxmlformats.org/presentationml/2006/ole">
            <mc:AlternateContent xmlns:mc="http://schemas.openxmlformats.org/markup-compatibility/2006">
              <mc:Choice xmlns:v="urn:schemas-microsoft-com:vml" Requires="v">
                <p:oleObj spid="_x0000_s6609" name="Equation" r:id="rId6" imgW="2222280" imgH="253800" progId="Equation.DSMT4">
                  <p:embed/>
                </p:oleObj>
              </mc:Choice>
              <mc:Fallback>
                <p:oleObj name="Equation" r:id="rId6" imgW="2222280" imgH="253800" progId="Equation.DSMT4">
                  <p:embed/>
                  <p:pic>
                    <p:nvPicPr>
                      <p:cNvPr id="0" name=""/>
                      <p:cNvPicPr/>
                      <p:nvPr/>
                    </p:nvPicPr>
                    <p:blipFill>
                      <a:blip r:embed="rId7"/>
                      <a:stretch>
                        <a:fillRect/>
                      </a:stretch>
                    </p:blipFill>
                    <p:spPr>
                      <a:xfrm>
                        <a:off x="3262266" y="3782147"/>
                        <a:ext cx="4761287" cy="544147"/>
                      </a:xfrm>
                      <a:prstGeom prst="rect">
                        <a:avLst/>
                      </a:prstGeom>
                    </p:spPr>
                  </p:pic>
                </p:oleObj>
              </mc:Fallback>
            </mc:AlternateContent>
          </a:graphicData>
        </a:graphic>
      </p:graphicFrame>
      <p:graphicFrame>
        <p:nvGraphicFramePr>
          <p:cNvPr id="17" name="物件 16"/>
          <p:cNvGraphicFramePr>
            <a:graphicFrameLocks noChangeAspect="1"/>
          </p:cNvGraphicFramePr>
          <p:nvPr>
            <p:extLst>
              <p:ext uri="{D42A27DB-BD31-4B8C-83A1-F6EECF244321}">
                <p14:modId xmlns:p14="http://schemas.microsoft.com/office/powerpoint/2010/main" val="608129674"/>
              </p:ext>
            </p:extLst>
          </p:nvPr>
        </p:nvGraphicFramePr>
        <p:xfrm>
          <a:off x="3814971" y="493965"/>
          <a:ext cx="1713230" cy="797943"/>
        </p:xfrm>
        <a:graphic>
          <a:graphicData uri="http://schemas.openxmlformats.org/presentationml/2006/ole">
            <mc:AlternateContent xmlns:mc="http://schemas.openxmlformats.org/markup-compatibility/2006">
              <mc:Choice xmlns:v="urn:schemas-microsoft-com:vml" Requires="v">
                <p:oleObj spid="_x0000_s6610" name="Equation" r:id="rId8" imgW="927000" imgH="431640" progId="Equation.DSMT4">
                  <p:embed/>
                </p:oleObj>
              </mc:Choice>
              <mc:Fallback>
                <p:oleObj name="Equation" r:id="rId8" imgW="927000" imgH="431640" progId="Equation.DSMT4">
                  <p:embed/>
                  <p:pic>
                    <p:nvPicPr>
                      <p:cNvPr id="0" name=""/>
                      <p:cNvPicPr/>
                      <p:nvPr/>
                    </p:nvPicPr>
                    <p:blipFill>
                      <a:blip r:embed="rId9"/>
                      <a:stretch>
                        <a:fillRect/>
                      </a:stretch>
                    </p:blipFill>
                    <p:spPr>
                      <a:xfrm>
                        <a:off x="3814971" y="493965"/>
                        <a:ext cx="1713230" cy="797943"/>
                      </a:xfrm>
                      <a:prstGeom prst="rect">
                        <a:avLst/>
                      </a:prstGeom>
                    </p:spPr>
                  </p:pic>
                </p:oleObj>
              </mc:Fallback>
            </mc:AlternateContent>
          </a:graphicData>
        </a:graphic>
      </p:graphicFrame>
      <p:graphicFrame>
        <p:nvGraphicFramePr>
          <p:cNvPr id="18" name="物件 17"/>
          <p:cNvGraphicFramePr>
            <a:graphicFrameLocks noChangeAspect="1"/>
          </p:cNvGraphicFramePr>
          <p:nvPr>
            <p:extLst>
              <p:ext uri="{D42A27DB-BD31-4B8C-83A1-F6EECF244321}">
                <p14:modId xmlns:p14="http://schemas.microsoft.com/office/powerpoint/2010/main" val="2862944592"/>
              </p:ext>
            </p:extLst>
          </p:nvPr>
        </p:nvGraphicFramePr>
        <p:xfrm>
          <a:off x="4117339" y="2341366"/>
          <a:ext cx="2853591" cy="820896"/>
        </p:xfrm>
        <a:graphic>
          <a:graphicData uri="http://schemas.openxmlformats.org/presentationml/2006/ole">
            <mc:AlternateContent xmlns:mc="http://schemas.openxmlformats.org/markup-compatibility/2006">
              <mc:Choice xmlns:v="urn:schemas-microsoft-com:vml" Requires="v">
                <p:oleObj spid="_x0000_s6611" name="Equation" r:id="rId10" imgW="1854582" imgH="532743" progId="Equation.DSMT4">
                  <p:embed/>
                </p:oleObj>
              </mc:Choice>
              <mc:Fallback>
                <p:oleObj name="Equation" r:id="rId10" imgW="1854582" imgH="532743" progId="Equation.DSMT4">
                  <p:embed/>
                  <p:pic>
                    <p:nvPicPr>
                      <p:cNvPr id="0" name=""/>
                      <p:cNvPicPr/>
                      <p:nvPr/>
                    </p:nvPicPr>
                    <p:blipFill>
                      <a:blip r:embed="rId11"/>
                      <a:stretch>
                        <a:fillRect/>
                      </a:stretch>
                    </p:blipFill>
                    <p:spPr>
                      <a:xfrm>
                        <a:off x="4117339" y="2341366"/>
                        <a:ext cx="2853591" cy="82089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0" name="矩形 19"/>
              <p:cNvSpPr/>
              <p:nvPr/>
            </p:nvSpPr>
            <p:spPr>
              <a:xfrm>
                <a:off x="574487" y="4323139"/>
                <a:ext cx="2961002"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a:latin typeface="Cambria Math"/>
                            </a:rPr>
                          </m:ctrlPr>
                        </m:sSubPr>
                        <m:e>
                          <m:r>
                            <a:rPr lang="zh-TW" altLang="en-US" i="1">
                              <a:latin typeface="Cambria Math" panose="02040503050406030204" pitchFamily="18" charset="0"/>
                            </a:rPr>
                            <m:t>𝑍</m:t>
                          </m:r>
                        </m:e>
                        <m:sub>
                          <m:r>
                            <a:rPr lang="zh-TW" altLang="en-US" i="0">
                              <a:latin typeface="Cambria Math" panose="02040503050406030204" pitchFamily="18" charset="0"/>
                            </a:rPr>
                            <m:t>1</m:t>
                          </m:r>
                        </m:sub>
                      </m:sSub>
                      <m:r>
                        <a:rPr lang="zh-TW" altLang="en-US" i="0">
                          <a:latin typeface="Cambria Math" panose="02040503050406030204" pitchFamily="18" charset="0"/>
                        </a:rPr>
                        <m:t>=</m:t>
                      </m:r>
                      <m:nary>
                        <m:naryPr>
                          <m:chr m:val="∑"/>
                          <m:limLoc m:val="undOvr"/>
                          <m:ctrlPr>
                            <a:rPr lang="zh-TW" altLang="en-US" i="1">
                              <a:latin typeface="Cambria Math"/>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𝑚</m:t>
                          </m:r>
                        </m:sup>
                        <m:e>
                          <m:sSubSup>
                            <m:sSubSupPr>
                              <m:ctrlPr>
                                <a:rPr lang="zh-TW" altLang="en-US" i="1">
                                  <a:latin typeface="Cambria Math"/>
                                </a:rPr>
                              </m:ctrlPr>
                            </m:sSubSupPr>
                            <m:e>
                              <m:r>
                                <a:rPr lang="zh-TW" altLang="en-US" i="1">
                                  <a:latin typeface="Cambria Math" panose="02040503050406030204" pitchFamily="18" charset="0"/>
                                </a:rPr>
                                <m:t>𝑤</m:t>
                              </m:r>
                            </m:e>
                            <m:sub>
                              <m:r>
                                <a:rPr lang="zh-TW" altLang="en-US" i="1">
                                  <a:latin typeface="Cambria Math" panose="02040503050406030204" pitchFamily="18" charset="0"/>
                                </a:rPr>
                                <m:t>𝑖</m:t>
                              </m:r>
                            </m:sub>
                            <m:sup>
                              <m:r>
                                <a:rPr lang="zh-TW" altLang="en-US" i="0">
                                  <a:latin typeface="Cambria Math" panose="02040503050406030204" pitchFamily="18" charset="0"/>
                                </a:rPr>
                                <m:t>1</m:t>
                              </m:r>
                            </m:sup>
                          </m:sSubSup>
                          <m:r>
                            <a:rPr lang="zh-TW" altLang="en-US" i="0">
                              <a:latin typeface="Cambria Math" panose="02040503050406030204" pitchFamily="18" charset="0"/>
                            </a:rPr>
                            <m:t>=0.1×10=1</m:t>
                          </m:r>
                        </m:e>
                      </m:nary>
                    </m:oMath>
                  </m:oMathPara>
                </a14:m>
                <a:endParaRPr lang="zh-TW"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74487" y="4323139"/>
                <a:ext cx="2961002" cy="848566"/>
              </a:xfrm>
              <a:prstGeom prst="rect">
                <a:avLst/>
              </a:prstGeom>
              <a:blipFill>
                <a:blip r:embed="rId12"/>
                <a:stretch>
                  <a:fillRect/>
                </a:stretch>
              </a:blipFill>
            </p:spPr>
            <p:txBody>
              <a:bodyPr/>
              <a:lstStyle/>
              <a:p>
                <a:r>
                  <a:rPr lang="zh-TW" altLang="en-US">
                    <a:noFill/>
                  </a:rPr>
                  <a:t> </a:t>
                </a:r>
              </a:p>
            </p:txBody>
          </p:sp>
        </mc:Fallback>
      </mc:AlternateContent>
      <p:sp>
        <p:nvSpPr>
          <p:cNvPr id="22" name="矩形 21"/>
          <p:cNvSpPr/>
          <p:nvPr/>
        </p:nvSpPr>
        <p:spPr>
          <a:xfrm>
            <a:off x="3669346" y="4419995"/>
            <a:ext cx="2600392" cy="461665"/>
          </a:xfrm>
          <a:prstGeom prst="rect">
            <a:avLst/>
          </a:prstGeom>
        </p:spPr>
        <p:txBody>
          <a:bodyPr wrap="none">
            <a:spAutoFit/>
          </a:bodyPr>
          <a:lstStyle/>
          <a:p>
            <a:r>
              <a:rPr lang="en-US" altLang="zh-TW" sz="2400" dirty="0">
                <a:latin typeface="Times New Roman" panose="02020603050405020304" pitchFamily="18" charset="0"/>
              </a:rPr>
              <a:t>For the correct one:</a:t>
            </a:r>
            <a:endParaRPr lang="zh-TW" altLang="en-US" sz="2400" dirty="0"/>
          </a:p>
        </p:txBody>
      </p:sp>
      <mc:AlternateContent xmlns:mc="http://schemas.openxmlformats.org/markup-compatibility/2006" xmlns:a14="http://schemas.microsoft.com/office/drawing/2010/main">
        <mc:Choice Requires="a14">
          <p:sp>
            <p:nvSpPr>
              <p:cNvPr id="24" name="矩形 23"/>
              <p:cNvSpPr/>
              <p:nvPr/>
            </p:nvSpPr>
            <p:spPr>
              <a:xfrm>
                <a:off x="2214244" y="4992487"/>
                <a:ext cx="3201454" cy="769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400" i="1">
                              <a:latin typeface="Cambria Math"/>
                            </a:rPr>
                          </m:ctrlPr>
                        </m:sSubPr>
                        <m:e>
                          <m:r>
                            <a:rPr lang="zh-TW" altLang="en-US" sz="2400" i="1">
                              <a:latin typeface="Cambria Math" panose="02040503050406030204" pitchFamily="18" charset="0"/>
                            </a:rPr>
                            <m:t>𝑤</m:t>
                          </m:r>
                        </m:e>
                        <m:sub>
                          <m:r>
                            <a:rPr lang="zh-TW" altLang="en-US" sz="2400" i="0">
                              <a:latin typeface="Cambria Math" panose="02040503050406030204" pitchFamily="18" charset="0"/>
                            </a:rPr>
                            <m:t>2</m:t>
                          </m:r>
                        </m:sub>
                      </m:sSub>
                      <m:r>
                        <a:rPr lang="zh-TW" altLang="en-US" sz="2400" i="0">
                          <a:latin typeface="Cambria Math" panose="02040503050406030204" pitchFamily="18" charset="0"/>
                        </a:rPr>
                        <m:t>=</m:t>
                      </m:r>
                      <m:f>
                        <m:fPr>
                          <m:type m:val="skw"/>
                          <m:ctrlPr>
                            <a:rPr lang="zh-TW" altLang="en-US" sz="2400" i="1">
                              <a:latin typeface="Cambria Math"/>
                            </a:rPr>
                          </m:ctrlPr>
                        </m:fPr>
                        <m:num>
                          <m:sSub>
                            <m:sSubPr>
                              <m:ctrlPr>
                                <a:rPr lang="zh-TW" altLang="en-US" sz="2400" i="1">
                                  <a:latin typeface="Cambria Math"/>
                                </a:rPr>
                              </m:ctrlPr>
                            </m:sSubPr>
                            <m:e>
                              <m:r>
                                <a:rPr lang="zh-TW" altLang="en-US" sz="2400" i="1">
                                  <a:latin typeface="Cambria Math" panose="02040503050406030204" pitchFamily="18" charset="0"/>
                                </a:rPr>
                                <m:t>𝑤</m:t>
                              </m:r>
                            </m:e>
                            <m:sub>
                              <m:r>
                                <a:rPr lang="zh-TW" altLang="en-US" sz="2400" i="0">
                                  <a:latin typeface="Cambria Math" panose="02040503050406030204" pitchFamily="18" charset="0"/>
                                </a:rPr>
                                <m:t>1</m:t>
                              </m:r>
                            </m:sub>
                          </m:sSub>
                          <m:sSup>
                            <m:sSupPr>
                              <m:ctrlPr>
                                <a:rPr lang="zh-TW" altLang="en-US" sz="2400" i="1">
                                  <a:latin typeface="Cambria Math"/>
                                </a:rPr>
                              </m:ctrlPr>
                            </m:sSupPr>
                            <m:e>
                              <m:r>
                                <a:rPr lang="zh-TW" altLang="en-US" sz="2400" i="1">
                                  <a:latin typeface="Cambria Math" panose="02040503050406030204" pitchFamily="18" charset="0"/>
                                </a:rPr>
                                <m:t>𝑒</m:t>
                              </m:r>
                            </m:e>
                            <m:sup>
                              <m:d>
                                <m:dPr>
                                  <m:ctrlPr>
                                    <a:rPr lang="zh-TW" altLang="en-US" sz="2400" i="1">
                                      <a:latin typeface="Cambria Math"/>
                                    </a:rPr>
                                  </m:ctrlPr>
                                </m:dPr>
                                <m:e>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𝛼</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m:t>
                                  </m:r>
                                </m:e>
                              </m:d>
                            </m:sup>
                          </m:sSup>
                        </m:num>
                        <m:den>
                          <m:sSub>
                            <m:sSubPr>
                              <m:ctrlPr>
                                <a:rPr lang="zh-TW" altLang="en-US" sz="2400" i="1">
                                  <a:latin typeface="Cambria Math"/>
                                </a:rPr>
                              </m:ctrlPr>
                            </m:sSubPr>
                            <m:e>
                              <m:r>
                                <a:rPr lang="zh-TW" altLang="en-US" sz="2400" i="1">
                                  <a:latin typeface="Cambria Math" panose="02040503050406030204" pitchFamily="18" charset="0"/>
                                </a:rPr>
                                <m:t>𝑍</m:t>
                              </m:r>
                            </m:e>
                            <m:sub>
                              <m:r>
                                <a:rPr lang="zh-TW" altLang="en-US" sz="2400" i="0">
                                  <a:latin typeface="Cambria Math" panose="02040503050406030204" pitchFamily="18" charset="0"/>
                                </a:rPr>
                                <m:t>1</m:t>
                              </m:r>
                            </m:sub>
                          </m:sSub>
                        </m:den>
                      </m:f>
                      <m:r>
                        <a:rPr lang="zh-TW" altLang="en-US" sz="2400" i="0">
                          <a:latin typeface="Cambria Math" panose="02040503050406030204" pitchFamily="18" charset="0"/>
                        </a:rPr>
                        <m:t>=</m:t>
                      </m:r>
                    </m:oMath>
                  </m:oMathPara>
                </a14:m>
                <a:endParaRPr lang="zh-TW"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2214244" y="4992487"/>
                <a:ext cx="3201454" cy="769121"/>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5320241" y="5116407"/>
                <a:ext cx="4400499" cy="679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skw"/>
                          <m:ctrlPr>
                            <a:rPr lang="zh-TW" altLang="en-US" sz="2400" i="1">
                              <a:latin typeface="Cambria Math"/>
                            </a:rPr>
                          </m:ctrlPr>
                        </m:fPr>
                        <m:num>
                          <m:r>
                            <a:rPr lang="zh-TW" altLang="en-US" sz="2400">
                              <a:latin typeface="Cambria Math" panose="02040503050406030204" pitchFamily="18" charset="0"/>
                            </a:rPr>
                            <m:t>0.1</m:t>
                          </m:r>
                          <m:sSup>
                            <m:sSupPr>
                              <m:ctrlPr>
                                <a:rPr lang="zh-TW" altLang="en-US" sz="2400" i="1">
                                  <a:latin typeface="Cambria Math"/>
                                </a:rPr>
                              </m:ctrlPr>
                            </m:sSupPr>
                            <m:e>
                              <m:r>
                                <a:rPr lang="zh-TW" altLang="en-US" sz="2400" i="1">
                                  <a:latin typeface="Cambria Math" panose="02040503050406030204" pitchFamily="18" charset="0"/>
                                </a:rPr>
                                <m:t>𝑒</m:t>
                              </m:r>
                            </m:e>
                            <m:sup>
                              <m:d>
                                <m:dPr>
                                  <m:ctrlPr>
                                    <a:rPr lang="zh-TW" altLang="en-US" sz="2400" i="1">
                                      <a:latin typeface="Cambria Math"/>
                                    </a:rPr>
                                  </m:ctrlPr>
                                </m:dPr>
                                <m:e>
                                  <m:d>
                                    <m:dPr>
                                      <m:begChr m:val=""/>
                                      <m:ctrlPr>
                                        <a:rPr lang="zh-TW" altLang="en-US" sz="2400" i="1" smtClean="0">
                                          <a:latin typeface="Cambria Math"/>
                                        </a:rPr>
                                      </m:ctrlPr>
                                    </m:dPr>
                                    <m:e>
                                      <m:r>
                                        <a:rPr lang="zh-TW" altLang="en-US" sz="2400" i="0">
                                          <a:latin typeface="Cambria Math" panose="02040503050406030204" pitchFamily="18" charset="0"/>
                                        </a:rPr>
                                        <m:t>−0.423649×(1</m:t>
                                      </m:r>
                                    </m:e>
                                  </m:d>
                                </m:e>
                              </m:d>
                            </m:sup>
                          </m:sSup>
                        </m:num>
                        <m:den>
                          <m:r>
                            <a:rPr lang="zh-TW" altLang="en-US" sz="2400" i="0">
                              <a:latin typeface="Cambria Math" panose="02040503050406030204" pitchFamily="18" charset="0"/>
                            </a:rPr>
                            <m:t>1</m:t>
                          </m:r>
                        </m:den>
                      </m:f>
                      <m:r>
                        <a:rPr lang="zh-TW" altLang="en-US" sz="2400" i="0">
                          <a:latin typeface="Cambria Math" panose="02040503050406030204" pitchFamily="18" charset="0"/>
                        </a:rPr>
                        <m:t>=0.06547</m:t>
                      </m:r>
                    </m:oMath>
                  </m:oMathPara>
                </a14:m>
                <a:endParaRPr lang="zh-TW"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5320241" y="5116407"/>
                <a:ext cx="4400499" cy="679930"/>
              </a:xfrm>
              <a:prstGeom prst="rect">
                <a:avLst/>
              </a:prstGeom>
              <a:blipFill>
                <a:blip r:embed="rId14"/>
                <a:stretch>
                  <a:fillRect/>
                </a:stretch>
              </a:blipFill>
            </p:spPr>
            <p:txBody>
              <a:bodyPr/>
              <a:lstStyle/>
              <a:p>
                <a:r>
                  <a:rPr lang="zh-TW" altLang="en-US">
                    <a:noFill/>
                  </a:rPr>
                  <a:t> </a:t>
                </a:r>
              </a:p>
            </p:txBody>
          </p:sp>
        </mc:Fallback>
      </mc:AlternateContent>
      <p:graphicFrame>
        <p:nvGraphicFramePr>
          <p:cNvPr id="27" name="物件 26"/>
          <p:cNvGraphicFramePr>
            <a:graphicFrameLocks noChangeAspect="1"/>
          </p:cNvGraphicFramePr>
          <p:nvPr>
            <p:extLst>
              <p:ext uri="{D42A27DB-BD31-4B8C-83A1-F6EECF244321}">
                <p14:modId xmlns:p14="http://schemas.microsoft.com/office/powerpoint/2010/main" val="372759788"/>
              </p:ext>
            </p:extLst>
          </p:nvPr>
        </p:nvGraphicFramePr>
        <p:xfrm>
          <a:off x="6237929" y="4460354"/>
          <a:ext cx="2767013" cy="428625"/>
        </p:xfrm>
        <a:graphic>
          <a:graphicData uri="http://schemas.openxmlformats.org/presentationml/2006/ole">
            <mc:AlternateContent xmlns:mc="http://schemas.openxmlformats.org/markup-compatibility/2006">
              <mc:Choice xmlns:v="urn:schemas-microsoft-com:vml" Requires="v">
                <p:oleObj spid="_x0000_s6612" name="Equation" r:id="rId15" imgW="1638000" imgH="253800" progId="Equation.DSMT4">
                  <p:embed/>
                </p:oleObj>
              </mc:Choice>
              <mc:Fallback>
                <p:oleObj name="Equation" r:id="rId15" imgW="1638000" imgH="253800" progId="Equation.DSMT4">
                  <p:embed/>
                  <p:pic>
                    <p:nvPicPr>
                      <p:cNvPr id="0" name=""/>
                      <p:cNvPicPr/>
                      <p:nvPr/>
                    </p:nvPicPr>
                    <p:blipFill>
                      <a:blip r:embed="rId16"/>
                      <a:stretch>
                        <a:fillRect/>
                      </a:stretch>
                    </p:blipFill>
                    <p:spPr>
                      <a:xfrm>
                        <a:off x="6237929" y="4460354"/>
                        <a:ext cx="2767013" cy="428625"/>
                      </a:xfrm>
                      <a:prstGeom prst="rect">
                        <a:avLst/>
                      </a:prstGeom>
                    </p:spPr>
                  </p:pic>
                </p:oleObj>
              </mc:Fallback>
            </mc:AlternateContent>
          </a:graphicData>
        </a:graphic>
      </p:graphicFrame>
      <p:sp>
        <p:nvSpPr>
          <p:cNvPr id="28" name="矩形 27"/>
          <p:cNvSpPr/>
          <p:nvPr/>
        </p:nvSpPr>
        <p:spPr>
          <a:xfrm>
            <a:off x="841245" y="5684979"/>
            <a:ext cx="2839239" cy="461665"/>
          </a:xfrm>
          <a:prstGeom prst="rect">
            <a:avLst/>
          </a:prstGeom>
        </p:spPr>
        <p:txBody>
          <a:bodyPr wrap="none">
            <a:spAutoFit/>
          </a:bodyPr>
          <a:lstStyle/>
          <a:p>
            <a:r>
              <a:rPr lang="en-US" altLang="zh-TW" sz="2400" dirty="0">
                <a:latin typeface="Times New Roman" panose="02020603050405020304" pitchFamily="18" charset="0"/>
              </a:rPr>
              <a:t>For the incorrect one:</a:t>
            </a:r>
            <a:endParaRPr lang="zh-TW" altLang="en-US" sz="2400" dirty="0"/>
          </a:p>
        </p:txBody>
      </p:sp>
      <p:graphicFrame>
        <p:nvGraphicFramePr>
          <p:cNvPr id="29" name="物件 28"/>
          <p:cNvGraphicFramePr>
            <a:graphicFrameLocks noChangeAspect="1"/>
          </p:cNvGraphicFramePr>
          <p:nvPr>
            <p:extLst>
              <p:ext uri="{D42A27DB-BD31-4B8C-83A1-F6EECF244321}">
                <p14:modId xmlns:p14="http://schemas.microsoft.com/office/powerpoint/2010/main" val="1685160225"/>
              </p:ext>
            </p:extLst>
          </p:nvPr>
        </p:nvGraphicFramePr>
        <p:xfrm>
          <a:off x="3608849" y="5658496"/>
          <a:ext cx="2873337" cy="452494"/>
        </p:xfrm>
        <a:graphic>
          <a:graphicData uri="http://schemas.openxmlformats.org/presentationml/2006/ole">
            <mc:AlternateContent xmlns:mc="http://schemas.openxmlformats.org/markup-compatibility/2006">
              <mc:Choice xmlns:v="urn:schemas-microsoft-com:vml" Requires="v">
                <p:oleObj spid="_x0000_s6613" name="Equation" r:id="rId17" imgW="1612800" imgH="253800" progId="Equation.DSMT4">
                  <p:embed/>
                </p:oleObj>
              </mc:Choice>
              <mc:Fallback>
                <p:oleObj name="Equation" r:id="rId17" imgW="1612800" imgH="253800" progId="Equation.DSMT4">
                  <p:embed/>
                  <p:pic>
                    <p:nvPicPr>
                      <p:cNvPr id="0" name=""/>
                      <p:cNvPicPr/>
                      <p:nvPr/>
                    </p:nvPicPr>
                    <p:blipFill>
                      <a:blip r:embed="rId18"/>
                      <a:stretch>
                        <a:fillRect/>
                      </a:stretch>
                    </p:blipFill>
                    <p:spPr>
                      <a:xfrm>
                        <a:off x="3608849" y="5658496"/>
                        <a:ext cx="2873337" cy="45249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1" name="矩形 30"/>
              <p:cNvSpPr/>
              <p:nvPr/>
            </p:nvSpPr>
            <p:spPr>
              <a:xfrm>
                <a:off x="2155823" y="6023765"/>
                <a:ext cx="3566810" cy="800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400" i="1">
                              <a:latin typeface="Cambria Math"/>
                            </a:rPr>
                          </m:ctrlPr>
                        </m:sSubPr>
                        <m:e>
                          <m:r>
                            <a:rPr lang="zh-TW" altLang="en-US" sz="2400" i="1">
                              <a:latin typeface="Cambria Math" panose="02040503050406030204" pitchFamily="18" charset="0"/>
                            </a:rPr>
                            <m:t>𝑤</m:t>
                          </m:r>
                        </m:e>
                        <m:sub>
                          <m:r>
                            <a:rPr lang="zh-TW" altLang="en-US" sz="2400" i="0">
                              <a:latin typeface="Cambria Math" panose="02040503050406030204" pitchFamily="18" charset="0"/>
                            </a:rPr>
                            <m:t>2</m:t>
                          </m:r>
                        </m:sub>
                      </m:sSub>
                      <m:r>
                        <a:rPr lang="zh-TW" altLang="en-US" sz="2400" i="0">
                          <a:latin typeface="Cambria Math" panose="02040503050406030204" pitchFamily="18" charset="0"/>
                        </a:rPr>
                        <m:t>=</m:t>
                      </m:r>
                      <m:f>
                        <m:fPr>
                          <m:type m:val="skw"/>
                          <m:ctrlPr>
                            <a:rPr lang="zh-TW" altLang="en-US" sz="2400" i="1">
                              <a:latin typeface="Cambria Math"/>
                            </a:rPr>
                          </m:ctrlPr>
                        </m:fPr>
                        <m:num>
                          <m:sSub>
                            <m:sSubPr>
                              <m:ctrlPr>
                                <a:rPr lang="zh-TW" altLang="en-US" sz="2400" i="1">
                                  <a:latin typeface="Cambria Math"/>
                                </a:rPr>
                              </m:ctrlPr>
                            </m:sSubPr>
                            <m:e>
                              <m:r>
                                <a:rPr lang="zh-TW" altLang="en-US" sz="2400" i="1">
                                  <a:latin typeface="Cambria Math" panose="02040503050406030204" pitchFamily="18" charset="0"/>
                                </a:rPr>
                                <m:t>𝑤</m:t>
                              </m:r>
                            </m:e>
                            <m:sub>
                              <m:r>
                                <a:rPr lang="zh-TW" altLang="en-US" sz="2400" i="0">
                                  <a:latin typeface="Cambria Math" panose="02040503050406030204" pitchFamily="18" charset="0"/>
                                </a:rPr>
                                <m:t>1</m:t>
                              </m:r>
                            </m:sub>
                          </m:sSub>
                          <m:sSup>
                            <m:sSupPr>
                              <m:ctrlPr>
                                <a:rPr lang="zh-TW" altLang="en-US" sz="2400" i="1">
                                  <a:latin typeface="Cambria Math"/>
                                </a:rPr>
                              </m:ctrlPr>
                            </m:sSupPr>
                            <m:e>
                              <m:r>
                                <a:rPr lang="zh-TW" altLang="en-US" sz="2400" i="1">
                                  <a:latin typeface="Cambria Math" panose="02040503050406030204" pitchFamily="18" charset="0"/>
                                </a:rPr>
                                <m:t>𝑒</m:t>
                              </m:r>
                            </m:e>
                            <m:sup>
                              <m:d>
                                <m:dPr>
                                  <m:ctrlPr>
                                    <a:rPr lang="zh-TW" altLang="en-US" sz="2400" i="1">
                                      <a:latin typeface="Cambria Math"/>
                                    </a:rPr>
                                  </m:ctrlPr>
                                </m:dPr>
                                <m:e>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𝛼</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m:t>
                                  </m:r>
                                  <m:d>
                                    <m:dPr>
                                      <m:ctrlPr>
                                        <a:rPr lang="zh-TW" altLang="en-US" sz="2400" i="1">
                                          <a:latin typeface="Cambria Math"/>
                                        </a:rPr>
                                      </m:ctrlPr>
                                    </m:dPr>
                                    <m:e>
                                      <m:r>
                                        <a:rPr lang="zh-TW" altLang="en-US" sz="2400" i="0">
                                          <a:latin typeface="Cambria Math" panose="02040503050406030204" pitchFamily="18" charset="0"/>
                                        </a:rPr>
                                        <m:t>−1</m:t>
                                      </m:r>
                                    </m:e>
                                  </m:d>
                                </m:e>
                              </m:d>
                            </m:sup>
                          </m:sSup>
                        </m:num>
                        <m:den>
                          <m:sSub>
                            <m:sSubPr>
                              <m:ctrlPr>
                                <a:rPr lang="zh-TW" altLang="en-US" sz="2400" i="1">
                                  <a:latin typeface="Cambria Math"/>
                                </a:rPr>
                              </m:ctrlPr>
                            </m:sSubPr>
                            <m:e>
                              <m:r>
                                <a:rPr lang="zh-TW" altLang="en-US" sz="2400" i="1">
                                  <a:latin typeface="Cambria Math" panose="02040503050406030204" pitchFamily="18" charset="0"/>
                                </a:rPr>
                                <m:t>𝑍</m:t>
                              </m:r>
                            </m:e>
                            <m:sub>
                              <m:r>
                                <a:rPr lang="zh-TW" altLang="en-US" sz="2400" i="0">
                                  <a:latin typeface="Cambria Math" panose="02040503050406030204" pitchFamily="18" charset="0"/>
                                </a:rPr>
                                <m:t>1</m:t>
                              </m:r>
                            </m:sub>
                          </m:sSub>
                        </m:den>
                      </m:f>
                      <m:r>
                        <a:rPr lang="zh-TW" altLang="en-US" sz="2400" i="0">
                          <a:latin typeface="Cambria Math" panose="02040503050406030204" pitchFamily="18" charset="0"/>
                        </a:rPr>
                        <m:t>=</m:t>
                      </m:r>
                    </m:oMath>
                  </m:oMathPara>
                </a14:m>
                <a:endParaRPr lang="zh-TW" altLang="en-US" sz="2400" dirty="0"/>
              </a:p>
            </p:txBody>
          </p:sp>
        </mc:Choice>
        <mc:Fallback xmlns="">
          <p:sp>
            <p:nvSpPr>
              <p:cNvPr id="31" name="矩形 30"/>
              <p:cNvSpPr>
                <a:spLocks noRot="1" noChangeAspect="1" noMove="1" noResize="1" noEditPoints="1" noAdjustHandles="1" noChangeArrowheads="1" noChangeShapeType="1" noTextEdit="1"/>
              </p:cNvSpPr>
              <p:nvPr/>
            </p:nvSpPr>
            <p:spPr>
              <a:xfrm>
                <a:off x="2155823" y="6023765"/>
                <a:ext cx="3566810" cy="8007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544134" y="6159557"/>
                <a:ext cx="4344651" cy="6799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skw"/>
                          <m:ctrlPr>
                            <a:rPr lang="zh-TW" altLang="en-US" sz="2400" i="1">
                              <a:latin typeface="Cambria Math"/>
                            </a:rPr>
                          </m:ctrlPr>
                        </m:fPr>
                        <m:num>
                          <m:r>
                            <a:rPr lang="zh-TW" altLang="en-US" sz="2400">
                              <a:latin typeface="Cambria Math" panose="02040503050406030204" pitchFamily="18" charset="0"/>
                            </a:rPr>
                            <m:t>0.1</m:t>
                          </m:r>
                          <m:sSup>
                            <m:sSupPr>
                              <m:ctrlPr>
                                <a:rPr lang="zh-TW" altLang="en-US" sz="2400" i="1">
                                  <a:latin typeface="Cambria Math"/>
                                </a:rPr>
                              </m:ctrlPr>
                            </m:sSupPr>
                            <m:e>
                              <m:r>
                                <a:rPr lang="zh-TW" altLang="en-US" sz="2400" i="1">
                                  <a:latin typeface="Cambria Math" panose="02040503050406030204" pitchFamily="18" charset="0"/>
                                </a:rPr>
                                <m:t>𝑒</m:t>
                              </m:r>
                            </m:e>
                            <m:sup>
                              <m:d>
                                <m:dPr>
                                  <m:ctrlPr>
                                    <a:rPr lang="zh-TW" altLang="en-US" sz="2400" i="1">
                                      <a:latin typeface="Cambria Math"/>
                                    </a:rPr>
                                  </m:ctrlPr>
                                </m:dPr>
                                <m:e>
                                  <m:r>
                                    <a:rPr lang="zh-TW" altLang="en-US" sz="2400" i="0">
                                      <a:latin typeface="Cambria Math" panose="02040503050406030204" pitchFamily="18" charset="0"/>
                                    </a:rPr>
                                    <m:t>−0.423649×1×</m:t>
                                  </m:r>
                                  <m:d>
                                    <m:dPr>
                                      <m:ctrlPr>
                                        <a:rPr lang="zh-TW" altLang="en-US" sz="2400" i="1">
                                          <a:latin typeface="Cambria Math"/>
                                        </a:rPr>
                                      </m:ctrlPr>
                                    </m:dPr>
                                    <m:e>
                                      <m:r>
                                        <a:rPr lang="zh-TW" altLang="en-US" sz="2400" i="0">
                                          <a:latin typeface="Cambria Math" panose="02040503050406030204" pitchFamily="18" charset="0"/>
                                        </a:rPr>
                                        <m:t>−1</m:t>
                                      </m:r>
                                    </m:e>
                                  </m:d>
                                </m:e>
                              </m:d>
                            </m:sup>
                          </m:sSup>
                        </m:num>
                        <m:den>
                          <m:r>
                            <a:rPr lang="zh-TW" altLang="en-US" sz="2400" i="0">
                              <a:latin typeface="Cambria Math" panose="02040503050406030204" pitchFamily="18" charset="0"/>
                            </a:rPr>
                            <m:t>1</m:t>
                          </m:r>
                        </m:den>
                      </m:f>
                      <m:r>
                        <a:rPr lang="zh-TW" altLang="en-US" sz="2400" i="0">
                          <a:latin typeface="Cambria Math" panose="02040503050406030204" pitchFamily="18" charset="0"/>
                        </a:rPr>
                        <m:t>=0.15</m:t>
                      </m:r>
                    </m:oMath>
                  </m:oMathPara>
                </a14:m>
                <a:endParaRPr lang="zh-TW"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5544134" y="6159557"/>
                <a:ext cx="4344651" cy="679930"/>
              </a:xfrm>
              <a:prstGeom prst="rect">
                <a:avLst/>
              </a:prstGeom>
              <a:blipFill>
                <a:blip r:embed="rId20"/>
                <a:stretch>
                  <a:fillRect/>
                </a:stretch>
              </a:blipFill>
            </p:spPr>
            <p:txBody>
              <a:bodyPr/>
              <a:lstStyle/>
              <a:p>
                <a:r>
                  <a:rPr lang="zh-TW" altLang="en-US">
                    <a:noFill/>
                  </a:rPr>
                  <a:t> </a:t>
                </a:r>
              </a:p>
            </p:txBody>
          </p:sp>
        </mc:Fallback>
      </mc:AlternateContent>
      <p:sp>
        <p:nvSpPr>
          <p:cNvPr id="35" name="矩形 34"/>
          <p:cNvSpPr/>
          <p:nvPr/>
        </p:nvSpPr>
        <p:spPr>
          <a:xfrm>
            <a:off x="9720740" y="5315647"/>
            <a:ext cx="1682705" cy="461665"/>
          </a:xfrm>
          <a:prstGeom prst="rect">
            <a:avLst/>
          </a:prstGeom>
        </p:spPr>
        <p:txBody>
          <a:bodyPr wrap="none">
            <a:spAutoFit/>
          </a:bodyPr>
          <a:lstStyle/>
          <a:p>
            <a:r>
              <a:rPr lang="en-US" altLang="zh-TW" sz="2400" dirty="0">
                <a:latin typeface="Times New Roman" panose="02020603050405020304" pitchFamily="18" charset="0"/>
              </a:rPr>
              <a:t>(</a:t>
            </a:r>
            <a:r>
              <a:rPr lang="en-US" altLang="zh-TW" sz="2400" b="1" dirty="0">
                <a:solidFill>
                  <a:srgbClr val="FF0000"/>
                </a:solidFill>
                <a:latin typeface="Times New Roman" panose="02020603050405020304" pitchFamily="18" charset="0"/>
              </a:rPr>
              <a:t>decreased</a:t>
            </a:r>
            <a:r>
              <a:rPr lang="en-US" altLang="zh-TW" sz="2400" dirty="0">
                <a:latin typeface="Times New Roman" panose="02020603050405020304" pitchFamily="18" charset="0"/>
              </a:rPr>
              <a:t>)</a:t>
            </a:r>
            <a:endParaRPr lang="zh-TW" altLang="en-US" sz="2400" dirty="0"/>
          </a:p>
        </p:txBody>
      </p:sp>
      <p:sp>
        <p:nvSpPr>
          <p:cNvPr id="37" name="矩形 36"/>
          <p:cNvSpPr/>
          <p:nvPr/>
        </p:nvSpPr>
        <p:spPr>
          <a:xfrm>
            <a:off x="9720740" y="6314856"/>
            <a:ext cx="1631409" cy="461665"/>
          </a:xfrm>
          <a:prstGeom prst="rect">
            <a:avLst/>
          </a:prstGeom>
        </p:spPr>
        <p:txBody>
          <a:bodyPr wrap="none">
            <a:spAutoFit/>
          </a:bodyPr>
          <a:lstStyle/>
          <a:p>
            <a:r>
              <a:rPr lang="en-US" altLang="zh-TW" sz="2400" dirty="0">
                <a:latin typeface="Times New Roman" panose="02020603050405020304" pitchFamily="18" charset="0"/>
              </a:rPr>
              <a:t>(</a:t>
            </a:r>
            <a:r>
              <a:rPr lang="en-US" altLang="zh-TW" sz="2400" b="1" dirty="0">
                <a:solidFill>
                  <a:srgbClr val="FF0000"/>
                </a:solidFill>
                <a:latin typeface="Times New Roman" panose="02020603050405020304" pitchFamily="18" charset="0"/>
              </a:rPr>
              <a:t>increased</a:t>
            </a:r>
            <a:r>
              <a:rPr lang="en-US" altLang="zh-TW" sz="2400" dirty="0">
                <a:latin typeface="Times New Roman" panose="02020603050405020304" pitchFamily="18" charset="0"/>
              </a:rPr>
              <a:t>)</a:t>
            </a:r>
            <a:endParaRPr lang="zh-TW" altLang="en-US" sz="2400" dirty="0"/>
          </a:p>
        </p:txBody>
      </p:sp>
      <p:sp>
        <p:nvSpPr>
          <p:cNvPr id="2" name="文字方塊 1"/>
          <p:cNvSpPr txBox="1"/>
          <p:nvPr/>
        </p:nvSpPr>
        <p:spPr>
          <a:xfrm>
            <a:off x="6897687" y="609600"/>
            <a:ext cx="4454462" cy="923330"/>
          </a:xfrm>
          <a:prstGeom prst="rect">
            <a:avLst/>
          </a:prstGeom>
          <a:noFill/>
        </p:spPr>
        <p:txBody>
          <a:bodyPr wrap="square" rtlCol="0">
            <a:spAutoFit/>
          </a:bodyPr>
          <a:lstStyle/>
          <a:p>
            <a:r>
              <a:rPr lang="en-US" altLang="zh-TW" dirty="0" smtClean="0"/>
              <a:t>% </a:t>
            </a:r>
            <a:r>
              <a:rPr lang="en-US" altLang="zh-TW" dirty="0" err="1" smtClean="0"/>
              <a:t>Matlab</a:t>
            </a:r>
            <a:r>
              <a:rPr lang="en-US" altLang="zh-TW" dirty="0" smtClean="0"/>
              <a:t> to calculate alpha</a:t>
            </a:r>
          </a:p>
          <a:p>
            <a:r>
              <a:rPr lang="en-US" altLang="zh-TW" dirty="0"/>
              <a:t>e=0.3</a:t>
            </a:r>
          </a:p>
          <a:p>
            <a:r>
              <a:rPr lang="en-US" altLang="zh-TW" dirty="0"/>
              <a:t>a=0.5*log((1-e)/e) </a:t>
            </a:r>
            <a:endParaRPr lang="zh-TW" altLang="en-US" dirty="0"/>
          </a:p>
        </p:txBody>
      </p:sp>
      <p:graphicFrame>
        <p:nvGraphicFramePr>
          <p:cNvPr id="3" name="物件 2"/>
          <p:cNvGraphicFramePr>
            <a:graphicFrameLocks noChangeAspect="1"/>
          </p:cNvGraphicFramePr>
          <p:nvPr>
            <p:extLst>
              <p:ext uri="{D42A27DB-BD31-4B8C-83A1-F6EECF244321}">
                <p14:modId xmlns:p14="http://schemas.microsoft.com/office/powerpoint/2010/main" val="2785461384"/>
              </p:ext>
            </p:extLst>
          </p:nvPr>
        </p:nvGraphicFramePr>
        <p:xfrm>
          <a:off x="6038850" y="3325813"/>
          <a:ext cx="114300" cy="203200"/>
        </p:xfrm>
        <a:graphic>
          <a:graphicData uri="http://schemas.openxmlformats.org/presentationml/2006/ole">
            <mc:AlternateContent xmlns:mc="http://schemas.openxmlformats.org/markup-compatibility/2006">
              <mc:Choice xmlns:v="urn:schemas-microsoft-com:vml" Requires="v">
                <p:oleObj spid="_x0000_s6614" name="方程式" r:id="rId21" imgW="114120" imgH="203040" progId="Equation.3">
                  <p:embed/>
                </p:oleObj>
              </mc:Choice>
              <mc:Fallback>
                <p:oleObj name="方程式" r:id="rId21" imgW="114120" imgH="203040" progId="Equation.3">
                  <p:embed/>
                  <p:pic>
                    <p:nvPicPr>
                      <p:cNvPr id="0" name=""/>
                      <p:cNvPicPr/>
                      <p:nvPr/>
                    </p:nvPicPr>
                    <p:blipFill>
                      <a:blip r:embed="rId22"/>
                      <a:stretch>
                        <a:fillRect/>
                      </a:stretch>
                    </p:blipFill>
                    <p:spPr>
                      <a:xfrm>
                        <a:off x="6038850" y="3325813"/>
                        <a:ext cx="114300" cy="203200"/>
                      </a:xfrm>
                      <a:prstGeom prst="rect">
                        <a:avLst/>
                      </a:prstGeom>
                    </p:spPr>
                  </p:pic>
                </p:oleObj>
              </mc:Fallback>
            </mc:AlternateContent>
          </a:graphicData>
        </a:graphic>
      </p:graphicFrame>
    </p:spTree>
    <p:extLst>
      <p:ext uri="{BB962C8B-B14F-4D97-AF65-F5344CB8AC3E}">
        <p14:creationId xmlns:p14="http://schemas.microsoft.com/office/powerpoint/2010/main" val="33653678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571500" y="171132"/>
            <a:ext cx="7246620" cy="2434908"/>
          </a:xfrm>
          <a:prstGeom prst="rect">
            <a:avLst/>
          </a:prstGeom>
          <a:noFill/>
          <a:ln>
            <a:noFill/>
          </a:ln>
        </p:spPr>
      </p:pic>
      <p:pic>
        <p:nvPicPr>
          <p:cNvPr id="5" name="圖片 4"/>
          <p:cNvPicPr/>
          <p:nvPr/>
        </p:nvPicPr>
        <p:blipFill>
          <a:blip r:embed="rId4">
            <a:extLst>
              <a:ext uri="{28A0092B-C50C-407E-A947-70E740481C1C}">
                <a14:useLocalDpi xmlns:a14="http://schemas.microsoft.com/office/drawing/2010/main" val="0"/>
              </a:ext>
            </a:extLst>
          </a:blip>
          <a:srcRect/>
          <a:stretch>
            <a:fillRect/>
          </a:stretch>
        </p:blipFill>
        <p:spPr bwMode="auto">
          <a:xfrm>
            <a:off x="775334" y="2606040"/>
            <a:ext cx="8094346" cy="2560320"/>
          </a:xfrm>
          <a:prstGeom prst="rect">
            <a:avLst/>
          </a:prstGeom>
          <a:noFill/>
          <a:ln>
            <a:noFill/>
          </a:ln>
        </p:spPr>
      </p:pic>
      <p:pic>
        <p:nvPicPr>
          <p:cNvPr id="6" name="圖片 5"/>
          <p:cNvPicPr/>
          <p:nvPr/>
        </p:nvPicPr>
        <p:blipFill>
          <a:blip r:embed="rId5">
            <a:extLst>
              <a:ext uri="{28A0092B-C50C-407E-A947-70E740481C1C}">
                <a14:useLocalDpi xmlns:a14="http://schemas.microsoft.com/office/drawing/2010/main" val="0"/>
              </a:ext>
            </a:extLst>
          </a:blip>
          <a:srcRect/>
          <a:stretch>
            <a:fillRect/>
          </a:stretch>
        </p:blipFill>
        <p:spPr bwMode="auto">
          <a:xfrm>
            <a:off x="1036637" y="5223828"/>
            <a:ext cx="4754563" cy="1298892"/>
          </a:xfrm>
          <a:prstGeom prst="rect">
            <a:avLst/>
          </a:prstGeom>
          <a:noFill/>
          <a:ln>
            <a:noFill/>
          </a:ln>
        </p:spPr>
      </p:pic>
      <mc:AlternateContent xmlns:mc="http://schemas.openxmlformats.org/markup-compatibility/2006" xmlns:a14="http://schemas.microsoft.com/office/drawing/2010/main">
        <mc:Choice Requires="a14">
          <p:sp>
            <p:nvSpPr>
              <p:cNvPr id="8" name="矩形 7"/>
              <p:cNvSpPr/>
              <p:nvPr/>
            </p:nvSpPr>
            <p:spPr>
              <a:xfrm>
                <a:off x="5821680" y="3223280"/>
                <a:ext cx="6202680" cy="3416320"/>
              </a:xfrm>
              <a:prstGeom prst="rect">
                <a:avLst/>
              </a:prstGeom>
            </p:spPr>
            <p:txBody>
              <a:bodyPr wrap="square">
                <a:spAutoFit/>
              </a:bodyPr>
              <a:lstStyle/>
              <a:p>
                <a:pPr>
                  <a:spcAft>
                    <a:spcPts val="0"/>
                  </a:spcAft>
                </a:pPr>
                <a:r>
                  <a:rPr lang="en-US" altLang="zh-TW" sz="2400" kern="100" dirty="0">
                    <a:latin typeface="Times New Roman" panose="02020603050405020304" pitchFamily="18" charset="0"/>
                    <a:cs typeface="Times New Roman" panose="02020603050405020304" pitchFamily="18" charset="0"/>
                  </a:rPr>
                  <a:t>For second iteration, </a:t>
                </a:r>
                <a:endParaRPr lang="zh-TW" altLang="zh-TW" sz="2400" kern="100" dirty="0">
                  <a:latin typeface="Calibri" panose="020F0502020204030204" pitchFamily="34" charset="0"/>
                  <a:cs typeface="Times New Roman" panose="02020603050405020304" pitchFamily="18" charset="0"/>
                </a:endParaRPr>
              </a:p>
              <a:p>
                <a:pPr>
                  <a:spcAft>
                    <a:spcPts val="0"/>
                  </a:spcAft>
                </a:pPr>
                <a:r>
                  <a:rPr lang="en-US" altLang="zh-TW" sz="2400" kern="100" dirty="0">
                    <a:latin typeface="Times New Roman" panose="02020603050405020304" pitchFamily="18" charset="0"/>
                    <a:cs typeface="Times New Roman" panose="02020603050405020304" pitchFamily="18" charset="0"/>
                  </a:rPr>
                  <a:t>The error of </a:t>
                </a:r>
                <a14:m>
                  <m:oMath xmlns:m="http://schemas.openxmlformats.org/officeDocument/2006/math">
                    <m:r>
                      <a:rPr lang="en-US" altLang="zh-TW" sz="2400" b="1" i="1" kern="100">
                        <a:latin typeface="Cambria Math" panose="02040503050406030204" pitchFamily="18" charset="0"/>
                        <a:cs typeface="Times New Roman" panose="02020603050405020304" pitchFamily="18" charset="0"/>
                      </a:rPr>
                      <m:t>𝑰</m:t>
                    </m:r>
                    <m:d>
                      <m:dPr>
                        <m:ctrlPr>
                          <a:rPr lang="zh-TW" altLang="zh-TW" sz="2400" b="1" i="1" kern="100">
                            <a:latin typeface="Cambria Math"/>
                            <a:ea typeface="Cambria Math" panose="02040503050406030204" pitchFamily="18" charset="0"/>
                            <a:cs typeface="Times New Roman" panose="02020603050405020304" pitchFamily="18" charset="0"/>
                          </a:rPr>
                        </m:ctrlPr>
                      </m:dPr>
                      <m:e>
                        <m:r>
                          <a:rPr lang="en-US" altLang="zh-TW" sz="2400" b="1" i="1" kern="100">
                            <a:latin typeface="Cambria Math" panose="02040503050406030204" pitchFamily="18" charset="0"/>
                            <a:cs typeface="Times New Roman" panose="02020603050405020304" pitchFamily="18" charset="0"/>
                          </a:rPr>
                          <m:t>𝒙</m:t>
                        </m:r>
                        <m:r>
                          <a:rPr lang="en-US" altLang="zh-TW" sz="2400" b="1" i="1" kern="100">
                            <a:latin typeface="Cambria Math" panose="02040503050406030204" pitchFamily="18" charset="0"/>
                            <a:cs typeface="Times New Roman" panose="02020603050405020304" pitchFamily="18" charset="0"/>
                          </a:rPr>
                          <m:t>&lt;</m:t>
                        </m:r>
                        <m:r>
                          <a:rPr lang="en-US" altLang="zh-TW" sz="2400" b="1" i="1" kern="100">
                            <a:latin typeface="Cambria Math" panose="02040503050406030204" pitchFamily="18" charset="0"/>
                            <a:cs typeface="Times New Roman" panose="02020603050405020304" pitchFamily="18" charset="0"/>
                          </a:rPr>
                          <m:t>𝟐</m:t>
                        </m:r>
                        <m:r>
                          <a:rPr lang="en-US" altLang="zh-TW" sz="2400" b="1" i="1" kern="100">
                            <a:latin typeface="Cambria Math" panose="02040503050406030204" pitchFamily="18" charset="0"/>
                            <a:cs typeface="Times New Roman" panose="02020603050405020304" pitchFamily="18" charset="0"/>
                          </a:rPr>
                          <m:t>.</m:t>
                        </m:r>
                        <m:r>
                          <a:rPr lang="en-US" altLang="zh-TW" sz="2400" b="1" i="1" kern="100">
                            <a:latin typeface="Cambria Math" panose="02040503050406030204" pitchFamily="18" charset="0"/>
                            <a:cs typeface="Times New Roman" panose="02020603050405020304" pitchFamily="18" charset="0"/>
                          </a:rPr>
                          <m:t>𝟓</m:t>
                        </m:r>
                      </m:e>
                    </m:d>
                  </m:oMath>
                </a14:m>
                <a:r>
                  <a:rPr lang="en-US" altLang="zh-TW" sz="2400" b="1" kern="100" dirty="0">
                    <a:latin typeface="Times New Roman" panose="02020603050405020304" pitchFamily="18" charset="0"/>
                    <a:cs typeface="Times New Roman" panose="02020603050405020304" pitchFamily="18" charset="0"/>
                  </a:rPr>
                  <a:t> is 0.16667(for 6) +0.16667(for 7)+0.16667(for 8)=0.5</a:t>
                </a:r>
                <a:endParaRPr lang="zh-TW" altLang="zh-TW" sz="2400" kern="100" dirty="0">
                  <a:latin typeface="Calibri" panose="020F0502020204030204" pitchFamily="34" charset="0"/>
                  <a:cs typeface="Times New Roman" panose="02020603050405020304" pitchFamily="18" charset="0"/>
                </a:endParaRPr>
              </a:p>
              <a:p>
                <a:pPr>
                  <a:spcAft>
                    <a:spcPts val="0"/>
                  </a:spcAft>
                </a:pPr>
                <a:r>
                  <a:rPr lang="en-US" altLang="zh-TW" sz="2400" kern="100" dirty="0">
                    <a:latin typeface="Times New Roman" panose="02020603050405020304" pitchFamily="18" charset="0"/>
                    <a:cs typeface="Times New Roman" panose="02020603050405020304" pitchFamily="18" charset="0"/>
                  </a:rPr>
                  <a:t>The error of </a:t>
                </a:r>
                <a14:m>
                  <m:oMath xmlns:m="http://schemas.openxmlformats.org/officeDocument/2006/math">
                    <m:r>
                      <a:rPr lang="en-US" altLang="zh-TW" sz="2400" b="1" i="1" kern="100">
                        <a:latin typeface="Cambria Math" panose="02040503050406030204" pitchFamily="18" charset="0"/>
                        <a:cs typeface="Times New Roman" panose="02020603050405020304" pitchFamily="18" charset="0"/>
                      </a:rPr>
                      <m:t>𝑰</m:t>
                    </m:r>
                    <m:d>
                      <m:dPr>
                        <m:ctrlPr>
                          <a:rPr lang="zh-TW" altLang="zh-TW" sz="2400" b="1" i="1" kern="100">
                            <a:latin typeface="Cambria Math"/>
                            <a:ea typeface="Cambria Math" panose="02040503050406030204" pitchFamily="18" charset="0"/>
                            <a:cs typeface="Times New Roman" panose="02020603050405020304" pitchFamily="18" charset="0"/>
                          </a:rPr>
                        </m:ctrlPr>
                      </m:dPr>
                      <m:e>
                        <m:r>
                          <a:rPr lang="en-US" altLang="zh-TW" sz="2400" b="1" i="1" kern="100">
                            <a:latin typeface="Cambria Math" panose="02040503050406030204" pitchFamily="18" charset="0"/>
                            <a:cs typeface="Times New Roman" panose="02020603050405020304" pitchFamily="18" charset="0"/>
                          </a:rPr>
                          <m:t>𝒙</m:t>
                        </m:r>
                        <m:r>
                          <a:rPr lang="en-US" altLang="zh-TW" sz="2400" b="1" i="1" kern="100">
                            <a:latin typeface="Cambria Math" panose="02040503050406030204" pitchFamily="18" charset="0"/>
                            <a:cs typeface="Times New Roman" panose="02020603050405020304" pitchFamily="18" charset="0"/>
                          </a:rPr>
                          <m:t>&gt;</m:t>
                        </m:r>
                        <m:r>
                          <a:rPr lang="en-US" altLang="zh-TW" sz="2400" b="1" i="1" kern="100">
                            <a:latin typeface="Cambria Math" panose="02040503050406030204" pitchFamily="18" charset="0"/>
                            <a:cs typeface="Times New Roman" panose="02020603050405020304" pitchFamily="18" charset="0"/>
                          </a:rPr>
                          <m:t>𝟓</m:t>
                        </m:r>
                        <m:r>
                          <a:rPr lang="en-US" altLang="zh-TW" sz="2400" b="1" i="1" kern="100">
                            <a:latin typeface="Cambria Math" panose="02040503050406030204" pitchFamily="18" charset="0"/>
                            <a:cs typeface="Times New Roman" panose="02020603050405020304" pitchFamily="18" charset="0"/>
                          </a:rPr>
                          <m:t>.</m:t>
                        </m:r>
                        <m:r>
                          <a:rPr lang="en-US" altLang="zh-TW" sz="2400" b="1" i="1" kern="100">
                            <a:latin typeface="Cambria Math" panose="02040503050406030204" pitchFamily="18" charset="0"/>
                            <a:cs typeface="Times New Roman" panose="02020603050405020304" pitchFamily="18" charset="0"/>
                          </a:rPr>
                          <m:t>𝟓</m:t>
                        </m:r>
                      </m:e>
                    </m:d>
                  </m:oMath>
                </a14:m>
                <a:r>
                  <a:rPr lang="en-US" altLang="zh-TW" sz="2400" b="1" kern="100" dirty="0">
                    <a:latin typeface="Times New Roman" panose="02020603050405020304" pitchFamily="18" charset="0"/>
                    <a:cs typeface="Times New Roman" panose="02020603050405020304" pitchFamily="18" charset="0"/>
                  </a:rPr>
                  <a:t> is 0.07143(for 0) +0.07143(for 1)+0.07143(for 2) </a:t>
                </a:r>
              </a:p>
              <a:p>
                <a:pPr>
                  <a:spcAft>
                    <a:spcPts val="0"/>
                  </a:spcAft>
                </a:pPr>
                <a:r>
                  <a:rPr lang="en-US" altLang="zh-TW" sz="2400" b="1" kern="100" dirty="0">
                    <a:latin typeface="Times New Roman" panose="02020603050405020304" pitchFamily="18" charset="0"/>
                    <a:cs typeface="Times New Roman" panose="02020603050405020304" pitchFamily="18" charset="0"/>
                  </a:rPr>
                  <a:t>+0.07143 (for 9)=0.28</a:t>
                </a:r>
                <a:endParaRPr lang="zh-TW" altLang="zh-TW" sz="2400" kern="100" dirty="0">
                  <a:latin typeface="Calibri" panose="020F0502020204030204" pitchFamily="34" charset="0"/>
                  <a:cs typeface="Times New Roman" panose="02020603050405020304" pitchFamily="18" charset="0"/>
                </a:endParaRPr>
              </a:p>
              <a:p>
                <a:pPr>
                  <a:spcAft>
                    <a:spcPts val="0"/>
                  </a:spcAft>
                </a:pPr>
                <a:r>
                  <a:rPr lang="en-US" altLang="zh-TW" sz="2400" kern="100" dirty="0">
                    <a:latin typeface="Times New Roman" panose="02020603050405020304" pitchFamily="18" charset="0"/>
                    <a:cs typeface="Times New Roman" panose="02020603050405020304" pitchFamily="18" charset="0"/>
                  </a:rPr>
                  <a:t>The error of  </a:t>
                </a:r>
                <a14:m>
                  <m:oMath xmlns:m="http://schemas.openxmlformats.org/officeDocument/2006/math">
                    <m:r>
                      <a:rPr lang="en-US" altLang="zh-TW" sz="2400" b="1" i="1" kern="100">
                        <a:latin typeface="Cambria Math" panose="02040503050406030204" pitchFamily="18" charset="0"/>
                        <a:cs typeface="Times New Roman" panose="02020603050405020304" pitchFamily="18" charset="0"/>
                      </a:rPr>
                      <m:t>𝑰</m:t>
                    </m:r>
                    <m:d>
                      <m:dPr>
                        <m:ctrlPr>
                          <a:rPr lang="zh-TW" altLang="zh-TW" sz="2400" b="1" i="1" kern="100">
                            <a:latin typeface="Cambria Math"/>
                            <a:ea typeface="Cambria Math" panose="02040503050406030204" pitchFamily="18" charset="0"/>
                            <a:cs typeface="Times New Roman" panose="02020603050405020304" pitchFamily="18" charset="0"/>
                          </a:rPr>
                        </m:ctrlPr>
                      </m:dPr>
                      <m:e>
                        <m:r>
                          <a:rPr lang="en-US" altLang="zh-TW" sz="2400" b="1" i="1" kern="100">
                            <a:latin typeface="Cambria Math" panose="02040503050406030204" pitchFamily="18" charset="0"/>
                            <a:cs typeface="Times New Roman" panose="02020603050405020304" pitchFamily="18" charset="0"/>
                          </a:rPr>
                          <m:t>𝒙</m:t>
                        </m:r>
                        <m:r>
                          <a:rPr lang="en-US" altLang="zh-TW" sz="2400" b="1" i="1" kern="100">
                            <a:latin typeface="Cambria Math" panose="02040503050406030204" pitchFamily="18" charset="0"/>
                            <a:cs typeface="Times New Roman" panose="02020603050405020304" pitchFamily="18" charset="0"/>
                          </a:rPr>
                          <m:t>&lt;</m:t>
                        </m:r>
                        <m:r>
                          <a:rPr lang="en-US" altLang="zh-TW" sz="2400" b="1" i="1" kern="100">
                            <a:latin typeface="Cambria Math" panose="02040503050406030204" pitchFamily="18" charset="0"/>
                            <a:cs typeface="Times New Roman" panose="02020603050405020304" pitchFamily="18" charset="0"/>
                          </a:rPr>
                          <m:t>𝟖</m:t>
                        </m:r>
                        <m:r>
                          <a:rPr lang="en-US" altLang="zh-TW" sz="2400" b="1" i="1" kern="100">
                            <a:latin typeface="Cambria Math" panose="02040503050406030204" pitchFamily="18" charset="0"/>
                            <a:cs typeface="Times New Roman" panose="02020603050405020304" pitchFamily="18" charset="0"/>
                          </a:rPr>
                          <m:t>.</m:t>
                        </m:r>
                        <m:r>
                          <a:rPr lang="en-US" altLang="zh-TW" sz="2400" b="1" i="1" kern="100">
                            <a:latin typeface="Cambria Math" panose="02040503050406030204" pitchFamily="18" charset="0"/>
                            <a:cs typeface="Times New Roman" panose="02020603050405020304" pitchFamily="18" charset="0"/>
                          </a:rPr>
                          <m:t>𝟓</m:t>
                        </m:r>
                      </m:e>
                    </m:d>
                  </m:oMath>
                </a14:m>
                <a:r>
                  <a:rPr lang="en-US" altLang="zh-TW" sz="2400" b="1" kern="100" dirty="0">
                    <a:latin typeface="Times New Roman" panose="02020603050405020304" pitchFamily="18" charset="0"/>
                    <a:cs typeface="Times New Roman" panose="02020603050405020304" pitchFamily="18" charset="0"/>
                  </a:rPr>
                  <a:t> is 0.07143(for 3)</a:t>
                </a:r>
              </a:p>
              <a:p>
                <a:pPr>
                  <a:spcAft>
                    <a:spcPts val="0"/>
                  </a:spcAft>
                </a:pPr>
                <a:r>
                  <a:rPr lang="en-US" altLang="zh-TW" sz="2400" b="1" kern="100" dirty="0">
                    <a:latin typeface="Times New Roman" panose="02020603050405020304" pitchFamily="18" charset="0"/>
                    <a:cs typeface="Times New Roman" panose="02020603050405020304" pitchFamily="18" charset="0"/>
                  </a:rPr>
                  <a:t>+ 0.07143(for 4)+ 0.07143(for 5)=0.214 (The smallest)</a:t>
                </a:r>
                <a:endParaRPr lang="zh-TW" altLang="zh-TW" sz="24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821680" y="3223280"/>
                <a:ext cx="6202680" cy="3416320"/>
              </a:xfrm>
              <a:prstGeom prst="rect">
                <a:avLst/>
              </a:prstGeom>
              <a:blipFill>
                <a:blip r:embed="rId6"/>
                <a:stretch>
                  <a:fillRect l="-1473" t="-1607" b="-3036"/>
                </a:stretch>
              </a:blipFill>
            </p:spPr>
            <p:txBody>
              <a:bodyPr/>
              <a:lstStyle/>
              <a:p>
                <a:r>
                  <a:rPr lang="zh-TW" altLang="en-US">
                    <a:noFill/>
                  </a:rPr>
                  <a:t> </a:t>
                </a:r>
              </a:p>
            </p:txBody>
          </p:sp>
        </mc:Fallback>
      </mc:AlternateContent>
      <p:graphicFrame>
        <p:nvGraphicFramePr>
          <p:cNvPr id="2" name="物件 1"/>
          <p:cNvGraphicFramePr>
            <a:graphicFrameLocks noChangeAspect="1"/>
          </p:cNvGraphicFramePr>
          <p:nvPr>
            <p:extLst>
              <p:ext uri="{D42A27DB-BD31-4B8C-83A1-F6EECF244321}">
                <p14:modId xmlns:p14="http://schemas.microsoft.com/office/powerpoint/2010/main" val="3698595189"/>
              </p:ext>
            </p:extLst>
          </p:nvPr>
        </p:nvGraphicFramePr>
        <p:xfrm>
          <a:off x="1925003" y="3886200"/>
          <a:ext cx="1712912" cy="798512"/>
        </p:xfrm>
        <a:graphic>
          <a:graphicData uri="http://schemas.openxmlformats.org/presentationml/2006/ole">
            <mc:AlternateContent xmlns:mc="http://schemas.openxmlformats.org/markup-compatibility/2006">
              <mc:Choice xmlns:v="urn:schemas-microsoft-com:vml" Requires="v">
                <p:oleObj spid="_x0000_s8215" name="Equation" r:id="rId7" imgW="927000" imgH="431640" progId="Equation.DSMT4">
                  <p:embed/>
                </p:oleObj>
              </mc:Choice>
              <mc:Fallback>
                <p:oleObj name="Equation" r:id="rId7" imgW="927000" imgH="431640" progId="Equation.DSMT4">
                  <p:embed/>
                  <p:pic>
                    <p:nvPicPr>
                      <p:cNvPr id="0" name="物件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5003" y="3886200"/>
                        <a:ext cx="171291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29648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0116" y="303014"/>
            <a:ext cx="4213846" cy="461665"/>
          </a:xfrm>
          <a:prstGeom prst="rect">
            <a:avLst/>
          </a:prstGeom>
        </p:spPr>
        <p:txBody>
          <a:bodyPr wrap="none">
            <a:spAutoFit/>
          </a:bodyPr>
          <a:lstStyle/>
          <a:p>
            <a:pPr>
              <a:spcAft>
                <a:spcPts val="0"/>
              </a:spcAft>
            </a:pPr>
            <a:r>
              <a:rPr lang="en-US" altLang="zh-TW" sz="2400" b="1" kern="100" dirty="0">
                <a:latin typeface="Times New Roman" panose="02020603050405020304" pitchFamily="18" charset="0"/>
                <a:cs typeface="Times New Roman" panose="02020603050405020304" pitchFamily="18" charset="0"/>
              </a:rPr>
              <a:t>Classifier of the second stage:  </a:t>
            </a:r>
            <a:endParaRPr lang="zh-TW" altLang="zh-TW" sz="24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259080" y="890864"/>
                <a:ext cx="8763000" cy="509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1" i="1">
                                      <a:latin typeface="Cambria Math" panose="02040503050406030204" pitchFamily="18" charset="0"/>
                                    </a:rPr>
                                    <m:t>𝒙</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1" i="1">
                                      <a:latin typeface="Cambria Math" panose="02040503050406030204" pitchFamily="18" charset="0"/>
                                    </a:rPr>
                                    <m:t>𝒙</m:t>
                                  </m:r>
                                  <m:r>
                                    <a:rPr lang="zh-TW" altLang="en-US" sz="2400" b="0" i="0">
                                      <a:latin typeface="Cambria Math" panose="02040503050406030204" pitchFamily="18" charset="0"/>
                                    </a:rPr>
                                    <m:t>&lt;2.5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r>
                                <a:rPr lang="zh-TW" altLang="en-US" sz="2400" b="0" i="0">
                                  <a:latin typeface="Cambria Math" panose="02040503050406030204" pitchFamily="18" charset="0"/>
                                </a:rPr>
                                <m:t>(</m:t>
                              </m:r>
                              <m:r>
                                <a:rPr lang="zh-TW" altLang="en-US" sz="2400" b="1" i="1">
                                  <a:latin typeface="Cambria Math" panose="02040503050406030204" pitchFamily="18" charset="0"/>
                                </a:rPr>
                                <m:t>𝒙</m:t>
                              </m:r>
                              <m:r>
                                <a:rPr lang="zh-TW" altLang="en-US" sz="2400" b="0" i="0">
                                  <a:latin typeface="Cambria Math" panose="02040503050406030204" pitchFamily="18" charset="0"/>
                                </a:rPr>
                                <m:t>&lt;8.5</m:t>
                              </m:r>
                            </m:e>
                          </m:d>
                        </m:e>
                      </m:d>
                    </m:oMath>
                  </m:oMathPara>
                </a14:m>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59080" y="890864"/>
                <a:ext cx="8763000" cy="509178"/>
              </a:xfrm>
              <a:prstGeom prst="rect">
                <a:avLst/>
              </a:prstGeom>
              <a:blipFill>
                <a:blip r:embed="rId3"/>
                <a:stretch>
                  <a:fillRect/>
                </a:stretch>
              </a:blipFill>
            </p:spPr>
            <p:txBody>
              <a:bodyPr/>
              <a:lstStyle/>
              <a:p>
                <a:r>
                  <a:rPr lang="zh-TW" altLang="en-US">
                    <a:noFill/>
                  </a:rPr>
                  <a:t> </a:t>
                </a:r>
              </a:p>
            </p:txBody>
          </p:sp>
        </mc:Fallback>
      </mc:AlternateContent>
      <p:sp>
        <p:nvSpPr>
          <p:cNvPr id="9" name="矩形 8"/>
          <p:cNvSpPr/>
          <p:nvPr/>
        </p:nvSpPr>
        <p:spPr>
          <a:xfrm>
            <a:off x="530116" y="1526227"/>
            <a:ext cx="10290284" cy="1200329"/>
          </a:xfrm>
          <a:prstGeom prst="rect">
            <a:avLst/>
          </a:prstGeom>
        </p:spPr>
        <p:txBody>
          <a:bodyPr wrap="square">
            <a:spAutoFit/>
          </a:bodyPr>
          <a:lstStyle/>
          <a:p>
            <a:pPr>
              <a:spcAft>
                <a:spcPts val="0"/>
              </a:spcAft>
            </a:pPr>
            <a:r>
              <a:rPr lang="en-US" altLang="zh-TW" sz="2400" kern="100" dirty="0">
                <a:latin typeface="Times New Roman" panose="02020603050405020304" pitchFamily="18" charset="0"/>
                <a:cs typeface="Times New Roman" panose="02020603050405020304" pitchFamily="18" charset="0"/>
              </a:rPr>
              <a:t>However, Substituting x=3, x=4 and x=5 into the second stage classifier, will all get 1. However, for x=3, x=4 and x=5, the corresponding y are -1. Therefore</a:t>
            </a:r>
            <a:r>
              <a:rPr lang="en-US" altLang="zh-TW" sz="2400" b="1" kern="100" dirty="0">
                <a:latin typeface="Times New Roman" panose="02020603050405020304" pitchFamily="18" charset="0"/>
                <a:cs typeface="Times New Roman" panose="02020603050405020304" pitchFamily="18" charset="0"/>
              </a:rPr>
              <a:t>, this classifier still cannot work for all of x</a:t>
            </a:r>
            <a:r>
              <a:rPr lang="en-US" altLang="zh-TW" sz="2400" kern="100" dirty="0">
                <a:latin typeface="Times New Roman" panose="02020603050405020304" pitchFamily="18" charset="0"/>
                <a:cs typeface="Times New Roman" panose="02020603050405020304" pitchFamily="18" charset="0"/>
              </a:rPr>
              <a:t>. For example,</a:t>
            </a:r>
            <a:endParaRPr lang="zh-TW" altLang="zh-TW" sz="24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p:cNvSpPr/>
              <p:nvPr/>
            </p:nvSpPr>
            <p:spPr>
              <a:xfrm>
                <a:off x="-106680" y="2726556"/>
                <a:ext cx="11993880" cy="439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sz="2000">
                          <a:latin typeface="Cambria Math" panose="02040503050406030204" pitchFamily="18" charset="0"/>
                        </a:rPr>
                        <m:t>s</m:t>
                      </m:r>
                      <m:r>
                        <m:rPr>
                          <m:sty m:val="p"/>
                        </m:rPr>
                        <a:rPr lang="zh-TW" altLang="en-US" sz="2000" i="0">
                          <a:latin typeface="Cambria Math" panose="02040503050406030204" pitchFamily="18" charset="0"/>
                        </a:rPr>
                        <m:t>ign</m:t>
                      </m:r>
                      <m:d>
                        <m:dPr>
                          <m:ctrlPr>
                            <a:rPr lang="zh-TW" altLang="en-US" sz="2000" i="1">
                              <a:latin typeface="Cambria Math"/>
                            </a:rPr>
                          </m:ctrlPr>
                        </m:dPr>
                        <m:e>
                          <m:d>
                            <m:dPr>
                              <m:begChr m:val=""/>
                              <m:ctrlPr>
                                <a:rPr lang="zh-TW" altLang="en-US" sz="2000" i="1">
                                  <a:latin typeface="Cambria Math"/>
                                </a:rPr>
                              </m:ctrlPr>
                            </m:dPr>
                            <m:e>
                              <m:r>
                                <a:rPr lang="zh-TW" altLang="en-US" sz="2000" i="1">
                                  <a:latin typeface="Cambria Math" panose="02040503050406030204" pitchFamily="18" charset="0"/>
                                </a:rPr>
                                <m:t>𝐻</m:t>
                              </m:r>
                              <m:d>
                                <m:dPr>
                                  <m:ctrlPr>
                                    <a:rPr lang="zh-TW" altLang="en-US" sz="2000" i="1">
                                      <a:latin typeface="Cambria Math"/>
                                    </a:rPr>
                                  </m:ctrlPr>
                                </m:dPr>
                                <m:e>
                                  <m:r>
                                    <a:rPr lang="zh-TW" altLang="en-US" sz="2000" i="0">
                                      <a:latin typeface="Cambria Math" panose="02040503050406030204" pitchFamily="18" charset="0"/>
                                    </a:rPr>
                                    <m:t>5</m:t>
                                  </m:r>
                                </m:e>
                              </m:d>
                              <m:r>
                                <a:rPr lang="zh-TW" altLang="en-US" sz="2000" i="0">
                                  <a:latin typeface="Cambria Math" panose="02040503050406030204" pitchFamily="18" charset="0"/>
                                </a:rPr>
                                <m:t>=0.423649</m:t>
                              </m:r>
                              <m:r>
                                <a:rPr lang="zh-TW" altLang="en-US" sz="2000" i="1">
                                  <a:latin typeface="Cambria Math" panose="02040503050406030204" pitchFamily="18" charset="0"/>
                                </a:rPr>
                                <m:t>𝐼</m:t>
                              </m:r>
                              <m:d>
                                <m:dPr>
                                  <m:ctrlPr>
                                    <a:rPr lang="zh-TW" altLang="en-US" sz="2000" i="1">
                                      <a:latin typeface="Cambria Math"/>
                                    </a:rPr>
                                  </m:ctrlPr>
                                </m:dPr>
                                <m:e>
                                  <m:r>
                                    <a:rPr lang="zh-TW" altLang="en-US" sz="2000" i="0">
                                      <a:latin typeface="Cambria Math" panose="02040503050406030204" pitchFamily="18" charset="0"/>
                                    </a:rPr>
                                    <m:t>5&lt;2.5</m:t>
                                  </m:r>
                                </m:e>
                              </m:d>
                              <m:r>
                                <a:rPr lang="zh-TW" altLang="en-US" sz="2000" i="0">
                                  <a:latin typeface="Cambria Math" panose="02040503050406030204" pitchFamily="18" charset="0"/>
                                </a:rPr>
                                <m:t>+0.6496</m:t>
                              </m:r>
                              <m:r>
                                <a:rPr lang="zh-TW" altLang="en-US" sz="2000" i="1">
                                  <a:latin typeface="Cambria Math" panose="02040503050406030204" pitchFamily="18" charset="0"/>
                                </a:rPr>
                                <m:t>𝐼</m:t>
                              </m:r>
                              <m:r>
                                <a:rPr lang="zh-TW" altLang="en-US" sz="2000" i="0">
                                  <a:latin typeface="Cambria Math" panose="02040503050406030204" pitchFamily="18" charset="0"/>
                                </a:rPr>
                                <m:t>(5&lt;8.5</m:t>
                              </m:r>
                            </m:e>
                          </m:d>
                        </m:e>
                      </m:d>
                      <m:r>
                        <a:rPr lang="zh-TW" altLang="en-US" sz="2000" i="0">
                          <a:latin typeface="Cambria Math" panose="02040503050406030204" pitchFamily="18" charset="0"/>
                        </a:rPr>
                        <m:t>=</m:t>
                      </m:r>
                      <m:r>
                        <a:rPr lang="zh-TW" altLang="en-US" sz="2000" i="1">
                          <a:latin typeface="Cambria Math" panose="02040503050406030204" pitchFamily="18" charset="0"/>
                        </a:rPr>
                        <m:t>𝑠𝑖𝑔𝑛</m:t>
                      </m:r>
                      <m:r>
                        <a:rPr lang="zh-TW" altLang="en-US" sz="2000" i="0">
                          <a:latin typeface="Cambria Math" panose="02040503050406030204" pitchFamily="18" charset="0"/>
                        </a:rPr>
                        <m:t>(0.423649</m:t>
                      </m:r>
                      <m:d>
                        <m:dPr>
                          <m:ctrlPr>
                            <a:rPr lang="zh-TW" altLang="en-US" sz="2000" i="1">
                              <a:latin typeface="Cambria Math"/>
                            </a:rPr>
                          </m:ctrlPr>
                        </m:dPr>
                        <m:e>
                          <m:r>
                            <a:rPr lang="zh-TW" altLang="en-US" sz="2000" i="0">
                              <a:latin typeface="Cambria Math" panose="02040503050406030204" pitchFamily="18" charset="0"/>
                            </a:rPr>
                            <m:t>−1</m:t>
                          </m:r>
                        </m:e>
                      </m:d>
                      <m:r>
                        <a:rPr lang="zh-TW" altLang="en-US" sz="2000" i="0">
                          <a:latin typeface="Cambria Math" panose="02040503050406030204" pitchFamily="18" charset="0"/>
                        </a:rPr>
                        <m:t>+0.6496(1))=1</m:t>
                      </m:r>
                    </m:oMath>
                  </m:oMathPara>
                </a14:m>
                <a:endParaRPr lang="zh-TW"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106680" y="2726556"/>
                <a:ext cx="11993880" cy="439736"/>
              </a:xfrm>
              <a:prstGeom prst="rect">
                <a:avLst/>
              </a:prstGeom>
              <a:blipFill>
                <a:blip r:embed="rId4"/>
                <a:stretch>
                  <a:fillRect t="-109722" b="-170833"/>
                </a:stretch>
              </a:blipFill>
            </p:spPr>
            <p:txBody>
              <a:bodyPr/>
              <a:lstStyle/>
              <a:p>
                <a:r>
                  <a:rPr lang="zh-TW" altLang="en-US">
                    <a:noFill/>
                  </a:rPr>
                  <a:t> </a:t>
                </a:r>
              </a:p>
            </p:txBody>
          </p:sp>
        </mc:Fallback>
      </mc:AlternateContent>
      <p:pic>
        <p:nvPicPr>
          <p:cNvPr id="12" name="圖片 11"/>
          <p:cNvPicPr/>
          <p:nvPr/>
        </p:nvPicPr>
        <p:blipFill>
          <a:blip r:embed="rId5">
            <a:extLst>
              <a:ext uri="{28A0092B-C50C-407E-A947-70E740481C1C}">
                <a14:useLocalDpi xmlns:a14="http://schemas.microsoft.com/office/drawing/2010/main" val="0"/>
              </a:ext>
            </a:extLst>
          </a:blip>
          <a:srcRect/>
          <a:stretch>
            <a:fillRect/>
          </a:stretch>
        </p:blipFill>
        <p:spPr bwMode="auto">
          <a:xfrm>
            <a:off x="141482" y="3166292"/>
            <a:ext cx="9204960" cy="2931796"/>
          </a:xfrm>
          <a:prstGeom prst="rect">
            <a:avLst/>
          </a:prstGeom>
          <a:noFill/>
          <a:ln>
            <a:noFill/>
          </a:ln>
        </p:spPr>
      </p:pic>
      <p:pic>
        <p:nvPicPr>
          <p:cNvPr id="8" name="圖片 9">
            <a:extLst>
              <a:ext uri="{FF2B5EF4-FFF2-40B4-BE49-F238E27FC236}">
                <a16:creationId xmlns:a16="http://schemas.microsoft.com/office/drawing/2014/main" xmlns="" id="{2D2EB0B2-E376-461C-B261-9C3B8AA9CDA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96999" y="5855236"/>
            <a:ext cx="3897118" cy="1002764"/>
          </a:xfrm>
          <a:prstGeom prst="rect">
            <a:avLst/>
          </a:prstGeom>
          <a:noFill/>
          <a:ln>
            <a:noFill/>
          </a:ln>
        </p:spPr>
      </p:pic>
      <p:graphicFrame>
        <p:nvGraphicFramePr>
          <p:cNvPr id="2" name="物件 1"/>
          <p:cNvGraphicFramePr>
            <a:graphicFrameLocks noChangeAspect="1"/>
          </p:cNvGraphicFramePr>
          <p:nvPr>
            <p:extLst>
              <p:ext uri="{D42A27DB-BD31-4B8C-83A1-F6EECF244321}">
                <p14:modId xmlns:p14="http://schemas.microsoft.com/office/powerpoint/2010/main" val="3590380130"/>
              </p:ext>
            </p:extLst>
          </p:nvPr>
        </p:nvGraphicFramePr>
        <p:xfrm>
          <a:off x="3908489" y="4988433"/>
          <a:ext cx="4760912" cy="544513"/>
        </p:xfrm>
        <a:graphic>
          <a:graphicData uri="http://schemas.openxmlformats.org/presentationml/2006/ole">
            <mc:AlternateContent xmlns:mc="http://schemas.openxmlformats.org/markup-compatibility/2006">
              <mc:Choice xmlns:v="urn:schemas-microsoft-com:vml" Requires="v">
                <p:oleObj spid="_x0000_s9238" name="Equation" r:id="rId7" imgW="2222280" imgH="253800" progId="Equation.DSMT4">
                  <p:embed/>
                </p:oleObj>
              </mc:Choice>
              <mc:Fallback>
                <p:oleObj name="Equation" r:id="rId7" imgW="2222280" imgH="253800" progId="Equation.DSMT4">
                  <p:embed/>
                  <p:pic>
                    <p:nvPicPr>
                      <p:cNvPr id="0" name="物件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8489" y="4988433"/>
                        <a:ext cx="47609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9448386" y="4848757"/>
                <a:ext cx="137242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70C0"/>
                              </a:solidFill>
                              <a:latin typeface="Cambria Math"/>
                            </a:rPr>
                          </m:ctrlPr>
                        </m:sSubPr>
                        <m:e>
                          <m:r>
                            <a:rPr lang="zh-TW" altLang="en-US" i="1">
                              <a:solidFill>
                                <a:srgbClr val="0070C0"/>
                              </a:solidFill>
                              <a:latin typeface="Cambria Math" panose="02040503050406030204" pitchFamily="18" charset="0"/>
                            </a:rPr>
                            <m:t>𝑍</m:t>
                          </m:r>
                        </m:e>
                        <m:sub>
                          <m:r>
                            <a:rPr lang="zh-TW" altLang="en-US" i="1">
                              <a:solidFill>
                                <a:srgbClr val="0070C0"/>
                              </a:solidFill>
                              <a:latin typeface="Cambria Math" panose="02040503050406030204" pitchFamily="18" charset="0"/>
                            </a:rPr>
                            <m:t>𝑡</m:t>
                          </m:r>
                        </m:sub>
                      </m:sSub>
                      <m:r>
                        <a:rPr lang="zh-TW" altLang="en-US" i="0">
                          <a:solidFill>
                            <a:srgbClr val="0070C0"/>
                          </a:solidFill>
                          <a:latin typeface="Cambria Math" panose="02040503050406030204" pitchFamily="18" charset="0"/>
                        </a:rPr>
                        <m:t>=</m:t>
                      </m:r>
                      <m:nary>
                        <m:naryPr>
                          <m:chr m:val="∑"/>
                          <m:limLoc m:val="undOvr"/>
                          <m:ctrlPr>
                            <a:rPr lang="zh-TW" altLang="en-US" i="1">
                              <a:solidFill>
                                <a:srgbClr val="0070C0"/>
                              </a:solidFill>
                              <a:latin typeface="Cambria Math"/>
                            </a:rPr>
                          </m:ctrlPr>
                        </m:naryPr>
                        <m:sub>
                          <m:r>
                            <a:rPr lang="zh-TW" altLang="en-US" i="1">
                              <a:solidFill>
                                <a:srgbClr val="0070C0"/>
                              </a:solidFill>
                              <a:latin typeface="Cambria Math" panose="02040503050406030204" pitchFamily="18" charset="0"/>
                            </a:rPr>
                            <m:t>𝑖</m:t>
                          </m:r>
                          <m:r>
                            <a:rPr lang="zh-TW" altLang="en-US" i="0">
                              <a:solidFill>
                                <a:srgbClr val="0070C0"/>
                              </a:solidFill>
                              <a:latin typeface="Cambria Math" panose="02040503050406030204" pitchFamily="18" charset="0"/>
                            </a:rPr>
                            <m:t>=1</m:t>
                          </m:r>
                        </m:sub>
                        <m:sup>
                          <m:r>
                            <a:rPr lang="zh-TW" altLang="en-US" i="1">
                              <a:solidFill>
                                <a:srgbClr val="0070C0"/>
                              </a:solidFill>
                              <a:latin typeface="Cambria Math" panose="02040503050406030204" pitchFamily="18" charset="0"/>
                            </a:rPr>
                            <m:t>𝑚</m:t>
                          </m:r>
                        </m:sup>
                        <m:e>
                          <m:sSubSup>
                            <m:sSubSupPr>
                              <m:ctrlPr>
                                <a:rPr lang="zh-TW" altLang="en-US" i="1">
                                  <a:solidFill>
                                    <a:srgbClr val="0070C0"/>
                                  </a:solidFill>
                                  <a:latin typeface="Cambria Math"/>
                                </a:rPr>
                              </m:ctrlPr>
                            </m:sSubSupPr>
                            <m:e>
                              <m:r>
                                <a:rPr lang="zh-TW" altLang="en-US" i="1">
                                  <a:solidFill>
                                    <a:srgbClr val="0070C0"/>
                                  </a:solidFill>
                                  <a:latin typeface="Cambria Math" panose="02040503050406030204" pitchFamily="18" charset="0"/>
                                </a:rPr>
                                <m:t>𝑤</m:t>
                              </m:r>
                            </m:e>
                            <m:sub>
                              <m:r>
                                <a:rPr lang="zh-TW" altLang="en-US" i="1">
                                  <a:solidFill>
                                    <a:srgbClr val="0070C0"/>
                                  </a:solidFill>
                                  <a:latin typeface="Cambria Math" panose="02040503050406030204" pitchFamily="18" charset="0"/>
                                </a:rPr>
                                <m:t>𝑖</m:t>
                              </m:r>
                            </m:sub>
                            <m:sup>
                              <m:r>
                                <a:rPr lang="zh-TW" altLang="en-US" i="1">
                                  <a:solidFill>
                                    <a:srgbClr val="0070C0"/>
                                  </a:solidFill>
                                  <a:latin typeface="Cambria Math" panose="02040503050406030204" pitchFamily="18" charset="0"/>
                                </a:rPr>
                                <m:t>𝑡</m:t>
                              </m:r>
                            </m:sup>
                          </m:sSubSup>
                        </m:e>
                      </m:nary>
                    </m:oMath>
                  </m:oMathPara>
                </a14:m>
                <a:endParaRPr lang="zh-TW" altLang="en-US" dirty="0">
                  <a:solidFill>
                    <a:srgbClr val="0070C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9448386" y="4848757"/>
                <a:ext cx="1372427" cy="848566"/>
              </a:xfrm>
              <a:prstGeom prst="rect">
                <a:avLst/>
              </a:prstGeom>
              <a:blipFill rotWithShape="1">
                <a:blip r:embed="rId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275892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物件 3"/>
          <p:cNvGraphicFramePr>
            <a:graphicFrameLocks noChangeAspect="1"/>
          </p:cNvGraphicFramePr>
          <p:nvPr>
            <p:extLst>
              <p:ext uri="{D42A27DB-BD31-4B8C-83A1-F6EECF244321}">
                <p14:modId xmlns:p14="http://schemas.microsoft.com/office/powerpoint/2010/main" val="1886359973"/>
              </p:ext>
            </p:extLst>
          </p:nvPr>
        </p:nvGraphicFramePr>
        <p:xfrm>
          <a:off x="3520440" y="717550"/>
          <a:ext cx="4760913" cy="544513"/>
        </p:xfrm>
        <a:graphic>
          <a:graphicData uri="http://schemas.openxmlformats.org/presentationml/2006/ole">
            <mc:AlternateContent xmlns:mc="http://schemas.openxmlformats.org/markup-compatibility/2006">
              <mc:Choice xmlns:v="urn:schemas-microsoft-com:vml" Requires="v">
                <p:oleObj spid="_x0000_s7234" name="Equation" r:id="rId3" imgW="4760995" imgH="544340" progId="Equation.DSMT4">
                  <p:embed/>
                </p:oleObj>
              </mc:Choice>
              <mc:Fallback>
                <p:oleObj name="Equation" r:id="rId3" imgW="4760995" imgH="544340" progId="Equation.DSMT4">
                  <p:embed/>
                  <p:pic>
                    <p:nvPicPr>
                      <p:cNvPr id="0" name=""/>
                      <p:cNvPicPr/>
                      <p:nvPr/>
                    </p:nvPicPr>
                    <p:blipFill>
                      <a:blip r:embed="rId4"/>
                      <a:stretch>
                        <a:fillRect/>
                      </a:stretch>
                    </p:blipFill>
                    <p:spPr>
                      <a:xfrm>
                        <a:off x="3520440" y="717550"/>
                        <a:ext cx="4760913" cy="544513"/>
                      </a:xfrm>
                      <a:prstGeom prst="rect">
                        <a:avLst/>
                      </a:prstGeom>
                    </p:spPr>
                  </p:pic>
                </p:oleObj>
              </mc:Fallback>
            </mc:AlternateContent>
          </a:graphicData>
        </a:graphic>
      </p:graphicFrame>
      <p:sp>
        <p:nvSpPr>
          <p:cNvPr id="5" name="文字方塊 4"/>
          <p:cNvSpPr txBox="1"/>
          <p:nvPr/>
        </p:nvSpPr>
        <p:spPr>
          <a:xfrm>
            <a:off x="853440" y="717550"/>
            <a:ext cx="2667000" cy="461665"/>
          </a:xfrm>
          <a:prstGeom prst="rect">
            <a:avLst/>
          </a:prstGeom>
          <a:noFill/>
        </p:spPr>
        <p:txBody>
          <a:bodyPr wrap="square" rtlCol="0">
            <a:spAutoFit/>
          </a:bodyPr>
          <a:lstStyle/>
          <a:p>
            <a:r>
              <a:rPr lang="en-US" altLang="zh-TW" sz="2400" dirty="0"/>
              <a:t>Re-compute weight:</a:t>
            </a:r>
            <a:endParaRPr lang="zh-TW" altLang="en-US" sz="2400" dirty="0"/>
          </a:p>
        </p:txBody>
      </p:sp>
      <p:pic>
        <p:nvPicPr>
          <p:cNvPr id="6" name="圖片 5"/>
          <p:cNvPicPr/>
          <p:nvPr/>
        </p:nvPicPr>
        <p:blipFill>
          <a:blip r:embed="rId5">
            <a:extLst>
              <a:ext uri="{28A0092B-C50C-407E-A947-70E740481C1C}">
                <a14:useLocalDpi xmlns:a14="http://schemas.microsoft.com/office/drawing/2010/main" val="0"/>
              </a:ext>
            </a:extLst>
          </a:blip>
          <a:srcRect/>
          <a:stretch>
            <a:fillRect/>
          </a:stretch>
        </p:blipFill>
        <p:spPr bwMode="auto">
          <a:xfrm>
            <a:off x="853440" y="1262062"/>
            <a:ext cx="9890760" cy="5352097"/>
          </a:xfrm>
          <a:prstGeom prst="rect">
            <a:avLst/>
          </a:prstGeom>
          <a:noFill/>
          <a:ln>
            <a:noFill/>
          </a:ln>
        </p:spPr>
      </p:pic>
      <p:pic>
        <p:nvPicPr>
          <p:cNvPr id="7" name="圖片 9">
            <a:extLst>
              <a:ext uri="{FF2B5EF4-FFF2-40B4-BE49-F238E27FC236}">
                <a16:creationId xmlns:a16="http://schemas.microsoft.com/office/drawing/2014/main" xmlns="" id="{A708FC27-6965-4463-B050-2B82FCACDDE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7624970" y="1711074"/>
            <a:ext cx="3897118" cy="1002764"/>
          </a:xfrm>
          <a:prstGeom prst="rect">
            <a:avLst/>
          </a:prstGeom>
          <a:noFill/>
          <a:ln>
            <a:noFill/>
          </a:ln>
        </p:spPr>
      </p:pic>
      <mc:AlternateContent xmlns:mc="http://schemas.openxmlformats.org/markup-compatibility/2006" xmlns:a14="http://schemas.microsoft.com/office/drawing/2010/main">
        <mc:Choice Requires="a14">
          <p:sp>
            <p:nvSpPr>
              <p:cNvPr id="9" name="矩形 8"/>
              <p:cNvSpPr/>
              <p:nvPr/>
            </p:nvSpPr>
            <p:spPr>
              <a:xfrm>
                <a:off x="9070434" y="524099"/>
                <a:ext cx="137242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70C0"/>
                              </a:solidFill>
                              <a:latin typeface="Cambria Math"/>
                            </a:rPr>
                          </m:ctrlPr>
                        </m:sSubPr>
                        <m:e>
                          <m:r>
                            <a:rPr lang="zh-TW" altLang="en-US" i="1">
                              <a:solidFill>
                                <a:srgbClr val="0070C0"/>
                              </a:solidFill>
                              <a:latin typeface="Cambria Math" panose="02040503050406030204" pitchFamily="18" charset="0"/>
                            </a:rPr>
                            <m:t>𝑍</m:t>
                          </m:r>
                        </m:e>
                        <m:sub>
                          <m:r>
                            <a:rPr lang="zh-TW" altLang="en-US" i="1">
                              <a:solidFill>
                                <a:srgbClr val="0070C0"/>
                              </a:solidFill>
                              <a:latin typeface="Cambria Math" panose="02040503050406030204" pitchFamily="18" charset="0"/>
                            </a:rPr>
                            <m:t>𝑡</m:t>
                          </m:r>
                        </m:sub>
                      </m:sSub>
                      <m:r>
                        <a:rPr lang="zh-TW" altLang="en-US" i="0">
                          <a:solidFill>
                            <a:srgbClr val="0070C0"/>
                          </a:solidFill>
                          <a:latin typeface="Cambria Math" panose="02040503050406030204" pitchFamily="18" charset="0"/>
                        </a:rPr>
                        <m:t>=</m:t>
                      </m:r>
                      <m:nary>
                        <m:naryPr>
                          <m:chr m:val="∑"/>
                          <m:limLoc m:val="undOvr"/>
                          <m:ctrlPr>
                            <a:rPr lang="zh-TW" altLang="en-US" i="1">
                              <a:solidFill>
                                <a:srgbClr val="0070C0"/>
                              </a:solidFill>
                              <a:latin typeface="Cambria Math"/>
                            </a:rPr>
                          </m:ctrlPr>
                        </m:naryPr>
                        <m:sub>
                          <m:r>
                            <a:rPr lang="zh-TW" altLang="en-US" i="1">
                              <a:solidFill>
                                <a:srgbClr val="0070C0"/>
                              </a:solidFill>
                              <a:latin typeface="Cambria Math" panose="02040503050406030204" pitchFamily="18" charset="0"/>
                            </a:rPr>
                            <m:t>𝑖</m:t>
                          </m:r>
                          <m:r>
                            <a:rPr lang="zh-TW" altLang="en-US" i="0">
                              <a:solidFill>
                                <a:srgbClr val="0070C0"/>
                              </a:solidFill>
                              <a:latin typeface="Cambria Math" panose="02040503050406030204" pitchFamily="18" charset="0"/>
                            </a:rPr>
                            <m:t>=1</m:t>
                          </m:r>
                        </m:sub>
                        <m:sup>
                          <m:r>
                            <a:rPr lang="zh-TW" altLang="en-US" i="1">
                              <a:solidFill>
                                <a:srgbClr val="0070C0"/>
                              </a:solidFill>
                              <a:latin typeface="Cambria Math" panose="02040503050406030204" pitchFamily="18" charset="0"/>
                            </a:rPr>
                            <m:t>𝑚</m:t>
                          </m:r>
                        </m:sup>
                        <m:e>
                          <m:sSubSup>
                            <m:sSubSupPr>
                              <m:ctrlPr>
                                <a:rPr lang="zh-TW" altLang="en-US" i="1">
                                  <a:solidFill>
                                    <a:srgbClr val="0070C0"/>
                                  </a:solidFill>
                                  <a:latin typeface="Cambria Math"/>
                                </a:rPr>
                              </m:ctrlPr>
                            </m:sSubSupPr>
                            <m:e>
                              <m:r>
                                <a:rPr lang="zh-TW" altLang="en-US" i="1">
                                  <a:solidFill>
                                    <a:srgbClr val="0070C0"/>
                                  </a:solidFill>
                                  <a:latin typeface="Cambria Math" panose="02040503050406030204" pitchFamily="18" charset="0"/>
                                </a:rPr>
                                <m:t>𝑤</m:t>
                              </m:r>
                            </m:e>
                            <m:sub>
                              <m:r>
                                <a:rPr lang="zh-TW" altLang="en-US" i="1">
                                  <a:solidFill>
                                    <a:srgbClr val="0070C0"/>
                                  </a:solidFill>
                                  <a:latin typeface="Cambria Math" panose="02040503050406030204" pitchFamily="18" charset="0"/>
                                </a:rPr>
                                <m:t>𝑖</m:t>
                              </m:r>
                            </m:sub>
                            <m:sup>
                              <m:r>
                                <a:rPr lang="zh-TW" altLang="en-US" i="1">
                                  <a:solidFill>
                                    <a:srgbClr val="0070C0"/>
                                  </a:solidFill>
                                  <a:latin typeface="Cambria Math" panose="02040503050406030204" pitchFamily="18" charset="0"/>
                                </a:rPr>
                                <m:t>𝑡</m:t>
                              </m:r>
                            </m:sup>
                          </m:sSubSup>
                        </m:e>
                      </m:nary>
                    </m:oMath>
                  </m:oMathPara>
                </a14:m>
                <a:endParaRPr lang="zh-TW" altLang="en-US" dirty="0">
                  <a:solidFill>
                    <a:srgbClr val="0070C0"/>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9070434" y="524099"/>
                <a:ext cx="1372427" cy="848566"/>
              </a:xfrm>
              <a:prstGeom prst="rect">
                <a:avLst/>
              </a:prstGeom>
              <a:blipFill rotWithShape="1">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252567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4940" y="333494"/>
            <a:ext cx="6779485" cy="461665"/>
          </a:xfrm>
          <a:prstGeom prst="rect">
            <a:avLst/>
          </a:prstGeom>
        </p:spPr>
        <p:txBody>
          <a:bodyPr wrap="none">
            <a:spAutoFit/>
          </a:bodyPr>
          <a:lstStyle/>
          <a:p>
            <a:r>
              <a:rPr lang="en-US" altLang="zh-TW" sz="2400" b="1" dirty="0">
                <a:latin typeface="Times New Roman" panose="02020603050405020304" pitchFamily="18" charset="0"/>
              </a:rPr>
              <a:t>Classifier of the third stage (The strong classifier):</a:t>
            </a:r>
            <a:endParaRPr lang="zh-TW" altLang="en-US" sz="2400" dirty="0"/>
          </a:p>
        </p:txBody>
      </p:sp>
      <mc:AlternateContent xmlns:mc="http://schemas.openxmlformats.org/markup-compatibility/2006" xmlns:a14="http://schemas.microsoft.com/office/drawing/2010/main">
        <mc:Choice Requires="a14">
          <p:sp>
            <p:nvSpPr>
              <p:cNvPr id="7" name="矩形 6"/>
              <p:cNvSpPr/>
              <p:nvPr/>
            </p:nvSpPr>
            <p:spPr>
              <a:xfrm>
                <a:off x="0" y="1075578"/>
                <a:ext cx="11155680" cy="509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1" i="1">
                                      <a:latin typeface="Cambria Math" panose="02040503050406030204" pitchFamily="18" charset="0"/>
                                    </a:rPr>
                                    <m:t>𝒙</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1" i="1">
                                      <a:latin typeface="Cambria Math" panose="02040503050406030204" pitchFamily="18" charset="0"/>
                                    </a:rPr>
                                    <m:t>𝒙</m:t>
                                  </m:r>
                                  <m:r>
                                    <a:rPr lang="zh-TW" altLang="en-US" sz="2400" b="0" i="0">
                                      <a:latin typeface="Cambria Math" panose="02040503050406030204" pitchFamily="18" charset="0"/>
                                    </a:rPr>
                                    <m:t>&lt;2.5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1" i="1">
                                      <a:latin typeface="Cambria Math" panose="02040503050406030204" pitchFamily="18" charset="0"/>
                                    </a:rPr>
                                    <m:t>𝒙</m:t>
                                  </m:r>
                                  <m:r>
                                    <a:rPr lang="zh-TW" altLang="en-US" sz="2400" b="0" i="0">
                                      <a:latin typeface="Cambria Math" panose="02040503050406030204" pitchFamily="18" charset="0"/>
                                    </a:rPr>
                                    <m:t>&lt;8.5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m:t>
                              </m:r>
                              <m:r>
                                <a:rPr lang="zh-TW" altLang="en-US" sz="2400" b="1" i="1">
                                  <a:latin typeface="Cambria Math" panose="02040503050406030204" pitchFamily="18" charset="0"/>
                                </a:rPr>
                                <m:t>𝒙</m:t>
                              </m:r>
                              <m:r>
                                <a:rPr lang="zh-TW" altLang="en-US" sz="2400" b="0" i="0">
                                  <a:latin typeface="Cambria Math" panose="02040503050406030204" pitchFamily="18" charset="0"/>
                                </a:rPr>
                                <m:t>&gt;5.5</m:t>
                              </m:r>
                            </m:e>
                          </m:d>
                        </m:e>
                      </m:d>
                    </m:oMath>
                  </m:oMathPara>
                </a14:m>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0" y="1075578"/>
                <a:ext cx="11155680" cy="509178"/>
              </a:xfrm>
              <a:prstGeom prst="rect">
                <a:avLst/>
              </a:prstGeom>
              <a:blipFill>
                <a:blip r:embed="rId2"/>
                <a:stretch>
                  <a:fillRect/>
                </a:stretch>
              </a:blipFill>
            </p:spPr>
            <p:txBody>
              <a:bodyPr/>
              <a:lstStyle/>
              <a:p>
                <a:r>
                  <a:rPr lang="zh-TW" altLang="en-US">
                    <a:noFill/>
                  </a:rPr>
                  <a:t> </a:t>
                </a:r>
              </a:p>
            </p:txBody>
          </p:sp>
        </mc:Fallback>
      </mc:AlternateContent>
      <p:sp>
        <p:nvSpPr>
          <p:cNvPr id="9" name="矩形 8"/>
          <p:cNvSpPr/>
          <p:nvPr/>
        </p:nvSpPr>
        <p:spPr>
          <a:xfrm>
            <a:off x="274940" y="1865175"/>
            <a:ext cx="11261740" cy="1200329"/>
          </a:xfrm>
          <a:prstGeom prst="rect">
            <a:avLst/>
          </a:prstGeom>
        </p:spPr>
        <p:txBody>
          <a:bodyPr wrap="square">
            <a:spAutoFit/>
          </a:bodyPr>
          <a:lstStyle/>
          <a:p>
            <a:pPr>
              <a:spcAft>
                <a:spcPts val="0"/>
              </a:spcAft>
            </a:pPr>
            <a:r>
              <a:rPr lang="en-US" altLang="zh-TW" sz="2400" b="1" kern="100" dirty="0">
                <a:latin typeface="Times New Roman" panose="02020603050405020304" pitchFamily="18" charset="0"/>
                <a:cs typeface="Times New Roman" panose="02020603050405020304" pitchFamily="18" charset="0"/>
              </a:rPr>
              <a:t>Substitute all x=0, 1, 2, 3, 4, 5, 6, 7, 8, 9 into the third stage classifier will get the same number as their corresponding y. Therefore, there is no mistake anymore. The third stage Classifier can 100% work for all x. </a:t>
            </a:r>
            <a:r>
              <a:rPr lang="en-US" altLang="zh-TW" sz="2400" b="1" dirty="0">
                <a:latin typeface="Times New Roman" panose="02020603050405020304" pitchFamily="18" charset="0"/>
              </a:rPr>
              <a:t>The strong classifier is obtained.</a:t>
            </a:r>
            <a:endParaRPr lang="zh-TW" altLang="zh-TW" sz="2400" kern="100" dirty="0">
              <a:latin typeface="Calibri" panose="020F0502020204030204" pitchFamily="34" charset="0"/>
              <a:cs typeface="Times New Roman" panose="02020603050405020304" pitchFamily="18" charset="0"/>
            </a:endParaRPr>
          </a:p>
        </p:txBody>
      </p:sp>
      <p:pic>
        <p:nvPicPr>
          <p:cNvPr id="10" name="圖片 9"/>
          <p:cNvPicPr/>
          <p:nvPr/>
        </p:nvPicPr>
        <p:blipFill>
          <a:blip r:embed="rId3">
            <a:extLst>
              <a:ext uri="{28A0092B-C50C-407E-A947-70E740481C1C}">
                <a14:useLocalDpi xmlns:a14="http://schemas.microsoft.com/office/drawing/2010/main" val="0"/>
              </a:ext>
            </a:extLst>
          </a:blip>
          <a:srcRect/>
          <a:stretch>
            <a:fillRect/>
          </a:stretch>
        </p:blipFill>
        <p:spPr bwMode="auto">
          <a:xfrm>
            <a:off x="274940" y="3065504"/>
            <a:ext cx="8366140" cy="2542816"/>
          </a:xfrm>
          <a:prstGeom prst="rect">
            <a:avLst/>
          </a:prstGeom>
          <a:noFill/>
          <a:ln>
            <a:noFill/>
          </a:ln>
        </p:spPr>
      </p:pic>
    </p:spTree>
    <p:extLst>
      <p:ext uri="{BB962C8B-B14F-4D97-AF65-F5344CB8AC3E}">
        <p14:creationId xmlns:p14="http://schemas.microsoft.com/office/powerpoint/2010/main" val="596035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Integral image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1825625"/>
            <a:ext cx="10515600" cy="993775"/>
          </a:xfrm>
        </p:spPr>
        <p:txBody>
          <a:bodyPr/>
          <a:lstStyle/>
          <a:p>
            <a:r>
              <a:rPr lang="en-US" altLang="zh-TW" dirty="0">
                <a:latin typeface="Times New Roman" panose="02020603050405020304" pitchFamily="18" charset="0"/>
                <a:cs typeface="Times New Roman" panose="02020603050405020304" pitchFamily="18" charset="0"/>
              </a:rPr>
              <a:t>Integral image of a pixel with coordinates of (</a:t>
            </a:r>
            <a:r>
              <a:rPr lang="en-US" altLang="zh-TW" dirty="0" err="1">
                <a:latin typeface="Times New Roman" panose="02020603050405020304" pitchFamily="18" charset="0"/>
                <a:cs typeface="Times New Roman" panose="02020603050405020304" pitchFamily="18" charset="0"/>
              </a:rPr>
              <a:t>x,y</a:t>
            </a:r>
            <a:r>
              <a:rPr lang="en-US" altLang="zh-TW" dirty="0">
                <a:latin typeface="Times New Roman" panose="02020603050405020304" pitchFamily="18" charset="0"/>
                <a:cs typeface="Times New Roman" panose="02020603050405020304" pitchFamily="18" charset="0"/>
              </a:rPr>
              <a:t>) is the sum of its neighbors to the upper left and defined as follows.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1112798" y="2954337"/>
                <a:ext cx="5821402" cy="10422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𝑖𝑖</m:t>
                      </m:r>
                      <m:d>
                        <m:dPr>
                          <m:ctrlPr>
                            <a:rPr lang="zh-TW" altLang="en-US" sz="2400" i="1">
                              <a:latin typeface="Cambria Math"/>
                            </a:rPr>
                          </m:ctrlPr>
                        </m:dPr>
                        <m:e>
                          <m:r>
                            <a:rPr lang="zh-TW" altLang="en-US" sz="2400" i="1">
                              <a:latin typeface="Cambria Math" panose="02040503050406030204" pitchFamily="18" charset="0"/>
                            </a:rPr>
                            <m:t>𝑥</m:t>
                          </m:r>
                          <m:r>
                            <a:rPr lang="zh-TW" altLang="en-US" sz="2400" i="0">
                              <a:latin typeface="Cambria Math" panose="02040503050406030204" pitchFamily="18" charset="0"/>
                            </a:rPr>
                            <m:t>,</m:t>
                          </m:r>
                          <m:r>
                            <a:rPr lang="zh-TW" altLang="en-US" sz="2400" i="1">
                              <a:latin typeface="Cambria Math" panose="02040503050406030204" pitchFamily="18" charset="0"/>
                            </a:rPr>
                            <m:t>𝑦</m:t>
                          </m:r>
                        </m:e>
                      </m:d>
                      <m:r>
                        <a:rPr lang="zh-TW" altLang="en-US" sz="2400" i="0">
                          <a:latin typeface="Cambria Math" panose="02040503050406030204" pitchFamily="18" charset="0"/>
                        </a:rPr>
                        <m:t>=</m:t>
                      </m:r>
                      <m:nary>
                        <m:naryPr>
                          <m:chr m:val="∑"/>
                          <m:limLoc m:val="undOvr"/>
                          <m:supHide m:val="on"/>
                          <m:ctrlPr>
                            <a:rPr lang="zh-TW" altLang="en-US" sz="2400" i="1">
                              <a:latin typeface="Cambria Math"/>
                            </a:rPr>
                          </m:ctrlPr>
                        </m:naryPr>
                        <m:sub>
                          <m:sSup>
                            <m:sSupPr>
                              <m:ctrlPr>
                                <a:rPr lang="zh-TW" altLang="en-US" sz="2400" i="1">
                                  <a:latin typeface="Cambria Math"/>
                                </a:rPr>
                              </m:ctrlPr>
                            </m:sSupPr>
                            <m:e>
                              <m:r>
                                <a:rPr lang="zh-TW" altLang="en-US" sz="2400" i="1">
                                  <a:latin typeface="Cambria Math" panose="02040503050406030204" pitchFamily="18" charset="0"/>
                                </a:rPr>
                                <m:t>𝑥</m:t>
                              </m:r>
                            </m:e>
                            <m:sup>
                              <m:r>
                                <a:rPr lang="zh-TW" altLang="en-US" sz="2400" i="0">
                                  <a:latin typeface="Cambria Math" panose="02040503050406030204" pitchFamily="18" charset="0"/>
                                </a:rPr>
                                <m:t>′</m:t>
                              </m:r>
                            </m:sup>
                          </m:sSup>
                          <m:r>
                            <a:rPr lang="zh-TW" altLang="en-US" sz="2400" i="0">
                              <a:latin typeface="Cambria Math" panose="02040503050406030204" pitchFamily="18" charset="0"/>
                            </a:rPr>
                            <m:t>≤ </m:t>
                          </m:r>
                          <m:r>
                            <a:rPr lang="zh-TW" altLang="en-US" sz="2400" i="1">
                              <a:latin typeface="Cambria Math" panose="02040503050406030204" pitchFamily="18" charset="0"/>
                            </a:rPr>
                            <m:t>𝑥</m:t>
                          </m:r>
                        </m:sub>
                        <m:sup/>
                        <m:e>
                          <m:nary>
                            <m:naryPr>
                              <m:chr m:val="∑"/>
                              <m:limLoc m:val="undOvr"/>
                              <m:supHide m:val="on"/>
                              <m:ctrlPr>
                                <a:rPr lang="zh-TW" altLang="en-US" sz="2400" i="1">
                                  <a:latin typeface="Cambria Math"/>
                                </a:rPr>
                              </m:ctrlPr>
                            </m:naryPr>
                            <m:sub>
                              <m:sSup>
                                <m:sSupPr>
                                  <m:ctrlPr>
                                    <a:rPr lang="zh-TW" altLang="en-US" sz="2400" i="1">
                                      <a:latin typeface="Cambria Math"/>
                                    </a:rPr>
                                  </m:ctrlPr>
                                </m:sSupPr>
                                <m:e>
                                  <m:r>
                                    <a:rPr lang="zh-TW" altLang="en-US" sz="2400" i="1">
                                      <a:latin typeface="Cambria Math" panose="02040503050406030204" pitchFamily="18" charset="0"/>
                                    </a:rPr>
                                    <m:t>𝑦</m:t>
                                  </m:r>
                                </m:e>
                                <m:sup>
                                  <m:r>
                                    <a:rPr lang="zh-TW" altLang="en-US" sz="2400" i="0">
                                      <a:latin typeface="Cambria Math" panose="02040503050406030204" pitchFamily="18" charset="0"/>
                                    </a:rPr>
                                    <m:t>′</m:t>
                                  </m:r>
                                </m:sup>
                              </m:sSup>
                              <m:r>
                                <a:rPr lang="zh-TW" altLang="en-US" sz="2400" i="0">
                                  <a:latin typeface="Cambria Math" panose="02040503050406030204" pitchFamily="18" charset="0"/>
                                </a:rPr>
                                <m:t>≤ </m:t>
                              </m:r>
                              <m:r>
                                <a:rPr lang="zh-TW" altLang="en-US" sz="2400" i="1">
                                  <a:latin typeface="Cambria Math" panose="02040503050406030204" pitchFamily="18" charset="0"/>
                                </a:rPr>
                                <m:t>𝑦</m:t>
                              </m:r>
                            </m:sub>
                            <m:sup/>
                            <m:e>
                              <m:r>
                                <a:rPr lang="zh-TW" altLang="en-US" sz="2400" i="1">
                                  <a:latin typeface="Cambria Math" panose="02040503050406030204" pitchFamily="18" charset="0"/>
                                </a:rPr>
                                <m:t>𝐼</m:t>
                              </m:r>
                              <m:d>
                                <m:dPr>
                                  <m:ctrlPr>
                                    <a:rPr lang="zh-TW" altLang="en-US" sz="2400" i="1">
                                      <a:latin typeface="Cambria Math"/>
                                    </a:rPr>
                                  </m:ctrlPr>
                                </m:dPr>
                                <m:e>
                                  <m:sSup>
                                    <m:sSupPr>
                                      <m:ctrlPr>
                                        <a:rPr lang="zh-TW" altLang="en-US" sz="2400" i="1">
                                          <a:latin typeface="Cambria Math"/>
                                        </a:rPr>
                                      </m:ctrlPr>
                                    </m:sSupPr>
                                    <m:e>
                                      <m:r>
                                        <a:rPr lang="zh-TW" altLang="en-US" sz="2400" i="1">
                                          <a:latin typeface="Cambria Math" panose="02040503050406030204" pitchFamily="18" charset="0"/>
                                        </a:rPr>
                                        <m:t>𝑥</m:t>
                                      </m:r>
                                    </m:e>
                                    <m:sup>
                                      <m:r>
                                        <a:rPr lang="zh-TW" altLang="en-US" sz="2400" i="0">
                                          <a:latin typeface="Cambria Math" panose="02040503050406030204" pitchFamily="18" charset="0"/>
                                        </a:rPr>
                                        <m:t>′</m:t>
                                      </m:r>
                                    </m:sup>
                                  </m:sSup>
                                  <m:r>
                                    <a:rPr lang="zh-TW" altLang="en-US" sz="2400" i="0">
                                      <a:latin typeface="Cambria Math" panose="02040503050406030204" pitchFamily="18" charset="0"/>
                                    </a:rPr>
                                    <m:t>,</m:t>
                                  </m:r>
                                  <m:sSup>
                                    <m:sSupPr>
                                      <m:ctrlPr>
                                        <a:rPr lang="zh-TW" altLang="en-US" sz="2400" i="1">
                                          <a:latin typeface="Cambria Math"/>
                                        </a:rPr>
                                      </m:ctrlPr>
                                    </m:sSupPr>
                                    <m:e>
                                      <m:r>
                                        <a:rPr lang="zh-TW" altLang="en-US" sz="2400" i="1">
                                          <a:latin typeface="Cambria Math" panose="02040503050406030204" pitchFamily="18" charset="0"/>
                                        </a:rPr>
                                        <m:t>𝑦</m:t>
                                      </m:r>
                                    </m:e>
                                    <m:sup>
                                      <m:r>
                                        <a:rPr lang="zh-TW" altLang="en-US" sz="2400" i="0">
                                          <a:latin typeface="Cambria Math" panose="02040503050406030204" pitchFamily="18" charset="0"/>
                                        </a:rPr>
                                        <m:t>′</m:t>
                                      </m:r>
                                    </m:sup>
                                  </m:sSup>
                                </m:e>
                              </m:d>
                            </m:e>
                          </m:nary>
                        </m:e>
                      </m:nary>
                    </m:oMath>
                  </m:oMathPara>
                </a14:m>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12798" y="2954337"/>
                <a:ext cx="5821402" cy="1042208"/>
              </a:xfrm>
              <a:prstGeom prst="rect">
                <a:avLst/>
              </a:prstGeom>
              <a:blipFill>
                <a:blip r:embed="rId2"/>
                <a:stretch>
                  <a:fillRect/>
                </a:stretch>
              </a:blipFill>
            </p:spPr>
            <p:txBody>
              <a:bodyPr/>
              <a:lstStyle/>
              <a:p>
                <a:r>
                  <a:rPr lang="zh-TW" altLang="en-US">
                    <a:noFill/>
                  </a:rPr>
                  <a:t> </a:t>
                </a:r>
              </a:p>
            </p:txBody>
          </p:sp>
        </mc:Fallback>
      </mc:AlternateContent>
      <p:sp>
        <p:nvSpPr>
          <p:cNvPr id="10" name="矩形 9"/>
          <p:cNvSpPr/>
          <p:nvPr/>
        </p:nvSpPr>
        <p:spPr>
          <a:xfrm>
            <a:off x="1020800" y="4031456"/>
            <a:ext cx="9860559" cy="2246769"/>
          </a:xfrm>
          <a:prstGeom prst="rect">
            <a:avLst/>
          </a:prstGeom>
        </p:spPr>
        <p:txBody>
          <a:bodyPr wrap="square">
            <a:spAutoFit/>
          </a:bodyPr>
          <a:lstStyle/>
          <a:p>
            <a:r>
              <a:rPr lang="en-US" altLang="zh-TW" sz="2800" dirty="0">
                <a:solidFill>
                  <a:srgbClr val="000000"/>
                </a:solidFill>
                <a:latin typeface="Times New Roman" panose="02020603050405020304" pitchFamily="18" charset="0"/>
                <a:ea typeface="Times New Roman" panose="02020603050405020304" pitchFamily="18" charset="0"/>
              </a:rPr>
              <a:t>Mathematically speaking, unlike the original pixels’ gray level values that have many identical numbers in an image frame, their integral image values of pixels are quite different from each other. Therefore, integral image is very useful for unique feature extractions.</a:t>
            </a:r>
            <a:endParaRPr lang="zh-TW" altLang="en-US" sz="2800" dirty="0"/>
          </a:p>
        </p:txBody>
      </p:sp>
    </p:spTree>
    <p:extLst>
      <p:ext uri="{BB962C8B-B14F-4D97-AF65-F5344CB8AC3E}">
        <p14:creationId xmlns:p14="http://schemas.microsoft.com/office/powerpoint/2010/main" val="1783695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137160" y="159839"/>
                <a:ext cx="1161288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0" i="0">
                                      <a:latin typeface="Cambria Math" panose="02040503050406030204" pitchFamily="18" charset="0"/>
                                    </a:rPr>
                                    <m:t>0</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0&lt;2.5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0&lt;8.5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(0&gt;5.5</m:t>
                              </m:r>
                            </m:e>
                          </m:d>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d>
                        <m:dPr>
                          <m:ctrlPr>
                            <a:rPr lang="zh-TW" altLang="en-US" sz="2400" b="1" i="1">
                              <a:latin typeface="Cambria Math"/>
                            </a:rPr>
                          </m:ctrlPr>
                        </m:dPr>
                        <m:e>
                          <m:r>
                            <a:rPr lang="zh-TW" altLang="en-US" sz="2400" b="0" i="0">
                              <a:latin typeface="Cambria Math" panose="02040503050406030204" pitchFamily="18" charset="0"/>
                            </a:rPr>
                            <m:t>0.423649</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+0.6496</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+0.752</m:t>
                          </m:r>
                          <m:d>
                            <m:dPr>
                              <m:ctrlPr>
                                <a:rPr lang="zh-TW" altLang="en-US" sz="2400" b="0" i="1">
                                  <a:latin typeface="Cambria Math"/>
                                </a:rPr>
                              </m:ctrlPr>
                            </m:dPr>
                            <m:e>
                              <m:r>
                                <a:rPr lang="zh-TW" altLang="en-US" sz="2400" b="0" i="0">
                                  <a:latin typeface="Cambria Math" panose="02040503050406030204" pitchFamily="18" charset="0"/>
                                </a:rPr>
                                <m:t>−1</m:t>
                              </m:r>
                            </m:e>
                          </m:d>
                        </m:e>
                      </m:d>
                      <m:r>
                        <a:rPr lang="zh-TW" altLang="en-US" sz="2400" b="0" i="0">
                          <a:latin typeface="Cambria Math" panose="02040503050406030204" pitchFamily="18" charset="0"/>
                        </a:rPr>
                        <m:t>=1</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37160" y="159839"/>
                <a:ext cx="11612880" cy="926023"/>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11480" y="1226639"/>
                <a:ext cx="1100328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1&lt;2.5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1&lt;8.5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(1&gt;5.5</m:t>
                              </m:r>
                            </m:e>
                          </m:d>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d>
                        <m:dPr>
                          <m:ctrlPr>
                            <a:rPr lang="zh-TW" altLang="en-US" sz="2400" b="1" i="1">
                              <a:latin typeface="Cambria Math"/>
                            </a:rPr>
                          </m:ctrlPr>
                        </m:dPr>
                        <m:e>
                          <m:r>
                            <a:rPr lang="zh-TW" altLang="en-US" sz="2400" b="0" i="0">
                              <a:latin typeface="Cambria Math" panose="02040503050406030204" pitchFamily="18" charset="0"/>
                            </a:rPr>
                            <m:t>0.423649</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+0.6496</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+0.752</m:t>
                          </m:r>
                          <m:d>
                            <m:dPr>
                              <m:ctrlPr>
                                <a:rPr lang="zh-TW" altLang="en-US" sz="2400" b="0" i="1">
                                  <a:latin typeface="Cambria Math"/>
                                </a:rPr>
                              </m:ctrlPr>
                            </m:dPr>
                            <m:e>
                              <m:r>
                                <a:rPr lang="zh-TW" altLang="en-US" sz="2400" b="0" i="0">
                                  <a:latin typeface="Cambria Math" panose="02040503050406030204" pitchFamily="18" charset="0"/>
                                </a:rPr>
                                <m:t>−1</m:t>
                              </m:r>
                            </m:e>
                          </m:d>
                        </m:e>
                      </m:d>
                      <m:r>
                        <a:rPr lang="zh-TW" altLang="en-US" sz="2400" b="0" i="0">
                          <a:latin typeface="Cambria Math" panose="02040503050406030204" pitchFamily="18" charset="0"/>
                        </a:rPr>
                        <m:t>=1</m:t>
                      </m:r>
                    </m:oMath>
                  </m:oMathPara>
                </a14:m>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11480" y="1226639"/>
                <a:ext cx="11003280" cy="926023"/>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0" y="2293439"/>
                <a:ext cx="1175004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0" i="0">
                                      <a:latin typeface="Cambria Math" panose="02040503050406030204" pitchFamily="18" charset="0"/>
                                    </a:rPr>
                                    <m:t>4</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4&lt;2.5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4&lt;8.5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(4&gt;5.5</m:t>
                              </m:r>
                            </m:e>
                          </m:d>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d>
                        <m:dPr>
                          <m:ctrlPr>
                            <a:rPr lang="zh-TW" altLang="en-US" sz="2400" b="1" i="1">
                              <a:latin typeface="Cambria Math"/>
                            </a:rPr>
                          </m:ctrlPr>
                        </m:dPr>
                        <m:e>
                          <m:r>
                            <a:rPr lang="zh-TW" altLang="en-US" sz="2400" b="0" i="0">
                              <a:latin typeface="Cambria Math" panose="02040503050406030204" pitchFamily="18" charset="0"/>
                            </a:rPr>
                            <m:t>0.423649</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+0.6496</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+0.752</m:t>
                          </m:r>
                          <m:d>
                            <m:dPr>
                              <m:ctrlPr>
                                <a:rPr lang="zh-TW" altLang="en-US" sz="2400" b="0" i="1">
                                  <a:latin typeface="Cambria Math"/>
                                </a:rPr>
                              </m:ctrlPr>
                            </m:dPr>
                            <m:e>
                              <m:r>
                                <a:rPr lang="zh-TW" altLang="en-US" sz="2400" b="0" i="0">
                                  <a:latin typeface="Cambria Math" panose="02040503050406030204" pitchFamily="18" charset="0"/>
                                </a:rPr>
                                <m:t>−1</m:t>
                              </m:r>
                            </m:e>
                          </m:d>
                        </m:e>
                      </m:d>
                      <m:r>
                        <a:rPr lang="zh-TW" altLang="en-US" sz="2400" b="0" i="0">
                          <a:latin typeface="Cambria Math" panose="02040503050406030204" pitchFamily="18" charset="0"/>
                        </a:rPr>
                        <m:t>=−1</m:t>
                      </m:r>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0" y="2293439"/>
                <a:ext cx="11750040" cy="92602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1480" y="3360239"/>
                <a:ext cx="1080516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b="1" i="0" smtClean="0">
                          <a:latin typeface="Cambria Math" panose="02040503050406030204" pitchFamily="18" charset="0"/>
                        </a:rPr>
                        <m:t>𝐬</m:t>
                      </m:r>
                      <m:r>
                        <a:rPr lang="zh-TW" altLang="en-US" sz="2400" b="1">
                          <a:latin typeface="Cambria Math" panose="02040503050406030204" pitchFamily="18" charset="0"/>
                        </a:rPr>
                        <m:t>𝐢</m:t>
                      </m:r>
                      <m:r>
                        <a:rPr lang="zh-TW" altLang="en-US" sz="2400" b="1" i="0">
                          <a:latin typeface="Cambria Math" panose="02040503050406030204" pitchFamily="18" charset="0"/>
                        </a:rPr>
                        <m:t>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0" i="0">
                                      <a:latin typeface="Cambria Math" panose="02040503050406030204" pitchFamily="18" charset="0"/>
                                    </a:rPr>
                                    <m:t>7</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7&lt;2.5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7&lt;8.5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(7&gt;5.5</m:t>
                              </m:r>
                            </m:e>
                          </m:d>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d>
                        <m:dPr>
                          <m:ctrlPr>
                            <a:rPr lang="zh-TW" altLang="en-US" sz="2400" b="1" i="1">
                              <a:latin typeface="Cambria Math"/>
                            </a:rPr>
                          </m:ctrlPr>
                        </m:dPr>
                        <m:e>
                          <m:r>
                            <a:rPr lang="zh-TW" altLang="en-US" sz="2400" b="0" i="0">
                              <a:latin typeface="Cambria Math" panose="02040503050406030204" pitchFamily="18" charset="0"/>
                            </a:rPr>
                            <m:t>0.423649</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+0.6496</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+0.752</m:t>
                          </m:r>
                          <m:d>
                            <m:dPr>
                              <m:ctrlPr>
                                <a:rPr lang="zh-TW" altLang="en-US" sz="2400" b="0" i="1">
                                  <a:latin typeface="Cambria Math"/>
                                </a:rPr>
                              </m:ctrlPr>
                            </m:dPr>
                            <m:e>
                              <m:r>
                                <a:rPr lang="zh-TW" altLang="en-US" sz="2400" b="0" i="0">
                                  <a:latin typeface="Cambria Math" panose="02040503050406030204" pitchFamily="18" charset="0"/>
                                </a:rPr>
                                <m:t>1</m:t>
                              </m:r>
                            </m:e>
                          </m:d>
                        </m:e>
                      </m:d>
                      <m:r>
                        <a:rPr lang="zh-TW" altLang="en-US" sz="2400" b="0" i="0">
                          <a:latin typeface="Cambria Math" panose="02040503050406030204" pitchFamily="18" charset="0"/>
                        </a:rPr>
                        <m:t>=1</m:t>
                      </m:r>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411480" y="3360239"/>
                <a:ext cx="10805160" cy="92602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12420" y="4548959"/>
                <a:ext cx="11003280" cy="9260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400" b="1">
                          <a:latin typeface="Cambria Math" panose="02040503050406030204" pitchFamily="18" charset="0"/>
                        </a:rPr>
                        <m:t>𝐬</m:t>
                      </m:r>
                      <m:r>
                        <a:rPr lang="zh-TW" altLang="en-US" sz="2400" b="1" i="0">
                          <a:latin typeface="Cambria Math" panose="02040503050406030204" pitchFamily="18" charset="0"/>
                        </a:rPr>
                        <m:t>𝐢𝐠𝐧</m:t>
                      </m:r>
                      <m:d>
                        <m:dPr>
                          <m:ctrlPr>
                            <a:rPr lang="zh-TW" altLang="en-US" sz="2400" b="1" i="1">
                              <a:latin typeface="Cambria Math"/>
                            </a:rPr>
                          </m:ctrlPr>
                        </m:dPr>
                        <m:e>
                          <m:d>
                            <m:dPr>
                              <m:begChr m:val=""/>
                              <m:ctrlPr>
                                <a:rPr lang="zh-TW" altLang="en-US" sz="2400" b="1" i="1">
                                  <a:latin typeface="Cambria Math"/>
                                </a:rPr>
                              </m:ctrlPr>
                            </m:dPr>
                            <m:e>
                              <m:r>
                                <a:rPr lang="zh-TW" altLang="en-US" sz="2400" b="1" i="1">
                                  <a:latin typeface="Cambria Math" panose="02040503050406030204" pitchFamily="18" charset="0"/>
                                </a:rPr>
                                <m:t>𝑯</m:t>
                              </m:r>
                              <m:d>
                                <m:dPr>
                                  <m:ctrlPr>
                                    <a:rPr lang="zh-TW" altLang="en-US" sz="2400" b="1" i="1">
                                      <a:latin typeface="Cambria Math"/>
                                    </a:rPr>
                                  </m:ctrlPr>
                                </m:dPr>
                                <m:e>
                                  <m:r>
                                    <a:rPr lang="zh-TW" altLang="en-US" sz="2400" b="0" i="0">
                                      <a:latin typeface="Cambria Math" panose="02040503050406030204" pitchFamily="18" charset="0"/>
                                    </a:rPr>
                                    <m:t>9</m:t>
                                  </m:r>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r>
                                <a:rPr lang="zh-TW" altLang="en-US" sz="2400" b="0" i="0">
                                  <a:latin typeface="Cambria Math" panose="02040503050406030204" pitchFamily="18" charset="0"/>
                                </a:rPr>
                                <m:t>(0.423649</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9&lt;2.5</m:t>
                                  </m:r>
                                </m:e>
                              </m:d>
                              <m:r>
                                <a:rPr lang="zh-TW" altLang="en-US" sz="2400" b="0" i="0">
                                  <a:latin typeface="Cambria Math" panose="02040503050406030204" pitchFamily="18" charset="0"/>
                                </a:rPr>
                                <m:t>+0.6496</m:t>
                              </m:r>
                              <m:r>
                                <a:rPr lang="zh-TW" altLang="en-US" sz="2400" b="1" i="1">
                                  <a:latin typeface="Cambria Math" panose="02040503050406030204" pitchFamily="18" charset="0"/>
                                </a:rPr>
                                <m:t>𝑰</m:t>
                              </m:r>
                              <m:d>
                                <m:dPr>
                                  <m:ctrlPr>
                                    <a:rPr lang="zh-TW" altLang="en-US" sz="2400" b="1" i="1">
                                      <a:latin typeface="Cambria Math"/>
                                    </a:rPr>
                                  </m:ctrlPr>
                                </m:dPr>
                                <m:e>
                                  <m:r>
                                    <a:rPr lang="zh-TW" altLang="en-US" sz="2400" b="0" i="0">
                                      <a:latin typeface="Cambria Math" panose="02040503050406030204" pitchFamily="18" charset="0"/>
                                    </a:rPr>
                                    <m:t>9&lt;8.5</m:t>
                                  </m:r>
                                </m:e>
                              </m:d>
                              <m:r>
                                <a:rPr lang="zh-TW" altLang="en-US" sz="2400" b="0" i="0">
                                  <a:latin typeface="Cambria Math" panose="02040503050406030204" pitchFamily="18" charset="0"/>
                                </a:rPr>
                                <m:t>+0.752</m:t>
                              </m:r>
                              <m:r>
                                <a:rPr lang="zh-TW" altLang="en-US" sz="2400" b="1" i="1">
                                  <a:latin typeface="Cambria Math" panose="02040503050406030204" pitchFamily="18" charset="0"/>
                                </a:rPr>
                                <m:t>𝑰</m:t>
                              </m:r>
                              <m:r>
                                <a:rPr lang="zh-TW" altLang="en-US" sz="2400" b="0" i="0">
                                  <a:latin typeface="Cambria Math" panose="02040503050406030204" pitchFamily="18" charset="0"/>
                                </a:rPr>
                                <m:t>(9&gt;5.5</m:t>
                              </m:r>
                            </m:e>
                          </m:d>
                        </m:e>
                      </m:d>
                      <m:r>
                        <a:rPr lang="zh-TW" altLang="en-US" sz="2400" b="0" i="0">
                          <a:latin typeface="Cambria Math" panose="02040503050406030204" pitchFamily="18" charset="0"/>
                        </a:rPr>
                        <m:t>=</m:t>
                      </m:r>
                      <m:r>
                        <a:rPr lang="zh-TW" altLang="en-US" sz="2400" b="1" i="1">
                          <a:latin typeface="Cambria Math" panose="02040503050406030204" pitchFamily="18" charset="0"/>
                        </a:rPr>
                        <m:t>𝒔𝒊𝒈𝒏</m:t>
                      </m:r>
                      <m:d>
                        <m:dPr>
                          <m:ctrlPr>
                            <a:rPr lang="zh-TW" altLang="en-US" sz="2400" b="1" i="1">
                              <a:latin typeface="Cambria Math"/>
                            </a:rPr>
                          </m:ctrlPr>
                        </m:dPr>
                        <m:e>
                          <m:r>
                            <a:rPr lang="zh-TW" altLang="en-US" sz="2400" b="0" i="0">
                              <a:latin typeface="Cambria Math" panose="02040503050406030204" pitchFamily="18" charset="0"/>
                            </a:rPr>
                            <m:t>0.423649</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+0.6496</m:t>
                          </m:r>
                          <m:d>
                            <m:dPr>
                              <m:ctrlPr>
                                <a:rPr lang="zh-TW" altLang="en-US" sz="2400" b="0" i="1">
                                  <a:latin typeface="Cambria Math"/>
                                </a:rPr>
                              </m:ctrlPr>
                            </m:dPr>
                            <m:e>
                              <m:r>
                                <a:rPr lang="zh-TW" altLang="en-US" sz="2400" b="0" i="0">
                                  <a:latin typeface="Cambria Math" panose="02040503050406030204" pitchFamily="18" charset="0"/>
                                </a:rPr>
                                <m:t>−1</m:t>
                              </m:r>
                            </m:e>
                          </m:d>
                          <m:r>
                            <a:rPr lang="zh-TW" altLang="en-US" sz="2400" b="0" i="0">
                              <a:latin typeface="Cambria Math" panose="02040503050406030204" pitchFamily="18" charset="0"/>
                            </a:rPr>
                            <m:t>+0.752</m:t>
                          </m:r>
                          <m:d>
                            <m:dPr>
                              <m:ctrlPr>
                                <a:rPr lang="zh-TW" altLang="en-US" sz="2400" b="0" i="1">
                                  <a:latin typeface="Cambria Math"/>
                                </a:rPr>
                              </m:ctrlPr>
                            </m:dPr>
                            <m:e>
                              <m:r>
                                <a:rPr lang="zh-TW" altLang="en-US" sz="2400" b="0" i="0">
                                  <a:latin typeface="Cambria Math" panose="02040503050406030204" pitchFamily="18" charset="0"/>
                                </a:rPr>
                                <m:t>1</m:t>
                              </m:r>
                            </m:e>
                          </m:d>
                        </m:e>
                      </m:d>
                      <m:r>
                        <a:rPr lang="zh-TW" altLang="en-US" sz="2400" b="0" i="0">
                          <a:latin typeface="Cambria Math" panose="02040503050406030204" pitchFamily="18" charset="0"/>
                        </a:rPr>
                        <m:t>=−1</m:t>
                      </m:r>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12420" y="4548959"/>
                <a:ext cx="11003280" cy="926023"/>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184551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HW: Design a strong </a:t>
            </a:r>
            <a:r>
              <a:rPr lang="en-US" altLang="zh-TW" dirty="0" err="1">
                <a:latin typeface="Times New Roman" panose="02020603050405020304" pitchFamily="18" charset="0"/>
                <a:cs typeface="Times New Roman" panose="02020603050405020304" pitchFamily="18" charset="0"/>
              </a:rPr>
              <a:t>Adaboost</a:t>
            </a:r>
            <a:r>
              <a:rPr lang="en-US" altLang="zh-TW" dirty="0">
                <a:latin typeface="Times New Roman" panose="02020603050405020304" pitchFamily="18" charset="0"/>
                <a:cs typeface="Times New Roman" panose="02020603050405020304" pitchFamily="18" charset="0"/>
              </a:rPr>
              <a:t> classifier for the following training set </a:t>
            </a:r>
            <a:endParaRPr lang="zh-TW"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284720312"/>
              </p:ext>
            </p:extLst>
          </p:nvPr>
        </p:nvGraphicFramePr>
        <p:xfrm>
          <a:off x="838200" y="2152226"/>
          <a:ext cx="8600438" cy="155448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xmlns="" val="2606840158"/>
                    </a:ext>
                  </a:extLst>
                </a:gridCol>
                <a:gridCol w="1024708">
                  <a:extLst>
                    <a:ext uri="{9D8B030D-6E8A-4147-A177-3AD203B41FA5}">
                      <a16:colId xmlns:a16="http://schemas.microsoft.com/office/drawing/2014/main" xmlns="" val="2802407185"/>
                    </a:ext>
                  </a:extLst>
                </a:gridCol>
                <a:gridCol w="1228634">
                  <a:extLst>
                    <a:ext uri="{9D8B030D-6E8A-4147-A177-3AD203B41FA5}">
                      <a16:colId xmlns:a16="http://schemas.microsoft.com/office/drawing/2014/main" xmlns="" val="2644536561"/>
                    </a:ext>
                  </a:extLst>
                </a:gridCol>
                <a:gridCol w="1228634">
                  <a:extLst>
                    <a:ext uri="{9D8B030D-6E8A-4147-A177-3AD203B41FA5}">
                      <a16:colId xmlns:a16="http://schemas.microsoft.com/office/drawing/2014/main" xmlns="" val="261283751"/>
                    </a:ext>
                  </a:extLst>
                </a:gridCol>
                <a:gridCol w="1228634">
                  <a:extLst>
                    <a:ext uri="{9D8B030D-6E8A-4147-A177-3AD203B41FA5}">
                      <a16:colId xmlns:a16="http://schemas.microsoft.com/office/drawing/2014/main" xmlns="" val="1609434466"/>
                    </a:ext>
                  </a:extLst>
                </a:gridCol>
                <a:gridCol w="1228634">
                  <a:extLst>
                    <a:ext uri="{9D8B030D-6E8A-4147-A177-3AD203B41FA5}">
                      <a16:colId xmlns:a16="http://schemas.microsoft.com/office/drawing/2014/main" xmlns="" val="2255690269"/>
                    </a:ext>
                  </a:extLst>
                </a:gridCol>
                <a:gridCol w="1228634">
                  <a:extLst>
                    <a:ext uri="{9D8B030D-6E8A-4147-A177-3AD203B41FA5}">
                      <a16:colId xmlns:a16="http://schemas.microsoft.com/office/drawing/2014/main" xmlns="" val="3961418008"/>
                    </a:ext>
                  </a:extLst>
                </a:gridCol>
              </a:tblGrid>
              <a:tr h="370840">
                <a:tc>
                  <a:txBody>
                    <a:bodyPr/>
                    <a:lstStyle/>
                    <a:p>
                      <a:r>
                        <a:rPr lang="en-US" altLang="zh-TW" sz="2800" dirty="0">
                          <a:latin typeface="Times New Roman" panose="02020603050405020304" pitchFamily="18" charset="0"/>
                          <a:cs typeface="Times New Roman" panose="02020603050405020304" pitchFamily="18" charset="0"/>
                        </a:rPr>
                        <a:t>index</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0</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2</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3</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4</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5</a:t>
                      </a:r>
                      <a:endParaRPr lang="zh-TW"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46931813"/>
                  </a:ext>
                </a:extLst>
              </a:tr>
              <a:tr h="370840">
                <a:tc>
                  <a:txBody>
                    <a:bodyPr/>
                    <a:lstStyle/>
                    <a:p>
                      <a:r>
                        <a:rPr lang="en-US" altLang="zh-TW" sz="2800" dirty="0">
                          <a:latin typeface="Times New Roman" panose="02020603050405020304" pitchFamily="18" charset="0"/>
                          <a:cs typeface="Times New Roman" panose="02020603050405020304" pitchFamily="18" charset="0"/>
                        </a:rPr>
                        <a:t>X value</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3</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9</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11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endParaRPr lang="zh-TW"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08964125"/>
                  </a:ext>
                </a:extLst>
              </a:tr>
              <a:tr h="370840">
                <a:tc>
                  <a:txBody>
                    <a:bodyPr/>
                    <a:lstStyle/>
                    <a:p>
                      <a:r>
                        <a:rPr lang="en-US" altLang="zh-TW" sz="2800" dirty="0">
                          <a:latin typeface="Times New Roman" panose="02020603050405020304" pitchFamily="18" charset="0"/>
                          <a:cs typeface="Times New Roman" panose="02020603050405020304" pitchFamily="18" charset="0"/>
                        </a:rPr>
                        <a:t>Y value</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a:latin typeface="Times New Roman" panose="02020603050405020304" pitchFamily="18" charset="0"/>
                          <a:cs typeface="Times New Roman" panose="02020603050405020304" pitchFamily="18" charset="0"/>
                        </a:rPr>
                        <a:t>   </a:t>
                      </a:r>
                      <a:r>
                        <a:rPr lang="en-US" altLang="zh-TW" sz="2800" smtClean="0">
                          <a:latin typeface="Times New Roman" panose="02020603050405020304" pitchFamily="18" charset="0"/>
                          <a:cs typeface="Times New Roman" panose="02020603050405020304" pitchFamily="18" charset="0"/>
                        </a:rPr>
                        <a:t>-1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r>
                        <a:rPr lang="en-US" altLang="zh-TW" sz="2800" dirty="0" smtClean="0">
                          <a:latin typeface="Times New Roman" panose="02020603050405020304" pitchFamily="18" charset="0"/>
                          <a:cs typeface="Times New Roman" panose="02020603050405020304" pitchFamily="18" charset="0"/>
                        </a:rPr>
                        <a:t>-1</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endParaRPr lang="zh-TW" altLang="en-US" sz="2800" dirty="0">
                        <a:latin typeface="Times New Roman" panose="02020603050405020304" pitchFamily="18" charset="0"/>
                        <a:cs typeface="Times New Roman" panose="02020603050405020304" pitchFamily="18" charset="0"/>
                      </a:endParaRPr>
                    </a:p>
                  </a:txBody>
                  <a:tcPr/>
                </a:tc>
                <a:tc>
                  <a:txBody>
                    <a:bodyPr/>
                    <a:lstStyle/>
                    <a:p>
                      <a:r>
                        <a:rPr lang="en-US" altLang="zh-TW" sz="2800" dirty="0">
                          <a:latin typeface="Times New Roman" panose="02020603050405020304" pitchFamily="18" charset="0"/>
                          <a:cs typeface="Times New Roman" panose="02020603050405020304" pitchFamily="18" charset="0"/>
                        </a:rPr>
                        <a:t>  </a:t>
                      </a:r>
                      <a:endParaRPr lang="zh-TW" alt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42079208"/>
                  </a:ext>
                </a:extLst>
              </a:tr>
            </a:tbl>
          </a:graphicData>
        </a:graphic>
      </p:graphicFrame>
    </p:spTree>
    <p:extLst>
      <p:ext uri="{BB962C8B-B14F-4D97-AF65-F5344CB8AC3E}">
        <p14:creationId xmlns:p14="http://schemas.microsoft.com/office/powerpoint/2010/main" val="4636226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Integral image blocks</a:t>
            </a:r>
            <a:endParaRPr lang="zh-TW" altLang="en-US" dirty="0">
              <a:latin typeface="Times New Roman" panose="02020603050405020304" pitchFamily="18" charset="0"/>
              <a:cs typeface="Times New Roman" panose="02020603050405020304" pitchFamily="18" charset="0"/>
            </a:endParaRPr>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176770" y="2241906"/>
            <a:ext cx="4801870" cy="3685507"/>
          </a:xfrm>
          <a:prstGeom prst="rect">
            <a:avLst/>
          </a:prstGeom>
          <a:noFill/>
          <a:ln>
            <a:noFill/>
          </a:ln>
        </p:spPr>
      </p:pic>
      <p:sp>
        <p:nvSpPr>
          <p:cNvPr id="5" name="文字方塊 4"/>
          <p:cNvSpPr txBox="1"/>
          <p:nvPr/>
        </p:nvSpPr>
        <p:spPr>
          <a:xfrm>
            <a:off x="716280" y="1499126"/>
            <a:ext cx="11125200"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Based on Figure, the integral images of individual blocks can be computed as follows.</a:t>
            </a:r>
            <a:endParaRPr lang="zh-TW"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777240" y="2360175"/>
                <a:ext cx="2030812" cy="453137"/>
              </a:xfrm>
              <a:prstGeom prst="rect">
                <a:avLst/>
              </a:prstGeom>
            </p:spPr>
            <p:txBody>
              <a:bodyPr wrap="none">
                <a:spAutoFit/>
              </a:bodyPr>
              <a:lstStyle/>
              <a:p>
                <a14:m>
                  <m:oMath xmlns:m="http://schemas.openxmlformats.org/officeDocument/2006/math">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𝑖𝑖</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𝑆𝑢𝑚</m:t>
                    </m:r>
                    <m:d>
                      <m:dPr>
                        <m:ctrlPr>
                          <a:rPr lang="zh-TW" altLang="zh-TW" sz="2400" i="1">
                            <a:solidFill>
                              <a:srgbClr val="000000"/>
                            </a:solidFill>
                            <a:latin typeface="Cambria Math"/>
                            <a:ea typeface="Cambria Math" panose="02040503050406030204" pitchFamily="18" charset="0"/>
                          </a:rPr>
                        </m:ctrlPr>
                      </m:d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𝐴</m:t>
                        </m:r>
                      </m:e>
                    </m:d>
                  </m:oMath>
                </a14:m>
                <a:r>
                  <a:rPr lang="en-US" altLang="zh-TW"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 </a:t>
                </a:r>
                <a:endParaRPr lang="zh-TW" altLang="en-US" dirty="0"/>
              </a:p>
            </p:txBody>
          </p:sp>
        </mc:Choice>
        <mc:Fallback xmlns="">
          <p:sp>
            <p:nvSpPr>
              <p:cNvPr id="7" name="矩形 6"/>
              <p:cNvSpPr>
                <a:spLocks noRot="1" noChangeAspect="1" noMove="1" noResize="1" noEditPoints="1" noAdjustHandles="1" noChangeArrowheads="1" noChangeShapeType="1" noTextEdit="1"/>
              </p:cNvSpPr>
              <p:nvPr/>
            </p:nvSpPr>
            <p:spPr>
              <a:xfrm>
                <a:off x="777240" y="2360175"/>
                <a:ext cx="2030812" cy="453137"/>
              </a:xfrm>
              <a:prstGeom prst="rect">
                <a:avLst/>
              </a:prstGeom>
              <a:blipFill>
                <a:blip r:embed="rId3"/>
                <a:stretch>
                  <a:fillRect l="-901"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16280" y="2969560"/>
                <a:ext cx="34846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sz="2400" i="1" smtClean="0">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2</m:t>
                              </m:r>
                            </m:sub>
                          </m:sSub>
                          <m:r>
                            <a:rPr lang="zh-TW" altLang="en-US" sz="2400" i="0">
                              <a:latin typeface="Cambria Math" panose="02040503050406030204" pitchFamily="18" charset="0"/>
                            </a:rPr>
                            <m:t>=</m:t>
                          </m:r>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𝐴</m:t>
                              </m:r>
                            </m:e>
                          </m:d>
                          <m:r>
                            <a:rPr lang="zh-TW" altLang="en-US" sz="2400" i="0">
                              <a:latin typeface="Cambria Math" panose="02040503050406030204" pitchFamily="18" charset="0"/>
                            </a:rPr>
                            <m:t>+</m:t>
                          </m:r>
                          <m:r>
                            <a:rPr lang="zh-TW" altLang="en-US" sz="2400" i="1">
                              <a:latin typeface="Cambria Math" panose="02040503050406030204" pitchFamily="18" charset="0"/>
                            </a:rPr>
                            <m:t>𝑆𝑢𝑚</m:t>
                          </m:r>
                          <m:r>
                            <a:rPr lang="zh-TW" altLang="en-US" sz="2400" i="0">
                              <a:latin typeface="Cambria Math" panose="02040503050406030204" pitchFamily="18" charset="0"/>
                            </a:rPr>
                            <m:t>(</m:t>
                          </m:r>
                          <m:r>
                            <a:rPr lang="zh-TW" altLang="en-US" sz="2400" i="1">
                              <a:latin typeface="Cambria Math" panose="02040503050406030204" pitchFamily="18" charset="0"/>
                            </a:rPr>
                            <m:t>𝐵</m:t>
                          </m:r>
                        </m:e>
                      </m:d>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16280" y="2969560"/>
                <a:ext cx="3484608" cy="461665"/>
              </a:xfrm>
              <a:prstGeom prst="rect">
                <a:avLst/>
              </a:prstGeom>
              <a:blipFill>
                <a:blip r:embed="rId4"/>
                <a:stretch>
                  <a:fillRect t="-130263" r="-19615" b="-19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26795" y="3606970"/>
                <a:ext cx="34722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sz="2400" i="1" smtClean="0">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3</m:t>
                              </m:r>
                            </m:sub>
                          </m:sSub>
                          <m:r>
                            <a:rPr lang="zh-TW" altLang="en-US" sz="2400" i="0">
                              <a:latin typeface="Cambria Math" panose="02040503050406030204" pitchFamily="18" charset="0"/>
                            </a:rPr>
                            <m:t>=</m:t>
                          </m:r>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𝐴</m:t>
                              </m:r>
                            </m:e>
                          </m:d>
                          <m:r>
                            <a:rPr lang="zh-TW" altLang="en-US" sz="2400" i="0">
                              <a:latin typeface="Cambria Math" panose="02040503050406030204" pitchFamily="18" charset="0"/>
                            </a:rPr>
                            <m:t>+</m:t>
                          </m:r>
                          <m:r>
                            <a:rPr lang="zh-TW" altLang="en-US" sz="2400" i="1">
                              <a:latin typeface="Cambria Math" panose="02040503050406030204" pitchFamily="18" charset="0"/>
                            </a:rPr>
                            <m:t>𝑆𝑢𝑚</m:t>
                          </m:r>
                          <m:r>
                            <a:rPr lang="zh-TW" altLang="en-US" sz="2400" i="0">
                              <a:latin typeface="Cambria Math" panose="02040503050406030204" pitchFamily="18" charset="0"/>
                            </a:rPr>
                            <m:t>(</m:t>
                          </m:r>
                          <m:r>
                            <a:rPr lang="zh-TW" altLang="en-US" sz="2400" i="1">
                              <a:latin typeface="Cambria Math" panose="02040503050406030204" pitchFamily="18" charset="0"/>
                            </a:rPr>
                            <m:t>𝐶</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726795" y="3606970"/>
                <a:ext cx="3472233" cy="461665"/>
              </a:xfrm>
              <a:prstGeom prst="rect">
                <a:avLst/>
              </a:prstGeom>
              <a:blipFill>
                <a:blip r:embed="rId5"/>
                <a:stretch>
                  <a:fillRect t="-132000" r="-19825" b="-198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16280" y="4217654"/>
                <a:ext cx="63541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sz="2400" i="1" smtClean="0">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4</m:t>
                              </m:r>
                            </m:sub>
                          </m:sSub>
                          <m:r>
                            <a:rPr lang="zh-TW" altLang="en-US" sz="2400" i="0">
                              <a:latin typeface="Cambria Math" panose="02040503050406030204" pitchFamily="18" charset="0"/>
                            </a:rPr>
                            <m:t>=</m:t>
                          </m:r>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𝐴</m:t>
                              </m:r>
                            </m:e>
                          </m:d>
                          <m:r>
                            <a:rPr lang="zh-TW" altLang="en-US" sz="2400" i="0">
                              <a:latin typeface="Cambria Math" panose="02040503050406030204" pitchFamily="18" charset="0"/>
                            </a:rPr>
                            <m:t>+</m:t>
                          </m:r>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𝐵</m:t>
                              </m:r>
                            </m:e>
                          </m:d>
                          <m:r>
                            <a:rPr lang="zh-TW" altLang="en-US" sz="2400" i="0">
                              <a:latin typeface="Cambria Math" panose="02040503050406030204" pitchFamily="18" charset="0"/>
                            </a:rPr>
                            <m:t>+</m:t>
                          </m:r>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𝐶</m:t>
                              </m:r>
                            </m:e>
                          </m:d>
                          <m:r>
                            <a:rPr lang="zh-TW" altLang="en-US" sz="2400" i="0">
                              <a:latin typeface="Cambria Math" panose="02040503050406030204" pitchFamily="18" charset="0"/>
                            </a:rPr>
                            <m:t>+</m:t>
                          </m:r>
                          <m:r>
                            <a:rPr lang="zh-TW" altLang="en-US" sz="2400" i="1">
                              <a:latin typeface="Cambria Math" panose="02040503050406030204" pitchFamily="18" charset="0"/>
                            </a:rPr>
                            <m:t>𝑆𝑢𝑚</m:t>
                          </m:r>
                          <m:r>
                            <a:rPr lang="zh-TW" altLang="en-US" sz="2400" i="0">
                              <a:latin typeface="Cambria Math" panose="02040503050406030204" pitchFamily="18" charset="0"/>
                            </a:rPr>
                            <m:t>(</m:t>
                          </m:r>
                          <m:r>
                            <a:rPr lang="zh-TW" altLang="en-US" sz="2400" i="1">
                              <a:latin typeface="Cambria Math" panose="02040503050406030204" pitchFamily="18" charset="0"/>
                            </a:rPr>
                            <m:t>𝐷</m:t>
                          </m:r>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716280" y="4217654"/>
                <a:ext cx="6354112" cy="461665"/>
              </a:xfrm>
              <a:prstGeom prst="rect">
                <a:avLst/>
              </a:prstGeom>
              <a:blipFill>
                <a:blip r:embed="rId6"/>
                <a:stretch>
                  <a:fillRect t="-130263" r="-10557" b="-19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16280" y="4855064"/>
                <a:ext cx="44343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sz="2400" i="1" smtClean="0">
                              <a:latin typeface="Cambria Math"/>
                            </a:rPr>
                          </m:ctrlPr>
                        </m:dPr>
                        <m:e>
                          <m:r>
                            <a:rPr lang="zh-TW" altLang="en-US" sz="2400" i="1">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𝐷</m:t>
                              </m:r>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4</m:t>
                              </m:r>
                            </m:sub>
                          </m:sSub>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2</m:t>
                              </m:r>
                            </m:sub>
                          </m:sSub>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3</m:t>
                              </m:r>
                            </m:sub>
                          </m:sSub>
                        </m:e>
                      </m:d>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716280" y="4855064"/>
                <a:ext cx="4434355" cy="461665"/>
              </a:xfrm>
              <a:prstGeom prst="rect">
                <a:avLst/>
              </a:prstGeom>
              <a:blipFill>
                <a:blip r:embed="rId7"/>
                <a:stretch>
                  <a:fillRect t="-130263" r="-15406" b="-1947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77240" y="5465748"/>
                <a:ext cx="26771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𝐶</m:t>
                          </m:r>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3</m:t>
                          </m:r>
                        </m:sub>
                      </m:sSub>
                      <m:sSub>
                        <m:sSubPr>
                          <m:ctrlPr>
                            <a:rPr lang="zh-TW" altLang="en-US" sz="2400" i="1">
                              <a:latin typeface="Cambria Math"/>
                            </a:rPr>
                          </m:ctrlPr>
                        </m:sSubPr>
                        <m:e>
                          <m:r>
                            <a:rPr lang="zh-TW" altLang="en-US" sz="2400" i="0">
                              <a:latin typeface="Cambria Math" panose="02040503050406030204" pitchFamily="18" charset="0"/>
                            </a:rPr>
                            <m:t>−</m:t>
                          </m:r>
                          <m:r>
                            <a:rPr lang="zh-TW" altLang="en-US" sz="2400" i="1">
                              <a:latin typeface="Cambria Math" panose="02040503050406030204" pitchFamily="18" charset="0"/>
                            </a:rPr>
                            <m:t>𝑖𝑖</m:t>
                          </m:r>
                        </m:e>
                        <m:sub>
                          <m:r>
                            <a:rPr lang="zh-TW" altLang="en-US" sz="2400" i="0">
                              <a:latin typeface="Cambria Math" panose="02040503050406030204" pitchFamily="18" charset="0"/>
                            </a:rPr>
                            <m:t>1</m:t>
                          </m:r>
                        </m:sub>
                      </m:sSub>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777240" y="5465748"/>
                <a:ext cx="2677143" cy="461665"/>
              </a:xfrm>
              <a:prstGeom prst="rect">
                <a:avLst/>
              </a:prstGeom>
              <a:blipFill>
                <a:blip r:embed="rId8"/>
                <a:stretch>
                  <a:fillRect b="-1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838200" y="6056984"/>
                <a:ext cx="26895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𝑆𝑢𝑚</m:t>
                      </m:r>
                      <m:d>
                        <m:dPr>
                          <m:ctrlPr>
                            <a:rPr lang="zh-TW" altLang="en-US" sz="2400" i="1">
                              <a:latin typeface="Cambria Math"/>
                            </a:rPr>
                          </m:ctrlPr>
                        </m:dPr>
                        <m:e>
                          <m:r>
                            <a:rPr lang="zh-TW" altLang="en-US" sz="2400" i="1">
                              <a:latin typeface="Cambria Math" panose="02040503050406030204" pitchFamily="18" charset="0"/>
                            </a:rPr>
                            <m:t>𝐵</m:t>
                          </m:r>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𝑖𝑖</m:t>
                          </m:r>
                        </m:e>
                        <m:sub>
                          <m:r>
                            <a:rPr lang="zh-TW" altLang="en-US" sz="2400" i="0">
                              <a:latin typeface="Cambria Math" panose="02040503050406030204" pitchFamily="18" charset="0"/>
                            </a:rPr>
                            <m:t>2</m:t>
                          </m:r>
                        </m:sub>
                      </m:sSub>
                      <m:sSub>
                        <m:sSubPr>
                          <m:ctrlPr>
                            <a:rPr lang="zh-TW" altLang="en-US" sz="2400" i="1">
                              <a:latin typeface="Cambria Math"/>
                            </a:rPr>
                          </m:ctrlPr>
                        </m:sSubPr>
                        <m:e>
                          <m:r>
                            <a:rPr lang="zh-TW" altLang="en-US" sz="2400" i="0">
                              <a:latin typeface="Cambria Math" panose="02040503050406030204" pitchFamily="18" charset="0"/>
                            </a:rPr>
                            <m:t>−</m:t>
                          </m:r>
                          <m:r>
                            <a:rPr lang="zh-TW" altLang="en-US" sz="2400" i="1">
                              <a:latin typeface="Cambria Math" panose="02040503050406030204" pitchFamily="18" charset="0"/>
                            </a:rPr>
                            <m:t>𝑖𝑖</m:t>
                          </m:r>
                        </m:e>
                        <m:sub>
                          <m:r>
                            <a:rPr lang="zh-TW" altLang="en-US" sz="2400" i="0">
                              <a:latin typeface="Cambria Math" panose="02040503050406030204" pitchFamily="18" charset="0"/>
                            </a:rPr>
                            <m:t>1</m:t>
                          </m:r>
                        </m:sub>
                      </m:sSub>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838200" y="6056984"/>
                <a:ext cx="2689519" cy="461665"/>
              </a:xfrm>
              <a:prstGeom prst="rect">
                <a:avLst/>
              </a:prstGeom>
              <a:blipFill>
                <a:blip r:embed="rId9"/>
                <a:stretch>
                  <a:fillRect b="-1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170397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Extended harr-like rectangle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1490345"/>
            <a:ext cx="10927080" cy="1435735"/>
          </a:xfrm>
        </p:spPr>
        <p:txBody>
          <a:bodyPr>
            <a:normAutofit fontScale="92500"/>
          </a:bodyPr>
          <a:lstStyle/>
          <a:p>
            <a:r>
              <a:rPr lang="en-US" altLang="zh-TW" sz="2400" dirty="0">
                <a:latin typeface="Times New Roman" panose="02020603050405020304" pitchFamily="18" charset="0"/>
                <a:cs typeface="Times New Roman" panose="02020603050405020304" pitchFamily="18" charset="0"/>
              </a:rPr>
              <a:t>Based on </a:t>
            </a:r>
            <a:r>
              <a:rPr lang="en-US" altLang="zh-TW" sz="2400" b="1" dirty="0">
                <a:latin typeface="Times New Roman" panose="02020603050405020304" pitchFamily="18" charset="0"/>
                <a:cs typeface="Times New Roman" panose="02020603050405020304" pitchFamily="18" charset="0"/>
              </a:rPr>
              <a:t>integral images</a:t>
            </a:r>
            <a:r>
              <a:rPr lang="en-US" altLang="zh-TW" sz="2400" dirty="0">
                <a:latin typeface="Times New Roman" panose="02020603050405020304" pitchFamily="18" charset="0"/>
                <a:cs typeface="Times New Roman" panose="02020603050405020304" pitchFamily="18" charset="0"/>
              </a:rPr>
              <a:t>, the following extended </a:t>
            </a:r>
            <a:r>
              <a:rPr lang="en-US" altLang="zh-TW" sz="2400" b="1" dirty="0">
                <a:latin typeface="Times New Roman" panose="02020603050405020304" pitchFamily="18" charset="0"/>
                <a:cs typeface="Times New Roman" panose="02020603050405020304" pitchFamily="18" charset="0"/>
              </a:rPr>
              <a:t>harr-like rectangle features </a:t>
            </a:r>
            <a:r>
              <a:rPr lang="en-US" altLang="zh-TW" sz="2400" dirty="0">
                <a:latin typeface="Times New Roman" panose="02020603050405020304" pitchFamily="18" charset="0"/>
                <a:cs typeface="Times New Roman" panose="02020603050405020304" pitchFamily="18" charset="0"/>
              </a:rPr>
              <a:t>which are sensitive to the presence of edges, bars, and other simple image structure in the following figure are used. </a:t>
            </a:r>
            <a:r>
              <a:rPr lang="en-US" altLang="zh-TW" sz="2400" b="1" dirty="0">
                <a:latin typeface="Times New Roman" panose="02020603050405020304" pitchFamily="18" charset="0"/>
                <a:cs typeface="Times New Roman" panose="02020603050405020304" pitchFamily="18" charset="0"/>
              </a:rPr>
              <a:t>Each </a:t>
            </a:r>
            <a:r>
              <a:rPr lang="en-US" altLang="zh-TW" sz="2400" b="1" dirty="0" err="1">
                <a:latin typeface="Times New Roman" panose="02020603050405020304" pitchFamily="18" charset="0"/>
                <a:cs typeface="Times New Roman" panose="02020603050405020304" pitchFamily="18" charset="0"/>
              </a:rPr>
              <a:t>haar</a:t>
            </a:r>
            <a:r>
              <a:rPr lang="en-US" altLang="zh-TW" sz="2400" b="1" dirty="0">
                <a:latin typeface="Times New Roman" panose="02020603050405020304" pitchFamily="18" charset="0"/>
                <a:cs typeface="Times New Roman" panose="02020603050405020304" pitchFamily="18" charset="0"/>
              </a:rPr>
              <a:t>-like feature is a single value obtained by subtracting sum of pixels under the white rectangle from sum of pixels under the black rectangle.</a:t>
            </a:r>
            <a:endParaRPr lang="zh-TW" altLang="en-US" sz="2400" b="1" dirty="0">
              <a:latin typeface="Times New Roman" panose="02020603050405020304" pitchFamily="18" charset="0"/>
              <a:cs typeface="Times New Roman" panose="02020603050405020304" pitchFamily="18" charset="0"/>
            </a:endParaRPr>
          </a:p>
        </p:txBody>
      </p:sp>
      <p:pic>
        <p:nvPicPr>
          <p:cNvPr id="6" name="圖片 5"/>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63240"/>
            <a:ext cx="5867400" cy="3124200"/>
          </a:xfrm>
          <a:prstGeom prst="rect">
            <a:avLst/>
          </a:prstGeom>
          <a:noFill/>
          <a:ln>
            <a:noFill/>
          </a:ln>
        </p:spPr>
      </p:pic>
    </p:spTree>
    <p:extLst>
      <p:ext uri="{BB962C8B-B14F-4D97-AF65-F5344CB8AC3E}">
        <p14:creationId xmlns:p14="http://schemas.microsoft.com/office/powerpoint/2010/main" val="397666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Object classifier training with </a:t>
            </a:r>
            <a:r>
              <a:rPr lang="en-US" altLang="zh-TW" dirty="0" err="1">
                <a:latin typeface="Times New Roman" panose="02020603050405020304" pitchFamily="18" charset="0"/>
                <a:cs typeface="Times New Roman" panose="02020603050405020304" pitchFamily="18" charset="0"/>
              </a:rPr>
              <a:t>AdaBoost</a:t>
            </a:r>
            <a:r>
              <a:rPr lang="en-US" altLang="zh-TW" dirty="0">
                <a:latin typeface="Times New Roman" panose="02020603050405020304" pitchFamily="18" charset="0"/>
                <a:cs typeface="Times New Roman" panose="02020603050405020304" pitchFamily="18" charset="0"/>
              </a:rPr>
              <a:t> method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err="1">
                <a:latin typeface="Times New Roman" panose="02020603050405020304" pitchFamily="18" charset="0"/>
                <a:cs typeface="Times New Roman" panose="02020603050405020304" pitchFamily="18" charset="0"/>
              </a:rPr>
              <a:t>AdaBoost</a:t>
            </a:r>
            <a:r>
              <a:rPr lang="en-US" altLang="zh-TW" dirty="0">
                <a:latin typeface="Times New Roman" panose="02020603050405020304" pitchFamily="18" charset="0"/>
                <a:cs typeface="Times New Roman" panose="02020603050405020304" pitchFamily="18" charset="0"/>
              </a:rPr>
              <a:t>, short for Adaptive Boosting, is an iterative method to improve accuracy of machine learning.</a:t>
            </a:r>
          </a:p>
          <a:p>
            <a:r>
              <a:rPr lang="en-US" altLang="zh-TW" dirty="0">
                <a:latin typeface="Times New Roman" panose="02020603050405020304" pitchFamily="18" charset="0"/>
                <a:cs typeface="Times New Roman" panose="02020603050405020304" pitchFamily="18" charset="0"/>
              </a:rPr>
              <a:t>Boosting is an ensemble technique (a.k.a. committee method).</a:t>
            </a:r>
          </a:p>
          <a:p>
            <a:r>
              <a:rPr lang="en-US" altLang="zh-TW" dirty="0">
                <a:latin typeface="Times New Roman" panose="02020603050405020304" pitchFamily="18" charset="0"/>
                <a:cs typeface="Times New Roman" panose="02020603050405020304" pitchFamily="18" charset="0"/>
              </a:rPr>
              <a:t>A </a:t>
            </a:r>
            <a:r>
              <a:rPr lang="en-US" altLang="zh-TW" dirty="0">
                <a:solidFill>
                  <a:srgbClr val="FF0000"/>
                </a:solidFill>
                <a:latin typeface="Times New Roman" panose="02020603050405020304" pitchFamily="18" charset="0"/>
                <a:cs typeface="Times New Roman" panose="02020603050405020304" pitchFamily="18" charset="0"/>
              </a:rPr>
              <a:t>weak classifier </a:t>
            </a:r>
            <a:r>
              <a:rPr lang="en-US" altLang="zh-TW" dirty="0">
                <a:latin typeface="Times New Roman" panose="02020603050405020304" pitchFamily="18" charset="0"/>
                <a:cs typeface="Times New Roman" panose="02020603050405020304" pitchFamily="18" charset="0"/>
              </a:rPr>
              <a:t>with the </a:t>
            </a:r>
            <a:r>
              <a:rPr lang="en-US" altLang="zh-TW" dirty="0">
                <a:solidFill>
                  <a:srgbClr val="FF0000"/>
                </a:solidFill>
                <a:latin typeface="Times New Roman" panose="02020603050405020304" pitchFamily="18" charset="0"/>
                <a:cs typeface="Times New Roman" panose="02020603050405020304" pitchFamily="18" charset="0"/>
              </a:rPr>
              <a:t>least error rate </a:t>
            </a:r>
            <a:r>
              <a:rPr lang="en-US" altLang="zh-TW" dirty="0">
                <a:latin typeface="Times New Roman" panose="02020603050405020304" pitchFamily="18" charset="0"/>
                <a:cs typeface="Times New Roman" panose="02020603050405020304" pitchFamily="18" charset="0"/>
              </a:rPr>
              <a:t>is selected in every iteration and its corresponded </a:t>
            </a:r>
            <a:r>
              <a:rPr lang="en-US" altLang="zh-TW" dirty="0">
                <a:solidFill>
                  <a:srgbClr val="FF0000"/>
                </a:solidFill>
                <a:latin typeface="Times New Roman" panose="02020603050405020304" pitchFamily="18" charset="0"/>
                <a:cs typeface="Times New Roman" panose="02020603050405020304" pitchFamily="18" charset="0"/>
              </a:rPr>
              <a:t>weighting</a:t>
            </a:r>
            <a:r>
              <a:rPr lang="en-US" altLang="zh-TW" dirty="0">
                <a:latin typeface="Times New Roman" panose="02020603050405020304" pitchFamily="18" charset="0"/>
                <a:cs typeface="Times New Roman" panose="02020603050405020304" pitchFamily="18" charset="0"/>
              </a:rPr>
              <a:t> is calculated based on </a:t>
            </a:r>
            <a:r>
              <a:rPr lang="en-US" altLang="zh-TW" dirty="0">
                <a:solidFill>
                  <a:srgbClr val="FF0000"/>
                </a:solidFill>
                <a:latin typeface="Times New Roman" panose="02020603050405020304" pitchFamily="18" charset="0"/>
                <a:cs typeface="Times New Roman" panose="02020603050405020304" pitchFamily="18" charset="0"/>
              </a:rPr>
              <a:t>its error rate</a:t>
            </a:r>
            <a:r>
              <a:rPr lang="en-US" altLang="zh-TW" dirty="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When the iterations finish, a strong classifier of highly accurate prediction is created by </a:t>
            </a:r>
            <a:r>
              <a:rPr lang="en-US" altLang="zh-TW" dirty="0">
                <a:solidFill>
                  <a:srgbClr val="FF0000"/>
                </a:solidFill>
                <a:latin typeface="Times New Roman" panose="02020603050405020304" pitchFamily="18" charset="0"/>
                <a:cs typeface="Times New Roman" panose="02020603050405020304" pitchFamily="18" charset="0"/>
              </a:rPr>
              <a:t>combining every product of  weak learner and its weighting. </a:t>
            </a:r>
          </a:p>
          <a:p>
            <a:endParaRPr lang="zh-TW" altLang="en-US" dirty="0"/>
          </a:p>
        </p:txBody>
      </p:sp>
    </p:spTree>
    <p:extLst>
      <p:ext uri="{BB962C8B-B14F-4D97-AF65-F5344CB8AC3E}">
        <p14:creationId xmlns:p14="http://schemas.microsoft.com/office/powerpoint/2010/main" val="4353479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Preparing training simples for </a:t>
            </a:r>
            <a:r>
              <a:rPr lang="en-US" altLang="zh-TW" dirty="0" err="1">
                <a:latin typeface="Times New Roman" panose="02020603050405020304" pitchFamily="18" charset="0"/>
                <a:cs typeface="Times New Roman" panose="02020603050405020304" pitchFamily="18" charset="0"/>
              </a:rPr>
              <a:t>Adaboost</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617220" y="1690688"/>
                <a:ext cx="10957560" cy="3170099"/>
              </a:xfrm>
              <a:prstGeom prst="rect">
                <a:avLst/>
              </a:prstGeom>
            </p:spPr>
            <p:txBody>
              <a:bodyPr wrap="square">
                <a:spAutoFit/>
              </a:bodyPr>
              <a:lstStyle/>
              <a:p>
                <a:pPr marL="342900" indent="-342900" algn="just">
                  <a:lnSpc>
                    <a:spcPts val="2400"/>
                  </a:lnSpc>
                  <a:spcAft>
                    <a:spcPts val="0"/>
                  </a:spcAft>
                  <a:buFont typeface="Wingdings" panose="05000000000000000000" pitchFamily="2" charset="2"/>
                  <a:buChar char="l"/>
                </a:pP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train a strong classifier with </a:t>
                </a:r>
                <a:r>
                  <a:rPr lang="en-US" altLang="zh-TW"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Adaboost</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algorithm, we have to prepare m training sets </a:t>
                </a:r>
                <a14:m>
                  <m:oMath xmlns:m="http://schemas.openxmlformats.org/officeDocument/2006/math">
                    <m:d>
                      <m:dPr>
                        <m:begChr m:val="〈"/>
                        <m:endChr m:val="〉"/>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dPr>
                      <m:e>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e>
                    </m:d>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the </a:t>
                </a:r>
                <a:r>
                  <a:rPr lang="en-US" altLang="zh-TW"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ith</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sample,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the corresponding label of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i</m:t>
                    </m:r>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m:t>
                    </m:r>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ts val="2400"/>
                  </a:lnSpc>
                  <a:spcAft>
                    <a:spcPts val="0"/>
                  </a:spcAft>
                  <a:buFont typeface="Wingdings" panose="05000000000000000000" pitchFamily="2" charset="2"/>
                  <a:buChar char="l"/>
                </a:pP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our application, the sample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 vector of the </a:t>
                </a:r>
                <a:r>
                  <a:rPr lang="en-US" altLang="zh-TW"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ith</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TW"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Haar</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-like feature extracted from a training image frame. The label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indicates the </a:t>
                </a:r>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shows up </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the training image and the corresponding sample </a:t>
                </a:r>
                <a14:m>
                  <m:oMath xmlns:m="http://schemas.openxmlformats.org/officeDocument/2006/math">
                    <m:sSub>
                      <m:sSubPr>
                        <m:ctrlPr>
                          <a:rPr lang="zh-TW" altLang="zh-TW" sz="2400" i="1" smtClean="0">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 </a:t>
                </a:r>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positive</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sample. On the other hand,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indicates the </a:t>
                </a:r>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 does not </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show up in the training image and the corresponding sample </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 </a:t>
                </a:r>
                <a:r>
                  <a:rPr lang="en-US" altLang="zh-TW"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negative</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sample. </a:t>
                </a:r>
              </a:p>
              <a:p>
                <a:pPr marL="342900" indent="-342900" algn="just">
                  <a:lnSpc>
                    <a:spcPts val="2400"/>
                  </a:lnSpc>
                  <a:spcAft>
                    <a:spcPts val="0"/>
                  </a:spcAft>
                  <a:buFont typeface="Wingdings" panose="05000000000000000000" pitchFamily="2" charset="2"/>
                  <a:buChar char="l"/>
                </a:pP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Therefore, </a:t>
                </a:r>
                <a:r>
                  <a:rPr lang="en-US" altLang="zh-TW"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training sets contain both positive and negative samples and their corresponding labels.</a:t>
                </a:r>
                <a:endParaRPr lang="zh-TW"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617220" y="1690688"/>
                <a:ext cx="10957560" cy="3170099"/>
              </a:xfrm>
              <a:prstGeom prst="rect">
                <a:avLst/>
              </a:prstGeom>
              <a:blipFill rotWithShape="1">
                <a:blip r:embed="rId2"/>
                <a:stretch>
                  <a:fillRect l="-723" t="-3462" r="-890" b="-346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937541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a:latin typeface="Times New Roman" panose="02020603050405020304" pitchFamily="18" charset="0"/>
                <a:cs typeface="Times New Roman" panose="02020603050405020304" pitchFamily="18" charset="0"/>
              </a:rPr>
              <a:t>Adaptive Boosting training iterations</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1005840" y="1584008"/>
                <a:ext cx="10347960" cy="985206"/>
              </a:xfrm>
              <a:prstGeom prst="rect">
                <a:avLst/>
              </a:prstGeom>
            </p:spPr>
            <p:txBody>
              <a:bodyPr wrap="square">
                <a:spAutoFit/>
              </a:bodyPr>
              <a:lstStyle/>
              <a:p>
                <a:pPr marL="342900" indent="-342900">
                  <a:buFont typeface="Arial" panose="020B0604020202020204" pitchFamily="34" charset="0"/>
                  <a:buChar char="•"/>
                </a:pPr>
                <a:r>
                  <a:rPr lang="en-US" altLang="zh-TW" sz="2400" b="1" dirty="0">
                    <a:solidFill>
                      <a:srgbClr val="000000"/>
                    </a:solidFill>
                    <a:latin typeface="Times New Roman" panose="02020603050405020304" pitchFamily="18" charset="0"/>
                    <a:ea typeface="Times New Roman" panose="02020603050405020304" pitchFamily="18" charset="0"/>
                  </a:rPr>
                  <a:t>Set the training iteration number </a:t>
                </a:r>
                <a:r>
                  <a:rPr lang="en-US" altLang="zh-TW" sz="2400" b="1" i="1" dirty="0">
                    <a:solidFill>
                      <a:srgbClr val="000000"/>
                    </a:solidFill>
                    <a:latin typeface="Times New Roman" panose="02020603050405020304" pitchFamily="18" charset="0"/>
                    <a:ea typeface="Times New Roman" panose="02020603050405020304" pitchFamily="18" charset="0"/>
                  </a:rPr>
                  <a:t>K</a:t>
                </a:r>
                <a:r>
                  <a:rPr lang="en-US" altLang="zh-TW" sz="2400" b="1" dirty="0">
                    <a:solidFill>
                      <a:srgbClr val="000000"/>
                    </a:solidFill>
                    <a:latin typeface="Times New Roman" panose="02020603050405020304" pitchFamily="18" charset="0"/>
                    <a:ea typeface="Times New Roman" panose="02020603050405020304" pitchFamily="18" charset="0"/>
                  </a:rPr>
                  <a:t> </a:t>
                </a:r>
                <a:r>
                  <a:rPr lang="en-US" altLang="zh-TW" sz="2400" dirty="0">
                    <a:solidFill>
                      <a:srgbClr val="000000"/>
                    </a:solidFill>
                    <a:latin typeface="Times New Roman" panose="02020603050405020304" pitchFamily="18" charset="0"/>
                    <a:ea typeface="Times New Roman" panose="02020603050405020304" pitchFamily="18" charset="0"/>
                  </a:rPr>
                  <a:t>and assign the </a:t>
                </a:r>
                <a:r>
                  <a:rPr lang="en-US" altLang="zh-TW" sz="2400" b="1" dirty="0">
                    <a:solidFill>
                      <a:srgbClr val="000000"/>
                    </a:solidFill>
                    <a:latin typeface="Times New Roman" panose="02020603050405020304" pitchFamily="18" charset="0"/>
                    <a:ea typeface="Times New Roman" panose="02020603050405020304" pitchFamily="18" charset="0"/>
                  </a:rPr>
                  <a:t>initial weight </a:t>
                </a:r>
                <a14:m>
                  <m:oMath xmlns:m="http://schemas.openxmlformats.org/officeDocument/2006/math">
                    <m:sSubSup>
                      <m:sSubSupPr>
                        <m:ctrlPr>
                          <a:rPr lang="zh-TW" altLang="zh-TW" sz="2400" i="1">
                            <a:effectLst/>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0</m:t>
                        </m:r>
                      </m:sup>
                    </m:sSub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f>
                      <m:fPr>
                        <m:ctrlPr>
                          <a:rPr lang="zh-TW" altLang="zh-TW" sz="2400" i="1">
                            <a:effectLst/>
                            <a:latin typeface="Cambria Math"/>
                            <a:ea typeface="Cambria Math" panose="02040503050406030204" pitchFamily="18" charset="0"/>
                          </a:rPr>
                        </m:ctrlPr>
                      </m:fPr>
                      <m:num>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num>
                      <m:den>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𝑚</m:t>
                        </m:r>
                      </m:den>
                    </m:f>
                  </m:oMath>
                </a14:m>
                <a:r>
                  <a:rPr lang="en-US" altLang="zh-TW" sz="2400" dirty="0">
                    <a:solidFill>
                      <a:srgbClr val="000000"/>
                    </a:solidFill>
                    <a:latin typeface="Times New Roman" panose="02020603050405020304" pitchFamily="18" charset="0"/>
                    <a:ea typeface="Times New Roman" panose="02020603050405020304" pitchFamily="18" charset="0"/>
                  </a:rPr>
                  <a:t> to </a:t>
                </a:r>
                <a:r>
                  <a:rPr lang="en-US" altLang="zh-TW" sz="2400" b="1" dirty="0">
                    <a:solidFill>
                      <a:srgbClr val="000000"/>
                    </a:solidFill>
                    <a:latin typeface="Times New Roman" panose="02020603050405020304" pitchFamily="18" charset="0"/>
                    <a:ea typeface="Times New Roman" panose="02020603050405020304" pitchFamily="18" charset="0"/>
                  </a:rPr>
                  <a:t>every feature vector </a:t>
                </a:r>
                <a:r>
                  <a:rPr lang="en-US" altLang="zh-TW" sz="2400" dirty="0">
                    <a:solidFill>
                      <a:srgbClr val="000000"/>
                    </a:solidFill>
                    <a:latin typeface="Times New Roman" panose="02020603050405020304" pitchFamily="18" charset="0"/>
                    <a:ea typeface="Times New Roman" panose="02020603050405020304" pitchFamily="18" charset="0"/>
                  </a:rPr>
                  <a:t>in training sets.</a:t>
                </a:r>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005840" y="1584008"/>
                <a:ext cx="10347960" cy="985206"/>
              </a:xfrm>
              <a:prstGeom prst="rect">
                <a:avLst/>
              </a:prstGeom>
              <a:blipFill rotWithShape="1">
                <a:blip r:embed="rId2"/>
                <a:stretch>
                  <a:fillRect l="-766" b="-130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005840" y="2736525"/>
                <a:ext cx="10347960" cy="712887"/>
              </a:xfrm>
              <a:prstGeom prst="rect">
                <a:avLst/>
              </a:prstGeom>
            </p:spPr>
            <p:txBody>
              <a:bodyPr wrap="square">
                <a:spAutoFit/>
              </a:bodyPr>
              <a:lstStyle/>
              <a:p>
                <a:pPr marL="342900" indent="-342900" algn="just">
                  <a:lnSpc>
                    <a:spcPts val="2400"/>
                  </a:lnSpc>
                  <a:spcAft>
                    <a:spcPts val="0"/>
                  </a:spcAft>
                  <a:buFont typeface="Arial" panose="020B0604020202020204" pitchFamily="34" charset="0"/>
                  <a:buChar char="•"/>
                </a:pPr>
                <a:r>
                  <a:rPr lang="en-US"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Collecting the </a:t>
                </a:r>
                <a:r>
                  <a:rPr lang="en-US" altLang="zh-TW" sz="2400" b="1" i="1" dirty="0" err="1">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jth</a:t>
                </a:r>
                <a:r>
                  <a:rPr lang="en-US"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 element from every n×1 </a:t>
                </a:r>
                <a:r>
                  <a:rPr lang="en-US" altLang="zh-TW" sz="2400" dirty="0" err="1">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Haar</a:t>
                </a:r>
                <a:r>
                  <a:rPr lang="en-US"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-like feature vector </a:t>
                </a:r>
                <a14:m>
                  <m:oMath xmlns:m="http://schemas.openxmlformats.org/officeDocument/2006/math">
                    <m:sSub>
                      <m:sSubPr>
                        <m:ctrlPr>
                          <a:rPr lang="zh-TW" altLang="zh-TW" sz="2400" i="1">
                            <a:solidFill>
                              <a:srgbClr val="000000"/>
                            </a:solidFill>
                            <a:latin typeface="Cambria Math"/>
                            <a:ea typeface="Cambria Math" panose="02040503050406030204" pitchFamily="18" charset="0"/>
                            <a:cs typeface="Times New Roman" panose="020206030504050203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 in the m training sets to form </a:t>
                </a:r>
                <a:r>
                  <a:rPr lang="en-US" altLang="zh-TW" sz="2400" i="1"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m</a:t>
                </a:r>
                <a:r>
                  <a:rPr lang="en-US"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rPr>
                  <a:t> new sets, we have</a:t>
                </a:r>
                <a:endParaRPr lang="zh-TW" altLang="zh-TW" sz="2400" dirty="0">
                  <a:solidFill>
                    <a:srgbClr val="000000"/>
                  </a:solidFill>
                  <a:latin typeface="Palatino Linotype" panose="02040502050505030304" pitchFamily="18" charset="0"/>
                  <a:ea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005840" y="2736525"/>
                <a:ext cx="10347960" cy="712887"/>
              </a:xfrm>
              <a:prstGeom prst="rect">
                <a:avLst/>
              </a:prstGeom>
              <a:blipFill>
                <a:blip r:embed="rId3"/>
                <a:stretch>
                  <a:fillRect l="-766" t="-15385" r="-824" b="-188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255316" y="3616723"/>
                <a:ext cx="6593284" cy="64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latin typeface="Cambria Math"/>
                            </a:rPr>
                          </m:ctrlPr>
                        </m:sSubPr>
                        <m:e>
                          <m:r>
                            <m:rPr>
                              <m:sty m:val="p"/>
                            </m:rPr>
                            <a:rPr lang="zh-TW" altLang="en-US" sz="2400">
                              <a:latin typeface="Cambria Math" panose="02040503050406030204" pitchFamily="18" charset="0"/>
                            </a:rPr>
                            <m:t>Γ</m:t>
                          </m:r>
                        </m:e>
                        <m:sub>
                          <m:r>
                            <a:rPr lang="zh-TW" altLang="en-US" sz="2400" i="1">
                              <a:latin typeface="Cambria Math" panose="02040503050406030204" pitchFamily="18" charset="0"/>
                            </a:rPr>
                            <m:t>𝑗</m:t>
                          </m:r>
                        </m:sub>
                      </m:sSub>
                      <m:r>
                        <a:rPr lang="zh-TW" altLang="en-US" sz="2400" i="0">
                          <a:latin typeface="Cambria Math" panose="02040503050406030204" pitchFamily="18" charset="0"/>
                        </a:rPr>
                        <m:t>=</m:t>
                      </m:r>
                      <m:d>
                        <m:dPr>
                          <m:begChr m:val="{"/>
                          <m:endChr m:val="}"/>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𝑚</m:t>
                              </m:r>
                            </m:e>
                          </m:d>
                          <m:r>
                            <a:rPr lang="zh-TW" altLang="en-US" sz="2400" i="0">
                              <a:latin typeface="Cambria Math" panose="02040503050406030204" pitchFamily="18" charset="0"/>
                            </a:rPr>
                            <m:t>,  </m:t>
                          </m:r>
                          <m:r>
                            <a:rPr lang="zh-TW" altLang="en-US" sz="2400" i="1">
                              <a:latin typeface="Cambria Math" panose="02040503050406030204" pitchFamily="18" charset="0"/>
                            </a:rPr>
                            <m:t>𝑗</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𝑛</m:t>
                              </m:r>
                            </m:e>
                          </m:d>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255316" y="3616723"/>
                <a:ext cx="6593284" cy="64177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255316" y="4394064"/>
                <a:ext cx="10098484" cy="860748"/>
              </a:xfrm>
              <a:prstGeom prst="rect">
                <a:avLst/>
              </a:prstGeom>
            </p:spPr>
            <p:txBody>
              <a:bodyPr wrap="square">
                <a:spAutoFit/>
              </a:bodyPr>
              <a:lstStyle/>
              <a:p>
                <a:pPr marL="342900" indent="-342900">
                  <a:buFont typeface="Arial" panose="020B0604020202020204" pitchFamily="34" charset="0"/>
                  <a:buChar char="•"/>
                </a:pPr>
                <a:r>
                  <a:rPr lang="en-US" altLang="zh-TW" sz="2400"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Sorting the elements of </a:t>
                </a:r>
                <a14:m>
                  <m:oMath xmlns:m="http://schemas.openxmlformats.org/officeDocument/2006/math">
                    <m:sSub>
                      <m:sSubPr>
                        <m:ctrlPr>
                          <a:rPr lang="zh-TW" altLang="zh-TW" sz="2400" i="1">
                            <a:latin typeface="Cambria Math"/>
                            <a:ea typeface="Cambria Math" panose="02040503050406030204" pitchFamily="18" charset="0"/>
                          </a:rPr>
                        </m:ctrlPr>
                      </m:sSubPr>
                      <m:e>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Γ</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sub>
                    </m:sSub>
                  </m:oMath>
                </a14:m>
                <a:r>
                  <a:rPr lang="en-US" altLang="zh-TW" sz="2400"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 according to numeric values, </a:t>
                </a:r>
                <a:r>
                  <a:rPr lang="en-US" altLang="zh-TW" sz="2400" b="1"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from left to right and from the smallest to the greatest</a:t>
                </a:r>
                <a:r>
                  <a:rPr lang="en-US" altLang="zh-TW" sz="2400" dirty="0">
                    <a:solidFill>
                      <a:srgbClr val="000000"/>
                    </a:solidFill>
                    <a:latin typeface="Palatino Linotype" panose="02040502050505030304" pitchFamily="18" charset="0"/>
                    <a:ea typeface="標楷體" panose="03000509000000000000" pitchFamily="65" charset="-120"/>
                    <a:cs typeface="Times New Roman" panose="02020603050405020304" pitchFamily="18" charset="0"/>
                  </a:rPr>
                  <a:t>, we have</a:t>
                </a:r>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255316" y="4394064"/>
                <a:ext cx="10098484" cy="860748"/>
              </a:xfrm>
              <a:prstGeom prst="rect">
                <a:avLst/>
              </a:prstGeom>
              <a:blipFill>
                <a:blip r:embed="rId5"/>
                <a:stretch>
                  <a:fillRect l="-845" t="-4965" b="-156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441781" y="5390374"/>
                <a:ext cx="3728328"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latin typeface="Cambria Math"/>
                            </a:rPr>
                          </m:ctrlPr>
                        </m:sSubPr>
                        <m:e>
                          <m:r>
                            <m:rPr>
                              <m:sty m:val="p"/>
                            </m:rPr>
                            <a:rPr lang="zh-TW" altLang="en-US" sz="2400">
                              <a:latin typeface="Cambria Math" panose="02040503050406030204" pitchFamily="18" charset="0"/>
                            </a:rPr>
                            <m:t>V</m:t>
                          </m:r>
                        </m:e>
                        <m:sub>
                          <m:r>
                            <a:rPr lang="zh-TW" altLang="en-US" sz="2400" i="1">
                              <a:latin typeface="Cambria Math" panose="02040503050406030204" pitchFamily="18" charset="0"/>
                            </a:rPr>
                            <m:t>𝑗</m:t>
                          </m:r>
                        </m:sub>
                      </m:sSub>
                      <m:r>
                        <a:rPr lang="zh-TW" altLang="en-US" sz="2400" i="0">
                          <a:latin typeface="Cambria Math" panose="02040503050406030204" pitchFamily="18" charset="0"/>
                        </a:rPr>
                        <m:t>=</m:t>
                      </m:r>
                      <m:d>
                        <m:dPr>
                          <m:begChr m:val="〈"/>
                          <m:endChr m:val="〉"/>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𝑣</m:t>
                              </m:r>
                            </m:e>
                            <m:sub>
                              <m:r>
                                <a:rPr lang="zh-TW" altLang="en-US" sz="2400" i="0">
                                  <a:latin typeface="Cambria Math" panose="02040503050406030204" pitchFamily="18" charset="0"/>
                                </a:rPr>
                                <m:t>1</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𝑣</m:t>
                              </m:r>
                            </m:e>
                            <m:sub>
                              <m:r>
                                <a:rPr lang="zh-TW" altLang="en-US" sz="2400" i="0">
                                  <a:latin typeface="Cambria Math" panose="02040503050406030204" pitchFamily="18" charset="0"/>
                                </a:rPr>
                                <m:t>2</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𝑣</m:t>
                              </m:r>
                            </m:e>
                            <m:sub>
                              <m:r>
                                <a:rPr lang="zh-TW" altLang="en-US" sz="2400" i="1">
                                  <a:latin typeface="Cambria Math" panose="02040503050406030204" pitchFamily="18" charset="0"/>
                                </a:rPr>
                                <m:t>𝑚</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 </m:t>
                          </m:r>
                        </m:e>
                      </m:d>
                    </m:oMath>
                  </m:oMathPara>
                </a14:m>
                <a:endParaRPr lang="zh-TW"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41781" y="5390374"/>
                <a:ext cx="3728328" cy="491417"/>
              </a:xfrm>
              <a:prstGeom prst="rect">
                <a:avLst/>
              </a:prstGeom>
              <a:blipFill>
                <a:blip r:embed="rId6"/>
                <a:stretch>
                  <a:fillRect b="-987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98868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7720" y="362635"/>
            <a:ext cx="10896600" cy="830997"/>
          </a:xfrm>
          <a:prstGeom prst="rect">
            <a:avLst/>
          </a:prstGeom>
        </p:spPr>
        <p:txBody>
          <a:bodyPr wrap="square">
            <a:spAutoFit/>
          </a:bodyPr>
          <a:lstStyle/>
          <a:p>
            <a:pPr marL="342900" indent="-342900">
              <a:buFont typeface="Arial" panose="020B0604020202020204" pitchFamily="34" charset="0"/>
              <a:buChar char="•"/>
            </a:pP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threshold value candidate set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for the </a:t>
            </a:r>
            <a:r>
              <a:rPr lang="zh-TW" altLang="zh-TW" sz="2400" i="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jth</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element of </a:t>
            </a:r>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Haar</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-like feature vector</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s is calculated as follows.</a:t>
            </a:r>
            <a:endParaRPr lang="zh-TW"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807720" y="1247654"/>
                <a:ext cx="9083040"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2400" i="1" smtClean="0">
                              <a:latin typeface="Cambria Math"/>
                            </a:rPr>
                          </m:ctrlPr>
                        </m:sSubPr>
                        <m:e>
                          <m:r>
                            <a:rPr lang="zh-TW" altLang="en-US" sz="2400" i="1">
                              <a:latin typeface="Cambria Math" panose="02040503050406030204" pitchFamily="18" charset="0"/>
                            </a:rPr>
                            <m:t>𝑇</m:t>
                          </m:r>
                        </m:e>
                        <m:sub>
                          <m:sSub>
                            <m:sSubPr>
                              <m:ctrlPr>
                                <a:rPr lang="zh-TW" altLang="en-US" sz="2400" i="1">
                                  <a:latin typeface="Cambria Math"/>
                                </a:rPr>
                              </m:ctrlPr>
                            </m:sSubPr>
                            <m:e>
                              <m:r>
                                <a:rPr lang="zh-TW" altLang="en-US" sz="2400" i="1">
                                  <a:latin typeface="Cambria Math" panose="02040503050406030204" pitchFamily="18" charset="0"/>
                                </a:rPr>
                                <m:t>𝑉</m:t>
                              </m:r>
                            </m:e>
                            <m:sub>
                              <m:r>
                                <a:rPr lang="zh-TW" altLang="en-US" sz="2400" i="1">
                                  <a:latin typeface="Cambria Math" panose="02040503050406030204" pitchFamily="18" charset="0"/>
                                </a:rPr>
                                <m:t>𝑗</m:t>
                              </m:r>
                            </m:sub>
                          </m:sSub>
                        </m:sub>
                      </m:sSub>
                      <m:r>
                        <a:rPr lang="zh-TW" altLang="en-US" sz="2400" i="0">
                          <a:latin typeface="Cambria Math" panose="02040503050406030204" pitchFamily="18" charset="0"/>
                        </a:rPr>
                        <m:t>=</m:t>
                      </m:r>
                      <m:d>
                        <m:dPr>
                          <m:begChr m:val="{"/>
                          <m:endChr m:val="}"/>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f>
                            <m:fPr>
                              <m:ctrlPr>
                                <a:rPr lang="zh-TW" altLang="en-US" sz="2400" i="1">
                                  <a:latin typeface="Cambria Math"/>
                                </a:rPr>
                              </m:ctrlPr>
                            </m:fPr>
                            <m:num>
                              <m:sSub>
                                <m:sSubPr>
                                  <m:ctrlPr>
                                    <a:rPr lang="zh-TW" altLang="en-US" sz="2400" i="1">
                                      <a:latin typeface="Cambria Math"/>
                                    </a:rPr>
                                  </m:ctrlPr>
                                </m:sSubPr>
                                <m:e>
                                  <m:r>
                                    <a:rPr lang="zh-TW" altLang="en-US" sz="2400" i="1">
                                      <a:latin typeface="Cambria Math" panose="02040503050406030204" pitchFamily="18" charset="0"/>
                                    </a:rPr>
                                    <m:t>𝑣</m:t>
                                  </m:r>
                                </m:e>
                                <m:sub>
                                  <m:r>
                                    <a:rPr lang="zh-TW" altLang="en-US" sz="2400" i="1">
                                      <a:latin typeface="Cambria Math" panose="02040503050406030204" pitchFamily="18" charset="0"/>
                                    </a:rPr>
                                    <m:t>𝑠</m:t>
                                  </m:r>
                                  <m:d>
                                    <m:dPr>
                                      <m:ctrlPr>
                                        <a:rPr lang="zh-TW" altLang="en-US" sz="2400" i="1">
                                          <a:latin typeface="Cambria Math"/>
                                        </a:rPr>
                                      </m:ctrlPr>
                                    </m:dPr>
                                    <m:e>
                                      <m:r>
                                        <a:rPr lang="zh-TW" altLang="en-US" sz="2400" i="1">
                                          <a:latin typeface="Cambria Math" panose="02040503050406030204" pitchFamily="18" charset="0"/>
                                        </a:rPr>
                                        <m:t>𝑗</m:t>
                                      </m:r>
                                    </m:e>
                                  </m:d>
                                  <m:r>
                                    <a:rPr lang="zh-TW" altLang="en-US" sz="2400" i="0">
                                      <a:latin typeface="Cambria Math" panose="02040503050406030204" pitchFamily="18" charset="0"/>
                                    </a:rPr>
                                    <m:t>+</m:t>
                                  </m:r>
                                </m:sub>
                              </m:sSub>
                              <m:sSub>
                                <m:sSubPr>
                                  <m:ctrlPr>
                                    <a:rPr lang="zh-TW" altLang="en-US" sz="2400" i="1">
                                      <a:latin typeface="Cambria Math"/>
                                    </a:rPr>
                                  </m:ctrlPr>
                                </m:sSubPr>
                                <m:e>
                                  <m:r>
                                    <a:rPr lang="zh-TW" altLang="en-US" sz="2400" i="1">
                                      <a:latin typeface="Cambria Math" panose="02040503050406030204" pitchFamily="18" charset="0"/>
                                    </a:rPr>
                                    <m:t>𝑣</m:t>
                                  </m:r>
                                </m:e>
                                <m:sub>
                                  <m:r>
                                    <a:rPr lang="zh-TW" altLang="en-US" sz="2400" i="1">
                                      <a:latin typeface="Cambria Math" panose="02040503050406030204" pitchFamily="18" charset="0"/>
                                    </a:rPr>
                                    <m:t>𝑠</m:t>
                                  </m:r>
                                  <m:r>
                                    <a:rPr lang="zh-TW" altLang="en-US" sz="2400" i="0">
                                      <a:latin typeface="Cambria Math" panose="02040503050406030204" pitchFamily="18" charset="0"/>
                                    </a:rPr>
                                    <m:t>+1</m:t>
                                  </m:r>
                                  <m:d>
                                    <m:dPr>
                                      <m:ctrlPr>
                                        <a:rPr lang="zh-TW" altLang="en-US" sz="2400" i="1">
                                          <a:latin typeface="Cambria Math"/>
                                        </a:rPr>
                                      </m:ctrlPr>
                                    </m:dPr>
                                    <m:e>
                                      <m:r>
                                        <a:rPr lang="zh-TW" altLang="en-US" sz="2400" i="1">
                                          <a:latin typeface="Cambria Math" panose="02040503050406030204" pitchFamily="18" charset="0"/>
                                        </a:rPr>
                                        <m:t>𝑗</m:t>
                                      </m:r>
                                    </m:e>
                                  </m:d>
                                </m:sub>
                              </m:sSub>
                            </m:num>
                            <m:den>
                              <m:r>
                                <a:rPr lang="zh-TW" altLang="en-US" sz="2400" i="0">
                                  <a:latin typeface="Cambria Math" panose="02040503050406030204" pitchFamily="18" charset="0"/>
                                </a:rPr>
                                <m:t>2</m:t>
                              </m:r>
                            </m:den>
                          </m:f>
                          <m:r>
                            <a:rPr lang="zh-TW" altLang="en-US" sz="2400" i="0">
                              <a:latin typeface="Cambria Math" panose="02040503050406030204" pitchFamily="18" charset="0"/>
                            </a:rPr>
                            <m:t>|∀</m:t>
                          </m:r>
                          <m:r>
                            <a:rPr lang="zh-TW" altLang="en-US" sz="2400" i="1">
                              <a:latin typeface="Cambria Math" panose="02040503050406030204" pitchFamily="18" charset="0"/>
                            </a:rPr>
                            <m:t>𝑠</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𝑚</m:t>
                              </m:r>
                              <m:r>
                                <a:rPr lang="zh-TW" altLang="en-US" sz="2400" i="0">
                                  <a:latin typeface="Cambria Math" panose="02040503050406030204" pitchFamily="18" charset="0"/>
                                </a:rPr>
                                <m:t>−1</m:t>
                              </m:r>
                            </m:e>
                          </m:d>
                          <m:r>
                            <a:rPr lang="zh-TW" altLang="en-US" sz="2400" i="0">
                              <a:latin typeface="Cambria Math" panose="02040503050406030204" pitchFamily="18" charset="0"/>
                            </a:rPr>
                            <m:t>, </m:t>
                          </m:r>
                          <m:r>
                            <a:rPr lang="zh-TW" altLang="en-US" sz="2400" i="1">
                              <a:latin typeface="Cambria Math" panose="02040503050406030204" pitchFamily="18" charset="0"/>
                            </a:rPr>
                            <m:t>𝑗</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𝑛</m:t>
                              </m:r>
                            </m:e>
                          </m:d>
                        </m:e>
                      </m:d>
                    </m:oMath>
                  </m:oMathPara>
                </a14:m>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07720" y="1247654"/>
                <a:ext cx="9083040" cy="91614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07720" y="2260668"/>
                <a:ext cx="10424160" cy="1303242"/>
              </a:xfrm>
              <a:prstGeom prst="rect">
                <a:avLst/>
              </a:prstGeom>
            </p:spPr>
            <p:txBody>
              <a:bodyPr wrap="square">
                <a:spAutoFit/>
              </a:bodyPr>
              <a:lstStyle/>
              <a:p>
                <a:pPr marL="342900" indent="-342900">
                  <a:buFont typeface="Arial" panose="020B0604020202020204" pitchFamily="34" charset="0"/>
                  <a:buChar char="•"/>
                </a:pP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Basically, </a:t>
                </a:r>
                <a14:m>
                  <m:oMath xmlns:m="http://schemas.openxmlformats.org/officeDocument/2006/math">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𝑇</m:t>
                        </m:r>
                      </m:e>
                      <m:sub>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𝑉</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sub>
                        </m:sSub>
                      </m:sub>
                    </m:sSub>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is formed by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taking the averages of every </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two adjacent elements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in </a:t>
                </a:r>
                <a14:m>
                  <m:oMath xmlns:m="http://schemas.openxmlformats.org/officeDocument/2006/math">
                    <m:sSub>
                      <m:sSubPr>
                        <m:ctrlPr>
                          <a:rPr lang="zh-TW" altLang="zh-TW" sz="2400" i="1">
                            <a:latin typeface="Cambria Math"/>
                            <a:ea typeface="Cambria Math" panose="02040503050406030204" pitchFamily="18" charset="0"/>
                          </a:rPr>
                        </m:ctrlPr>
                      </m:sSubPr>
                      <m:e>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V</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Therefore, there are </a:t>
                </a:r>
                <a14:m>
                  <m:oMath xmlns:m="http://schemas.openxmlformats.org/officeDocument/2006/math">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n</m:t>
                    </m:r>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d>
                      <m:dPr>
                        <m:ctrlPr>
                          <a:rPr lang="zh-TW" altLang="zh-TW" sz="2400" i="1">
                            <a:solidFill>
                              <a:srgbClr val="000000"/>
                            </a:solidFill>
                            <a:latin typeface="Cambria Math"/>
                            <a:ea typeface="Cambria Math" panose="02040503050406030204" pitchFamily="18" charset="0"/>
                          </a:rPr>
                        </m:ctrlPr>
                      </m:d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𝑚</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e>
                    </m:d>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threshold value candidates for</a:t>
                </a:r>
                <a:r>
                  <a:rPr lang="zh-TW" altLang="zh-TW" sz="2400" i="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weak classifiers. </a:t>
                </a:r>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07720" y="2260668"/>
                <a:ext cx="10424160" cy="1303242"/>
              </a:xfrm>
              <a:prstGeom prst="rect">
                <a:avLst/>
              </a:prstGeom>
              <a:blipFill rotWithShape="1">
                <a:blip r:embed="rId3"/>
                <a:stretch>
                  <a:fillRect l="-819" t="-3738" b="-9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807720" y="3563910"/>
                <a:ext cx="9890760" cy="1230080"/>
              </a:xfrm>
              <a:prstGeom prst="rect">
                <a:avLst/>
              </a:prstGeom>
            </p:spPr>
            <p:txBody>
              <a:bodyPr wrap="square">
                <a:spAutoFit/>
              </a:bodyPr>
              <a:lstStyle/>
              <a:p>
                <a:pPr marL="342900" indent="-342900">
                  <a:buFont typeface="Arial" panose="020B0604020202020204" pitchFamily="34" charset="0"/>
                  <a:buChar char="•"/>
                </a:pP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In </a:t>
                </a:r>
                <a:r>
                  <a:rPr lang="zh-TW" altLang="zh-TW" sz="2400" b="1" i="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kth</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iteration, every element in </a:t>
                </a:r>
                <a14:m>
                  <m:oMath xmlns:m="http://schemas.openxmlformats.org/officeDocument/2006/math">
                    <m:sSub>
                      <m:sSubPr>
                        <m:ctrlPr>
                          <a:rPr lang="zh-TW" altLang="zh-TW" sz="2400" i="1">
                            <a:latin typeface="Cambria Math"/>
                            <a:ea typeface="Cambria Math" panose="02040503050406030204" pitchFamily="18" charset="0"/>
                          </a:rPr>
                        </m:ctrlPr>
                      </m:sSubPr>
                      <m:e>
                        <m:r>
                          <m:rPr>
                            <m:sty m:val="p"/>
                          </m:rP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Γ</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sub>
                    </m:sSub>
                  </m:oMath>
                </a14:m>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goes through both </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greater than</a:t>
                </a:r>
                <a:r>
                  <a:rPr lang="en-US"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a:t>
                </a:r>
                <a:r>
                  <a:rPr lang="en-US" altLang="zh-TW" sz="2400" b="1" dirty="0">
                    <a:solidFill>
                      <a:srgbClr val="000000"/>
                    </a:solidFill>
                    <a:latin typeface="Times New Roman" panose="02020603050405020304" pitchFamily="18" charset="0"/>
                    <a:cs typeface="Times New Roman" panose="02020603050405020304" pitchFamily="18" charset="0"/>
                  </a:rPr>
                  <a:t>polarity</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𝒑</m:t>
                    </m:r>
                    <m:r>
                      <a:rPr lang="en-US" altLang="zh-TW" sz="2400" b="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𝟏</m:t>
                    </m:r>
                  </m:oMath>
                </a14:m>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and </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smaller than</a:t>
                </a:r>
                <a:r>
                  <a:rPr lang="en-US"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a:t>
                </a:r>
                <a:r>
                  <a:rPr lang="en-US" altLang="zh-TW" sz="2400" b="1" dirty="0">
                    <a:solidFill>
                      <a:srgbClr val="000000"/>
                    </a:solidFill>
                    <a:latin typeface="Times New Roman" panose="02020603050405020304" pitchFamily="18" charset="0"/>
                    <a:cs typeface="Times New Roman" panose="02020603050405020304" pitchFamily="18" charset="0"/>
                  </a:rPr>
                  <a:t>polarity</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𝒑</m:t>
                    </m:r>
                    <m:r>
                      <a:rPr lang="en-US" altLang="zh-TW" sz="2400" b="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b="1"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𝟏</m:t>
                    </m:r>
                  </m:oMath>
                </a14:m>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a:t>
                </a:r>
                <a:r>
                  <a:rPr lang="zh-TW" altLang="zh-TW" sz="2400" b="1"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 </a:t>
                </a:r>
                <a:r>
                  <a:rPr lang="zh-TW" altLang="zh-TW" sz="2400" dirty="0">
                    <a:solidFill>
                      <a:srgbClr val="000000"/>
                    </a:solidFill>
                    <a:latin typeface="Times New Roman" panose="02020603050405020304" pitchFamily="18" charset="0"/>
                    <a:ea typeface="Palatino Linotype" panose="02040502050505030304" pitchFamily="18" charset="0"/>
                    <a:cs typeface="Times New Roman" panose="02020603050405020304" pitchFamily="18" charset="0"/>
                  </a:rPr>
                  <a:t>comparisons with threshold candidates </a:t>
                </a:r>
                <a14:m>
                  <m:oMath xmlns:m="http://schemas.openxmlformats.org/officeDocument/2006/math">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𝑠</m:t>
                        </m:r>
                      </m:sub>
                    </m:sSub>
                  </m:oMath>
                </a14:m>
                <a:r>
                  <a:rPr lang="en-US" altLang="zh-TW"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807720" y="3563910"/>
                <a:ext cx="9890760" cy="1230080"/>
              </a:xfrm>
              <a:prstGeom prst="rect">
                <a:avLst/>
              </a:prstGeom>
              <a:blipFill rotWithShape="1">
                <a:blip r:embed="rId4"/>
                <a:stretch>
                  <a:fillRect l="-863" t="-3980" b="-109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28700" y="4735287"/>
                <a:ext cx="8641080" cy="57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a:rPr lang="zh-TW" altLang="en-US" sz="2400" i="1">
                              <a:latin typeface="Cambria Math" panose="02040503050406030204" pitchFamily="18" charset="0"/>
                            </a:rPr>
                            <m:t>𝑅</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sub>
                        <m:sup>
                          <m:r>
                            <a:rPr lang="zh-TW" altLang="en-US" sz="2400" i="1">
                              <a:latin typeface="Cambria Math" panose="02040503050406030204" pitchFamily="18" charset="0"/>
                            </a:rPr>
                            <m:t>𝑘</m:t>
                          </m:r>
                        </m:sup>
                      </m:sSubSup>
                      <m:r>
                        <a:rPr lang="zh-TW" altLang="en-US" sz="2400" i="0">
                          <a:latin typeface="Cambria Math" panose="02040503050406030204" pitchFamily="18" charset="0"/>
                        </a:rPr>
                        <m:t>=</m:t>
                      </m:r>
                      <m:d>
                        <m:dPr>
                          <m:begChr m:val="〈"/>
                          <m:endChr m:val="〉"/>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h</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r>
                            <a:rPr lang="zh-TW" altLang="en-US" sz="2400" i="0">
                              <a:latin typeface="Cambria Math" panose="02040503050406030204" pitchFamily="18" charset="0"/>
                            </a:rPr>
                            <m:t>,∀</m:t>
                          </m:r>
                          <m:r>
                            <a:rPr lang="zh-TW" altLang="en-US" sz="2400" i="1">
                              <a:latin typeface="Cambria Math" panose="02040503050406030204" pitchFamily="18" charset="0"/>
                            </a:rPr>
                            <m:t>𝑥</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𝑚</m:t>
                              </m:r>
                            </m:e>
                          </m:d>
                          <m:r>
                            <a:rPr lang="zh-TW" altLang="en-US" sz="2400" i="0">
                              <a:latin typeface="Cambria Math" panose="02040503050406030204" pitchFamily="18" charset="0"/>
                            </a:rPr>
                            <m:t>,</m:t>
                          </m:r>
                          <m:r>
                            <a:rPr lang="zh-TW" altLang="en-US" sz="2400" i="1">
                              <a:latin typeface="Cambria Math" panose="02040503050406030204" pitchFamily="18" charset="0"/>
                            </a:rPr>
                            <m:t>𝑗</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𝑛</m:t>
                              </m:r>
                            </m:e>
                          </m:d>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028700" y="4735287"/>
                <a:ext cx="8641080" cy="571888"/>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946907" y="5636363"/>
                <a:ext cx="5706819" cy="461665"/>
              </a:xfrm>
              <a:prstGeom prst="rect">
                <a:avLst/>
              </a:prstGeom>
            </p:spPr>
            <p:txBody>
              <a:bodyPr wrap="none">
                <a:spAutoFit/>
              </a:bodyPr>
              <a:lstStyle/>
              <a:p>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represents </a:t>
                </a:r>
                <a14:m>
                  <m:oMath xmlns:m="http://schemas.openxmlformats.org/officeDocument/2006/math">
                    <m:r>
                      <m:rPr>
                        <m:sty m:val="p"/>
                      </m:rPr>
                      <a:rPr lang="en-US" altLang="zh-TW" sz="20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n</m:t>
                    </m:r>
                    <m:r>
                      <a:rPr lang="en-US" altLang="zh-TW" sz="20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d>
                      <m:dPr>
                        <m:ctrlPr>
                          <a:rPr lang="zh-TW" altLang="zh-TW" sz="2000" i="1">
                            <a:solidFill>
                              <a:srgbClr val="000000"/>
                            </a:solidFill>
                            <a:latin typeface="Cambria Math"/>
                            <a:ea typeface="Cambria Math" panose="02040503050406030204" pitchFamily="18" charset="0"/>
                          </a:rPr>
                        </m:ctrlPr>
                      </m:dPr>
                      <m:e>
                        <m:r>
                          <a:rPr lang="en-US" altLang="zh-TW" sz="20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𝑚</m:t>
                        </m:r>
                        <m:r>
                          <a:rPr lang="en-US" altLang="zh-TW" sz="20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e>
                    </m:d>
                    <m:r>
                      <a:rPr lang="en-US" altLang="zh-TW" sz="2000" i="1">
                        <a:solidFill>
                          <a:srgbClr val="000000"/>
                        </a:solidFill>
                        <a:latin typeface="Cambria Math"/>
                        <a:ea typeface="標楷體" panose="03000509000000000000" pitchFamily="65" charset="-120"/>
                        <a:cs typeface="Times New Roman" panose="02020603050405020304" pitchFamily="18" charset="0"/>
                      </a:rPr>
                      <m:t> </m:t>
                    </m:r>
                  </m:oMath>
                </a14:m>
                <a:r>
                  <a:rPr lang="en-US"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weak classifier candidates</a:t>
                </a:r>
                <a:r>
                  <a:rPr lang="en-US" altLang="zh-TW"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5946907" y="5636363"/>
                <a:ext cx="5706819" cy="461665"/>
              </a:xfrm>
              <a:prstGeom prst="rect">
                <a:avLst/>
              </a:prstGeom>
              <a:blipFill rotWithShape="1">
                <a:blip r:embed="rId6"/>
                <a:stretch>
                  <a:fillRect l="-1709" t="-10667" r="-321"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165918" y="5409122"/>
                <a:ext cx="4780989" cy="916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a:rPr lang="zh-TW" altLang="en-US" sz="2400" i="1">
                              <a:latin typeface="Cambria Math" panose="02040503050406030204" pitchFamily="18" charset="0"/>
                            </a:rPr>
                            <m:t>h</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e>
                      </m:d>
                      <m:r>
                        <a:rPr lang="zh-TW" altLang="en-US" sz="2400" i="0">
                          <a:latin typeface="Cambria Math" panose="02040503050406030204" pitchFamily="18" charset="0"/>
                        </a:rPr>
                        <m:t>=</m:t>
                      </m:r>
                      <m:d>
                        <m:dPr>
                          <m:begChr m:val="{"/>
                          <m:endChr m:val=""/>
                          <m:ctrlPr>
                            <a:rPr lang="zh-TW" altLang="en-US" sz="2400" i="1">
                              <a:latin typeface="Cambria Math"/>
                            </a:rPr>
                          </m:ctrlPr>
                        </m:dPr>
                        <m:e>
                          <m:m>
                            <m:mPr>
                              <m:mcs>
                                <m:mc>
                                  <m:mcPr>
                                    <m:count m:val="1"/>
                                    <m:mcJc m:val="center"/>
                                  </m:mcPr>
                                </m:mc>
                              </m:mcs>
                              <m:ctrlPr>
                                <a:rPr lang="zh-TW" altLang="en-US" sz="2400" i="1">
                                  <a:latin typeface="Cambria Math"/>
                                </a:rPr>
                              </m:ctrlPr>
                            </m:mPr>
                            <m:mr>
                              <m:e>
                                <m:r>
                                  <a:rPr lang="zh-TW" altLang="en-US" sz="2400" i="0">
                                    <a:latin typeface="Cambria Math" panose="02040503050406030204" pitchFamily="18" charset="0"/>
                                  </a:rPr>
                                  <m:t>1,  </m:t>
                                </m:r>
                                <m:r>
                                  <a:rPr lang="zh-TW" altLang="en-US" sz="2400" i="1">
                                    <a:latin typeface="Cambria Math" panose="02040503050406030204" pitchFamily="18" charset="0"/>
                                  </a:rPr>
                                  <m:t>𝑖𝑓</m:t>
                                </m:r>
                                <m:r>
                                  <a:rPr lang="zh-TW" altLang="en-US" sz="2400" i="0">
                                    <a:latin typeface="Cambria Math" panose="02040503050406030204" pitchFamily="18" charset="0"/>
                                  </a:rPr>
                                  <m:t> </m:t>
                                </m:r>
                                <m:r>
                                  <a:rPr lang="zh-TW" altLang="en-US" sz="2400" i="1">
                                    <a:latin typeface="Cambria Math" panose="02040503050406030204" pitchFamily="18" charset="0"/>
                                  </a:rPr>
                                  <m:t>𝑝</m:t>
                                </m:r>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r>
                                  <a:rPr lang="zh-TW" altLang="en-US" sz="2400" i="0">
                                    <a:latin typeface="Cambria Math" panose="02040503050406030204" pitchFamily="18" charset="0"/>
                                  </a:rPr>
                                  <m:t>&lt;</m:t>
                                </m:r>
                                <m:r>
                                  <a:rPr lang="zh-TW" altLang="en-US" sz="2400" i="1">
                                    <a:latin typeface="Cambria Math" panose="02040503050406030204" pitchFamily="18" charset="0"/>
                                  </a:rPr>
                                  <m:t>𝑝</m:t>
                                </m:r>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e>
                            </m:mr>
                            <m:mr>
                              <m:e>
                                <m:r>
                                  <a:rPr lang="zh-TW" altLang="en-US" sz="2400" i="0">
                                    <a:latin typeface="Cambria Math" panose="02040503050406030204" pitchFamily="18" charset="0"/>
                                  </a:rPr>
                                  <m:t>−1,  </m:t>
                                </m:r>
                                <m:r>
                                  <a:rPr lang="zh-TW" altLang="en-US" sz="2400" i="1">
                                    <a:latin typeface="Cambria Math" panose="02040503050406030204" pitchFamily="18" charset="0"/>
                                  </a:rPr>
                                  <m:t>𝑜𝑡h𝑒𝑟𝑤𝑖𝑠𝑒</m:t>
                                </m:r>
                              </m:e>
                            </m:mr>
                          </m:m>
                        </m:e>
                      </m:d>
                    </m:oMath>
                  </m:oMathPara>
                </a14:m>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165918" y="5409122"/>
                <a:ext cx="4780989" cy="916148"/>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28697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716280" y="376387"/>
                <a:ext cx="10698480" cy="837537"/>
              </a:xfrm>
              <a:prstGeom prst="rect">
                <a:avLst/>
              </a:prstGeom>
            </p:spPr>
            <p:txBody>
              <a:bodyPr wrap="square">
                <a:spAutoFit/>
              </a:bodyPr>
              <a:lstStyle/>
              <a:p>
                <a:r>
                  <a:rPr lang="en-US" altLang="zh-TW" sz="2400" dirty="0">
                    <a:solidFill>
                      <a:srgbClr val="000000"/>
                    </a:solidFill>
                    <a:latin typeface="Times New Roman" panose="02020603050405020304" pitchFamily="18" charset="0"/>
                    <a:cs typeface="Times New Roman" panose="02020603050405020304" pitchFamily="18" charset="0"/>
                  </a:rPr>
                  <a:t>Each weak classifier has three associated variables. They are </a:t>
                </a:r>
                <a:r>
                  <a:rPr lang="en-US" altLang="zh-TW" sz="2400" b="1" dirty="0">
                    <a:solidFill>
                      <a:srgbClr val="000000"/>
                    </a:solidFill>
                    <a:latin typeface="Times New Roman" panose="02020603050405020304" pitchFamily="18" charset="0"/>
                    <a:cs typeface="Times New Roman" panose="02020603050405020304" pitchFamily="18" charset="0"/>
                  </a:rPr>
                  <a:t>threshold</a:t>
                </a:r>
                <a:r>
                  <a:rPr lang="en-US" altLang="zh-TW" sz="2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𝑠</m:t>
                        </m:r>
                      </m:sub>
                    </m:sSub>
                  </m:oMath>
                </a14:m>
                <a:r>
                  <a:rPr lang="en-US" altLang="zh-TW" sz="2400" dirty="0">
                    <a:solidFill>
                      <a:srgbClr val="000000"/>
                    </a:solidFill>
                    <a:latin typeface="Times New Roman" panose="02020603050405020304" pitchFamily="18" charset="0"/>
                    <a:cs typeface="Times New Roman" panose="02020603050405020304" pitchFamily="18" charset="0"/>
                  </a:rPr>
                  <a:t>, </a:t>
                </a:r>
                <a:r>
                  <a:rPr lang="en-US" altLang="zh-TW" sz="2400" b="1" dirty="0">
                    <a:solidFill>
                      <a:srgbClr val="000000"/>
                    </a:solidFill>
                    <a:latin typeface="Times New Roman" panose="02020603050405020304" pitchFamily="18" charset="0"/>
                    <a:cs typeface="Times New Roman" panose="02020603050405020304" pitchFamily="18" charset="0"/>
                  </a:rPr>
                  <a:t>polarity</a:t>
                </a:r>
                <a:r>
                  <a:rPr lang="en-US" altLang="zh-TW" sz="2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𝑝</m:t>
                    </m:r>
                  </m:oMath>
                </a14:m>
                <a:r>
                  <a:rPr lang="en-US" altLang="zh-TW" sz="2400" dirty="0">
                    <a:solidFill>
                      <a:srgbClr val="000000"/>
                    </a:solidFill>
                    <a:latin typeface="Times New Roman" panose="02020603050405020304" pitchFamily="18" charset="0"/>
                    <a:cs typeface="Times New Roman" panose="02020603050405020304" pitchFamily="18" charset="0"/>
                  </a:rPr>
                  <a:t> and </a:t>
                </a:r>
                <a:r>
                  <a:rPr lang="en-US" altLang="zh-TW" sz="2400" b="1" dirty="0">
                    <a:solidFill>
                      <a:srgbClr val="000000"/>
                    </a:solidFill>
                    <a:latin typeface="Times New Roman" panose="02020603050405020304" pitchFamily="18" charset="0"/>
                    <a:cs typeface="Times New Roman" panose="02020603050405020304" pitchFamily="18" charset="0"/>
                  </a:rPr>
                  <a:t>weight</a:t>
                </a:r>
                <a:r>
                  <a:rPr lang="en-US" altLang="zh-TW" sz="24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zh-TW" altLang="zh-TW" sz="2400" i="1">
                            <a:solidFill>
                              <a:srgbClr val="000000"/>
                            </a:solidFill>
                            <a:latin typeface="Cambria Math"/>
                            <a:ea typeface="Cambria Math" panose="02040503050406030204" pitchFamily="18" charset="0"/>
                          </a:rPr>
                        </m:ctrlPr>
                      </m:sSupPr>
                      <m:e>
                        <m:r>
                          <m:rPr>
                            <m:sty m:val="p"/>
                          </m:rPr>
                          <a:rPr lang="el-GR" altLang="zh-TW" sz="2400" i="1" smtClean="0">
                            <a:solidFill>
                              <a:srgbClr val="000000"/>
                            </a:solidFill>
                            <a:latin typeface="Cambria Math"/>
                            <a:ea typeface="Cambria Math" panose="02040503050406030204" pitchFamily="18" charset="0"/>
                          </a:rPr>
                          <m:t>α</m:t>
                        </m:r>
                      </m:e>
                      <m:sup>
                        <m:r>
                          <a:rPr lang="en-US" altLang="zh-TW" sz="2400" i="1">
                            <a:solidFill>
                              <a:srgbClr val="000000"/>
                            </a:solidFill>
                            <a:latin typeface="Cambria Math" panose="02040503050406030204" pitchFamily="18" charset="0"/>
                            <a:cs typeface="Times New Roman" panose="02020603050405020304" pitchFamily="18" charset="0"/>
                          </a:rPr>
                          <m:t>𝑘</m:t>
                        </m:r>
                      </m:sup>
                    </m:sSup>
                  </m:oMath>
                </a14:m>
                <a:r>
                  <a:rPr lang="en-US" altLang="zh-TW" sz="2400" dirty="0">
                    <a:solidFill>
                      <a:srgbClr val="000000"/>
                    </a:solidFill>
                    <a:latin typeface="Times New Roman" panose="02020603050405020304" pitchFamily="18" charset="0"/>
                    <a:cs typeface="Times New Roman" panose="02020603050405020304" pitchFamily="18" charset="0"/>
                  </a:rPr>
                  <a:t> used in the final strong classification by </a:t>
                </a:r>
                <a:r>
                  <a:rPr lang="en-US" altLang="zh-TW" sz="2400" dirty="0" err="1">
                    <a:solidFill>
                      <a:srgbClr val="000000"/>
                    </a:solidFill>
                    <a:latin typeface="Times New Roman" panose="02020603050405020304" pitchFamily="18" charset="0"/>
                    <a:cs typeface="Times New Roman" panose="02020603050405020304" pitchFamily="18" charset="0"/>
                  </a:rPr>
                  <a:t>AdaBoost</a:t>
                </a:r>
                <a:r>
                  <a:rPr lang="en-US" altLang="zh-TW" sz="2400" dirty="0">
                    <a:solidFill>
                      <a:srgbClr val="000000"/>
                    </a:solidFill>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16280" y="376387"/>
                <a:ext cx="10698480" cy="837537"/>
              </a:xfrm>
              <a:prstGeom prst="rect">
                <a:avLst/>
              </a:prstGeom>
              <a:blipFill rotWithShape="1">
                <a:blip r:embed="rId2"/>
                <a:stretch>
                  <a:fillRect l="-912" t="-5839" b="-160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16280" y="1329392"/>
                <a:ext cx="10698480" cy="1693797"/>
              </a:xfrm>
              <a:prstGeom prst="rect">
                <a:avLst/>
              </a:prstGeom>
            </p:spPr>
            <p:txBody>
              <a:bodyPr wrap="square">
                <a:spAutoFit/>
              </a:bodyPr>
              <a:lstStyle/>
              <a:p>
                <a:r>
                  <a:rPr lang="en-US" altLang="zh-TW" sz="2400" dirty="0">
                    <a:solidFill>
                      <a:srgbClr val="000000"/>
                    </a:solidFill>
                    <a:latin typeface="Times New Roman" panose="02020603050405020304" pitchFamily="18" charset="0"/>
                    <a:cs typeface="Times New Roman" panose="02020603050405020304" pitchFamily="18" charset="0"/>
                  </a:rPr>
                  <a:t>Polarity</a:t>
                </a:r>
                <a14:m>
                  <m:oMath xmlns:m="http://schemas.openxmlformats.org/officeDocument/2006/math">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 </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𝑝</m:t>
                    </m:r>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for the classifier candidates in which, </a:t>
                </a:r>
                <a14:m>
                  <m:oMath xmlns:m="http://schemas.openxmlformats.org/officeDocument/2006/math">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d>
                          <m:dPr>
                            <m:ctrlPr>
                              <a:rPr lang="zh-TW" altLang="zh-TW" sz="2400" i="1">
                                <a:solidFill>
                                  <a:srgbClr val="000000"/>
                                </a:solidFill>
                                <a:latin typeface="Cambria Math"/>
                                <a:ea typeface="Cambria Math" panose="02040503050406030204" pitchFamily="18" charset="0"/>
                              </a:rPr>
                            </m:ctrlPr>
                          </m:d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e>
                        </m:d>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&lt;</m:t>
                    </m:r>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𝑠</m:t>
                        </m:r>
                      </m:sub>
                    </m:sSub>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while </a:t>
                </a:r>
                <a:r>
                  <a:rPr lang="en-US" altLang="zh-TW" sz="2400" dirty="0">
                    <a:solidFill>
                      <a:srgbClr val="000000"/>
                    </a:solidFill>
                    <a:latin typeface="Times New Roman" panose="02020603050405020304" pitchFamily="18" charset="0"/>
                    <a:cs typeface="Times New Roman" panose="02020603050405020304" pitchFamily="18" charset="0"/>
                  </a:rPr>
                  <a:t>polarity</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𝑝</m:t>
                    </m:r>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r>
                      <a:rPr lang="en-US" altLang="zh-TW" sz="2400">
                        <a:solidFill>
                          <a:srgbClr val="000000"/>
                        </a:solidFill>
                        <a:latin typeface="Cambria Math" panose="02040503050406030204" pitchFamily="18" charset="0"/>
                        <a:ea typeface="標楷體" panose="03000509000000000000" pitchFamily="65" charset="-120"/>
                        <a:cs typeface="Times New Roman" panose="02020603050405020304" pitchFamily="18" charset="0"/>
                      </a:rPr>
                      <m:t>1</m:t>
                    </m:r>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for the classifier candidates in which, </a:t>
                </a:r>
                <a14:m>
                  <m:oMath xmlns:m="http://schemas.openxmlformats.org/officeDocument/2006/math">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d>
                          <m:dPr>
                            <m:ctrlPr>
                              <a:rPr lang="zh-TW" altLang="zh-TW" sz="2400" i="1">
                                <a:solidFill>
                                  <a:srgbClr val="000000"/>
                                </a:solidFill>
                                <a:latin typeface="Cambria Math"/>
                                <a:ea typeface="Cambria Math" panose="02040503050406030204" pitchFamily="18" charset="0"/>
                              </a:rPr>
                            </m:ctrlPr>
                          </m:d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e>
                        </m:d>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&gt;</m:t>
                    </m:r>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𝑠</m:t>
                        </m:r>
                      </m:sub>
                    </m:sSub>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If the result of weak classifier </a:t>
                </a:r>
                <a14:m>
                  <m:oMath xmlns:m="http://schemas.openxmlformats.org/officeDocument/2006/math">
                    <m:sSubSup>
                      <m:sSubSupPr>
                        <m:ctrlPr>
                          <a:rPr lang="zh-TW" altLang="zh-TW" sz="2400" i="1">
                            <a:solidFill>
                              <a:srgbClr val="000000"/>
                            </a:solidFill>
                            <a:latin typeface="Cambria Math"/>
                            <a:ea typeface="Cambria Math" panose="02040503050406030204" pitchFamily="18" charset="0"/>
                          </a:rPr>
                        </m:ctrlPr>
                      </m:sSubSup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h</m:t>
                        </m:r>
                      </m:e>
                      <m:sub>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𝑡</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𝑠</m:t>
                            </m:r>
                          </m:sub>
                        </m:sSub>
                      </m:sub>
                      <m:sup>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𝑘</m:t>
                        </m:r>
                      </m:sup>
                    </m:sSubSup>
                    <m:d>
                      <m:dPr>
                        <m:ctrlPr>
                          <a:rPr lang="zh-TW" altLang="zh-TW" sz="2400" i="1">
                            <a:solidFill>
                              <a:srgbClr val="000000"/>
                            </a:solidFill>
                            <a:latin typeface="Cambria Math"/>
                            <a:ea typeface="Cambria Math" panose="02040503050406030204" pitchFamily="18" charset="0"/>
                          </a:rPr>
                        </m:ctrlPr>
                      </m:dPr>
                      <m:e>
                        <m:sSub>
                          <m:sSubPr>
                            <m:ctrlPr>
                              <a:rPr lang="zh-TW" altLang="zh-TW" sz="2400" i="1">
                                <a:solidFill>
                                  <a:srgbClr val="000000"/>
                                </a:solidFill>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d>
                              <m:dPr>
                                <m:ctrlPr>
                                  <a:rPr lang="zh-TW" altLang="zh-TW" sz="2400" i="1">
                                    <a:solidFill>
                                      <a:srgbClr val="000000"/>
                                    </a:solidFill>
                                    <a:latin typeface="Cambria Math"/>
                                    <a:ea typeface="Cambria Math" panose="02040503050406030204" pitchFamily="18" charset="0"/>
                                  </a:rPr>
                                </m:ctrlPr>
                              </m:d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𝑗</m:t>
                                </m:r>
                              </m:e>
                            </m:d>
                          </m:sub>
                        </m:sSub>
                      </m:e>
                    </m:d>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is the same as the corresponding label </a:t>
                </a:r>
                <a14:m>
                  <m:oMath xmlns:m="http://schemas.openxmlformats.org/officeDocument/2006/math">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in the training set of </a:t>
                </a:r>
                <a14:m>
                  <m:oMath xmlns:m="http://schemas.openxmlformats.org/officeDocument/2006/math">
                    <m:d>
                      <m:dPr>
                        <m:begChr m:val="〈"/>
                        <m:endChr m:val="〉"/>
                        <m:ctrlPr>
                          <a:rPr lang="zh-TW" altLang="zh-TW" sz="2400" i="1">
                            <a:latin typeface="Cambria Math"/>
                            <a:ea typeface="Cambria Math" panose="02040503050406030204" pitchFamily="18" charset="0"/>
                          </a:rPr>
                        </m:ctrlPr>
                      </m:dPr>
                      <m:e>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e>
                    </m:d>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this weak classifier works correctly for </a:t>
                </a:r>
                <a14:m>
                  <m:oMath xmlns:m="http://schemas.openxmlformats.org/officeDocument/2006/math">
                    <m:sSub>
                      <m:sSubPr>
                        <m:ctrlPr>
                          <a:rPr lang="zh-TW" altLang="zh-TW" sz="2400" i="1">
                            <a:latin typeface="Cambria Math"/>
                            <a:ea typeface="Cambria Math" panose="02040503050406030204" pitchFamily="18" charset="0"/>
                          </a:rPr>
                        </m:ctrlPr>
                      </m:sSubPr>
                      <m:e>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400" i="1">
                            <a:solidFill>
                              <a:srgbClr val="000000"/>
                            </a:solidFill>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2400" dirty="0">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716280" y="1329392"/>
                <a:ext cx="10698480" cy="1693797"/>
              </a:xfrm>
              <a:prstGeom prst="rect">
                <a:avLst/>
              </a:prstGeom>
              <a:blipFill>
                <a:blip r:embed="rId3"/>
                <a:stretch>
                  <a:fillRect l="-912" t="-2878" b="-71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16280" y="3045367"/>
                <a:ext cx="10698480" cy="933397"/>
              </a:xfrm>
              <a:prstGeom prst="rect">
                <a:avLst/>
              </a:prstGeom>
            </p:spPr>
            <p:txBody>
              <a:bodyPr wrap="square">
                <a:spAutoFit/>
              </a:bodyPr>
              <a:lstStyle/>
              <a:p>
                <a:pPr>
                  <a:spcAft>
                    <a:spcPts val="0"/>
                  </a:spcAft>
                </a:pP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Otherwise, it does not and error occurs. In every training iteration, the </a:t>
                </a:r>
                <a:r>
                  <a:rPr lang="en-US" altLang="zh-TW" sz="2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error rates </a:t>
                </a:r>
                <a14:m>
                  <m:oMath xmlns:m="http://schemas.openxmlformats.org/officeDocument/2006/math">
                    <m:sSubSup>
                      <m:sSubSupPr>
                        <m:ctrlPr>
                          <a:rPr lang="zh-TW" altLang="zh-TW" sz="2400" i="1">
                            <a:solidFill>
                              <a:srgbClr val="000000"/>
                            </a:solidFill>
                            <a:latin typeface="Cambria Math"/>
                            <a:ea typeface="Cambria Math" panose="02040503050406030204" pitchFamily="18" charset="0"/>
                          </a:rPr>
                        </m:ctrlPr>
                      </m:sSubSupPr>
                      <m:e>
                        <m:r>
                          <m:rPr>
                            <m:sty m:val="p"/>
                          </m:rPr>
                          <a:rPr lang="el-GR" altLang="zh-TW" sz="2400" i="1" smtClean="0">
                            <a:solidFill>
                              <a:srgbClr val="000000"/>
                            </a:solidFill>
                            <a:latin typeface="Cambria Math"/>
                            <a:ea typeface="Cambria Math" panose="02040503050406030204" pitchFamily="18" charset="0"/>
                          </a:rPr>
                          <m:t>ε</m:t>
                        </m:r>
                      </m:e>
                      <m:sub>
                        <m:r>
                          <a:rPr lang="en-US" altLang="zh-TW" sz="2400" i="1">
                            <a:solidFill>
                              <a:srgbClr val="000000"/>
                            </a:solidFill>
                            <a:latin typeface="Cambria Math" panose="02040503050406030204" pitchFamily="18" charset="0"/>
                            <a:ea typeface="標楷體" panose="03000509000000000000" pitchFamily="65" charset="-120"/>
                          </a:rPr>
                          <m:t>𝑗</m:t>
                        </m:r>
                      </m:sub>
                      <m:sup>
                        <m:r>
                          <a:rPr lang="en-US" altLang="zh-TW" sz="2400" i="1">
                            <a:solidFill>
                              <a:srgbClr val="000000"/>
                            </a:solidFill>
                            <a:latin typeface="Cambria Math" panose="02040503050406030204" pitchFamily="18" charset="0"/>
                            <a:ea typeface="標楷體" panose="03000509000000000000" pitchFamily="65" charset="-120"/>
                          </a:rPr>
                          <m:t>𝑘</m:t>
                        </m:r>
                      </m:sup>
                    </m:sSubSup>
                  </m:oMath>
                </a14:m>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of classifier candidates are calculated with the following equations. </a:t>
                </a:r>
                <a:endParaRPr lang="zh-TW" altLang="zh-TW"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16280" y="3045367"/>
                <a:ext cx="10698480" cy="933397"/>
              </a:xfrm>
              <a:prstGeom prst="rect">
                <a:avLst/>
              </a:prstGeom>
              <a:blipFill rotWithShape="1">
                <a:blip r:embed="rId4"/>
                <a:stretch>
                  <a:fillRect l="-912" t="-2614"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16280" y="3971538"/>
                <a:ext cx="5004960"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a:rPr lang="zh-TW" altLang="en-US" sz="2400" i="1">
                              <a:latin typeface="Cambria Math" panose="02040503050406030204" pitchFamily="18" charset="0"/>
                            </a:rPr>
                            <m:t>𝜔</m:t>
                          </m:r>
                        </m:e>
                        <m:sub>
                          <m:r>
                            <a:rPr lang="zh-TW" altLang="en-US" sz="2400" i="1">
                              <a:latin typeface="Cambria Math" panose="02040503050406030204" pitchFamily="18" charset="0"/>
                            </a:rPr>
                            <m:t>𝑖</m:t>
                          </m:r>
                        </m:sub>
                        <m:sup>
                          <m:r>
                            <a:rPr lang="zh-TW" altLang="en-US" sz="2400" i="1">
                              <a:latin typeface="Cambria Math" panose="02040503050406030204" pitchFamily="18" charset="0"/>
                            </a:rPr>
                            <m:t>𝑘</m:t>
                          </m:r>
                        </m:sup>
                      </m:sSubSup>
                      <m:d>
                        <m:dPr>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𝑅</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sub>
                            <m:sup>
                              <m:r>
                                <a:rPr lang="zh-TW" altLang="en-US" sz="2400" i="1">
                                  <a:latin typeface="Cambria Math" panose="02040503050406030204" pitchFamily="18" charset="0"/>
                                </a:rPr>
                                <m:t>𝑘</m:t>
                              </m:r>
                            </m:sup>
                          </m:sSubSup>
                        </m:e>
                      </m:d>
                      <m:r>
                        <a:rPr lang="zh-TW" altLang="en-US" sz="2400" i="0">
                          <a:latin typeface="Cambria Math" panose="02040503050406030204" pitchFamily="18" charset="0"/>
                        </a:rPr>
                        <m:t>=</m:t>
                      </m:r>
                      <m:d>
                        <m:dPr>
                          <m:begChr m:val="{"/>
                          <m:endChr m:val=""/>
                          <m:ctrlPr>
                            <a:rPr lang="zh-TW" altLang="en-US" sz="2400" i="1">
                              <a:latin typeface="Cambria Math"/>
                            </a:rPr>
                          </m:ctrlPr>
                        </m:dPr>
                        <m:e>
                          <m:m>
                            <m:mPr>
                              <m:mcs>
                                <m:mc>
                                  <m:mcPr>
                                    <m:count m:val="1"/>
                                    <m:mcJc m:val="center"/>
                                  </m:mcPr>
                                </m:mc>
                              </m:mcs>
                              <m:ctrlPr>
                                <a:rPr lang="zh-TW" altLang="en-US" sz="2400" i="1">
                                  <a:latin typeface="Cambria Math"/>
                                </a:rPr>
                              </m:ctrlPr>
                            </m:mPr>
                            <m:mr>
                              <m:e>
                                <m:sSubSup>
                                  <m:sSubSupPr>
                                    <m:ctrlPr>
                                      <a:rPr lang="zh-TW" altLang="en-US" sz="2400" i="1">
                                        <a:latin typeface="Cambria Math"/>
                                      </a:rPr>
                                    </m:ctrlPr>
                                  </m:sSubSupPr>
                                  <m:e>
                                    <m:r>
                                      <a:rPr lang="zh-TW" altLang="en-US" sz="2400" i="1">
                                        <a:latin typeface="Cambria Math" panose="02040503050406030204" pitchFamily="18" charset="0"/>
                                      </a:rPr>
                                      <m:t>𝑊</m:t>
                                    </m:r>
                                  </m:e>
                                  <m:sub>
                                    <m:r>
                                      <a:rPr lang="zh-TW" altLang="en-US" sz="2400" i="1">
                                        <a:latin typeface="Cambria Math" panose="02040503050406030204" pitchFamily="18" charset="0"/>
                                      </a:rPr>
                                      <m:t>𝑖</m:t>
                                    </m:r>
                                  </m:sub>
                                  <m:sup>
                                    <m:r>
                                      <a:rPr lang="zh-TW" altLang="en-US" sz="2400" i="1">
                                        <a:latin typeface="Cambria Math" panose="02040503050406030204" pitchFamily="18" charset="0"/>
                                      </a:rPr>
                                      <m:t>𝑘</m:t>
                                    </m:r>
                                  </m:sup>
                                </m:sSubSup>
                                <m:r>
                                  <a:rPr lang="zh-TW" altLang="en-US" sz="2400" i="0">
                                    <a:latin typeface="Cambria Math" panose="02040503050406030204" pitchFamily="18" charset="0"/>
                                  </a:rPr>
                                  <m:t>, </m:t>
                                </m:r>
                                <m:r>
                                  <a:rPr lang="zh-TW" altLang="en-US" sz="2400" i="1">
                                    <a:latin typeface="Cambria Math" panose="02040503050406030204" pitchFamily="18" charset="0"/>
                                  </a:rPr>
                                  <m:t>𝑖𝑓</m:t>
                                </m:r>
                                <m:r>
                                  <a:rPr lang="zh-TW" altLang="en-US" sz="2400" i="0">
                                    <a:latin typeface="Cambria Math" panose="02040503050406030204" pitchFamily="18" charset="0"/>
                                  </a:rPr>
                                  <m:t> </m:t>
                                </m:r>
                                <m:sSubSup>
                                  <m:sSubSupPr>
                                    <m:ctrlPr>
                                      <a:rPr lang="zh-TW" altLang="en-US" sz="2400" i="1">
                                        <a:latin typeface="Cambria Math"/>
                                      </a:rPr>
                                    </m:ctrlPr>
                                  </m:sSubSupPr>
                                  <m:e>
                                    <m:r>
                                      <a:rPr lang="zh-TW" altLang="en-US" sz="2400" i="1">
                                        <a:latin typeface="Cambria Math" panose="02040503050406030204" pitchFamily="18" charset="0"/>
                                      </a:rPr>
                                      <m:t>h</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sub>
                                  <m:sup>
                                    <m:r>
                                      <a:rPr lang="zh-TW" altLang="en-US" sz="2400" i="1">
                                        <a:latin typeface="Cambria Math" panose="02040503050406030204" pitchFamily="18" charset="0"/>
                                      </a:rPr>
                                      <m:t>𝑘</m:t>
                                    </m:r>
                                  </m:sup>
                                </m:sSubSup>
                                <m:d>
                                  <m:dPr>
                                    <m:ctrlPr>
                                      <a:rPr lang="zh-TW" altLang="en-US" sz="2400" i="1">
                                        <a:latin typeface="Cambria Math"/>
                                      </a:rPr>
                                    </m:ctrlPr>
                                  </m:dPr>
                                  <m:e>
                                    <m:sSub>
                                      <m:sSubPr>
                                        <m:ctrlPr>
                                          <a:rPr lang="zh-TW" altLang="en-US" sz="2400" i="1">
                                            <a:latin typeface="Cambria Math"/>
                                          </a:rPr>
                                        </m:ctrlPr>
                                      </m:sSubPr>
                                      <m:e>
                                        <m:r>
                                          <a:rPr lang="zh-TW" altLang="en-US" sz="2400" i="1">
                                            <a:latin typeface="Cambria Math" panose="02040503050406030204" pitchFamily="18" charset="0"/>
                                          </a:rPr>
                                          <m:t>𝑥</m:t>
                                        </m:r>
                                      </m:e>
                                      <m:sub>
                                        <m:r>
                                          <a:rPr lang="zh-TW" altLang="en-US" sz="2400" i="1">
                                            <a:latin typeface="Cambria Math" panose="02040503050406030204" pitchFamily="18" charset="0"/>
                                          </a:rPr>
                                          <m:t>𝑖</m:t>
                                        </m:r>
                                        <m:d>
                                          <m:dPr>
                                            <m:ctrlPr>
                                              <a:rPr lang="zh-TW" altLang="en-US" sz="2400" i="1">
                                                <a:latin typeface="Cambria Math"/>
                                              </a:rPr>
                                            </m:ctrlPr>
                                          </m:dPr>
                                          <m:e>
                                            <m:r>
                                              <a:rPr lang="zh-TW" altLang="en-US" sz="2400" i="1">
                                                <a:latin typeface="Cambria Math" panose="02040503050406030204" pitchFamily="18" charset="0"/>
                                              </a:rPr>
                                              <m:t>𝑗</m:t>
                                            </m:r>
                                          </m:e>
                                        </m:d>
                                      </m:sub>
                                    </m:sSub>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𝑦</m:t>
                                    </m:r>
                                  </m:e>
                                  <m:sub>
                                    <m:r>
                                      <a:rPr lang="zh-TW" altLang="en-US" sz="2400" i="1">
                                        <a:latin typeface="Cambria Math" panose="02040503050406030204" pitchFamily="18" charset="0"/>
                                      </a:rPr>
                                      <m:t>𝑖</m:t>
                                    </m:r>
                                  </m:sub>
                                </m:sSub>
                              </m:e>
                            </m:mr>
                            <m:mr>
                              <m:e>
                                <m:r>
                                  <a:rPr lang="zh-TW" altLang="en-US" sz="2400" i="0">
                                    <a:latin typeface="Cambria Math" panose="02040503050406030204" pitchFamily="18" charset="0"/>
                                  </a:rPr>
                                  <m:t>0, </m:t>
                                </m:r>
                                <m:r>
                                  <a:rPr lang="zh-TW" altLang="en-US" sz="2400" i="1">
                                    <a:latin typeface="Cambria Math" panose="02040503050406030204" pitchFamily="18" charset="0"/>
                                  </a:rPr>
                                  <m:t>𝑜𝑡h𝑒𝑟𝑤𝑖𝑠𝑒</m:t>
                                </m:r>
                                <m:r>
                                  <a:rPr lang="en-US" altLang="zh-TW" sz="2400" b="0" i="1" smtClean="0">
                                    <a:latin typeface="Cambria Math" panose="02040503050406030204" pitchFamily="18" charset="0"/>
                                  </a:rPr>
                                  <m:t> </m:t>
                                </m:r>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16280" y="3971538"/>
                <a:ext cx="5004960" cy="105157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716280" y="5023108"/>
                <a:ext cx="3892156"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a:rPr lang="zh-TW" altLang="en-US" sz="2400" i="1">
                              <a:latin typeface="Cambria Math" panose="02040503050406030204" pitchFamily="18" charset="0"/>
                            </a:rPr>
                            <m:t>𝑒</m:t>
                          </m:r>
                        </m:e>
                        <m:sub>
                          <m:r>
                            <a:rPr lang="zh-TW" altLang="en-US" sz="2400" i="1">
                              <a:latin typeface="Cambria Math" panose="02040503050406030204" pitchFamily="18" charset="0"/>
                            </a:rPr>
                            <m:t>𝑠</m:t>
                          </m:r>
                        </m:sub>
                        <m:sup>
                          <m:r>
                            <a:rPr lang="zh-TW" altLang="en-US" sz="2400" i="1">
                              <a:latin typeface="Cambria Math" panose="02040503050406030204" pitchFamily="18" charset="0"/>
                            </a:rPr>
                            <m:t>𝑘</m:t>
                          </m:r>
                        </m:sup>
                      </m:sSubSup>
                      <m:d>
                        <m:dPr>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𝑅</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sub>
                            <m:sup>
                              <m:r>
                                <a:rPr lang="zh-TW" altLang="en-US" sz="2400" i="1">
                                  <a:latin typeface="Cambria Math" panose="02040503050406030204" pitchFamily="18" charset="0"/>
                                </a:rPr>
                                <m:t>𝑘</m:t>
                              </m:r>
                            </m:sup>
                          </m:sSubSup>
                        </m:e>
                      </m:d>
                      <m:r>
                        <a:rPr lang="zh-TW" altLang="en-US" sz="2400" i="0">
                          <a:latin typeface="Cambria Math" panose="02040503050406030204" pitchFamily="18" charset="0"/>
                        </a:rPr>
                        <m:t>=</m:t>
                      </m:r>
                      <m:nary>
                        <m:naryPr>
                          <m:chr m:val="∑"/>
                          <m:limLoc m:val="undOvr"/>
                          <m:ctrlPr>
                            <a:rPr lang="zh-TW" altLang="en-US" sz="2400" i="1">
                              <a:latin typeface="Cambria Math"/>
                            </a:rPr>
                          </m:ctrlPr>
                        </m:naryPr>
                        <m:sub>
                          <m:r>
                            <a:rPr lang="zh-TW" altLang="en-US" sz="2400" i="1">
                              <a:latin typeface="Cambria Math" panose="02040503050406030204" pitchFamily="18" charset="0"/>
                            </a:rPr>
                            <m:t>𝑖</m:t>
                          </m:r>
                          <m:r>
                            <a:rPr lang="zh-TW" altLang="en-US" sz="2400" i="0">
                              <a:latin typeface="Cambria Math" panose="02040503050406030204" pitchFamily="18" charset="0"/>
                            </a:rPr>
                            <m:t>=1</m:t>
                          </m:r>
                        </m:sub>
                        <m:sup>
                          <m:r>
                            <a:rPr lang="zh-TW" altLang="en-US" sz="2400" i="1">
                              <a:latin typeface="Cambria Math" panose="02040503050406030204" pitchFamily="18" charset="0"/>
                            </a:rPr>
                            <m:t>𝑚</m:t>
                          </m:r>
                        </m:sup>
                        <m:e>
                          <m:sSubSup>
                            <m:sSubSupPr>
                              <m:ctrlPr>
                                <a:rPr lang="zh-TW" altLang="en-US" sz="2400" i="1">
                                  <a:latin typeface="Cambria Math"/>
                                </a:rPr>
                              </m:ctrlPr>
                            </m:sSubSupPr>
                            <m:e>
                              <m:r>
                                <a:rPr lang="zh-TW" altLang="en-US" sz="2400" i="1">
                                  <a:latin typeface="Cambria Math" panose="02040503050406030204" pitchFamily="18" charset="0"/>
                                </a:rPr>
                                <m:t>𝜔</m:t>
                              </m:r>
                            </m:e>
                            <m:sub>
                              <m:r>
                                <a:rPr lang="zh-TW" altLang="en-US" sz="2400" i="1">
                                  <a:latin typeface="Cambria Math" panose="02040503050406030204" pitchFamily="18" charset="0"/>
                                </a:rPr>
                                <m:t>𝑖</m:t>
                              </m:r>
                            </m:sub>
                            <m:sup>
                              <m:r>
                                <a:rPr lang="zh-TW" altLang="en-US" sz="2400" i="1">
                                  <a:latin typeface="Cambria Math" panose="02040503050406030204" pitchFamily="18" charset="0"/>
                                </a:rPr>
                                <m:t>𝑘</m:t>
                              </m:r>
                            </m:sup>
                          </m:sSubSup>
                          <m:d>
                            <m:dPr>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𝑅</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sub>
                                <m:sup>
                                  <m:r>
                                    <a:rPr lang="zh-TW" altLang="en-US" sz="2400" i="1">
                                      <a:latin typeface="Cambria Math" panose="02040503050406030204" pitchFamily="18" charset="0"/>
                                    </a:rPr>
                                    <m:t>𝑘</m:t>
                                  </m:r>
                                </m:sup>
                              </m:sSubSup>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16280" y="5023108"/>
                <a:ext cx="3892156" cy="1100558"/>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16280" y="6123666"/>
                <a:ext cx="6761082"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2400" i="1" smtClean="0">
                              <a:latin typeface="Cambria Math"/>
                            </a:rPr>
                          </m:ctrlPr>
                        </m:sSubSupPr>
                        <m:e>
                          <m:r>
                            <m:rPr>
                              <m:sty m:val="p"/>
                            </m:rPr>
                            <a:rPr lang="el-GR" altLang="zh-TW" sz="2400" i="1" smtClean="0">
                              <a:latin typeface="Cambria Math"/>
                            </a:rPr>
                            <m:t>ε</m:t>
                          </m:r>
                        </m:e>
                        <m:sub>
                          <m:r>
                            <a:rPr lang="zh-TW" altLang="en-US" sz="2400" i="1">
                              <a:latin typeface="Cambria Math" panose="02040503050406030204" pitchFamily="18" charset="0"/>
                            </a:rPr>
                            <m:t>𝑗</m:t>
                          </m:r>
                        </m:sub>
                        <m:sup>
                          <m:r>
                            <a:rPr lang="zh-TW" altLang="en-US" sz="2400" i="1">
                              <a:latin typeface="Cambria Math" panose="02040503050406030204" pitchFamily="18" charset="0"/>
                            </a:rPr>
                            <m:t>𝑘</m:t>
                          </m:r>
                        </m:sup>
                      </m:sSubSup>
                      <m:r>
                        <a:rPr lang="zh-TW" altLang="en-US" sz="2400" i="0">
                          <a:latin typeface="Cambria Math" panose="02040503050406030204" pitchFamily="18" charset="0"/>
                        </a:rPr>
                        <m:t>=</m:t>
                      </m:r>
                      <m:d>
                        <m:dPr>
                          <m:begChr m:val="{"/>
                          <m:endChr m:val="}"/>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𝑒</m:t>
                              </m:r>
                            </m:e>
                            <m:sub>
                              <m:r>
                                <a:rPr lang="zh-TW" altLang="en-US" sz="2400" i="1">
                                  <a:latin typeface="Cambria Math" panose="02040503050406030204" pitchFamily="18" charset="0"/>
                                </a:rPr>
                                <m:t>𝑠</m:t>
                              </m:r>
                            </m:sub>
                            <m:sup>
                              <m:r>
                                <a:rPr lang="zh-TW" altLang="en-US" sz="2400" i="1">
                                  <a:latin typeface="Cambria Math" panose="02040503050406030204" pitchFamily="18" charset="0"/>
                                </a:rPr>
                                <m:t>𝑘</m:t>
                              </m:r>
                            </m:sup>
                          </m:sSubSup>
                          <m:d>
                            <m:dPr>
                              <m:ctrlPr>
                                <a:rPr lang="zh-TW" altLang="en-US" sz="2400" i="1">
                                  <a:latin typeface="Cambria Math"/>
                                </a:rPr>
                              </m:ctrlPr>
                            </m:dPr>
                            <m:e>
                              <m:sSubSup>
                                <m:sSubSupPr>
                                  <m:ctrlPr>
                                    <a:rPr lang="zh-TW" altLang="en-US" sz="2400" i="1">
                                      <a:latin typeface="Cambria Math"/>
                                    </a:rPr>
                                  </m:ctrlPr>
                                </m:sSubSupPr>
                                <m:e>
                                  <m:r>
                                    <a:rPr lang="zh-TW" altLang="en-US" sz="2400" i="1">
                                      <a:latin typeface="Cambria Math" panose="02040503050406030204" pitchFamily="18" charset="0"/>
                                    </a:rPr>
                                    <m:t>𝑅</m:t>
                                  </m:r>
                                </m:e>
                                <m:sub>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r>
                                        <a:rPr lang="zh-TW" altLang="en-US" sz="2400" i="1">
                                          <a:latin typeface="Cambria Math" panose="02040503050406030204" pitchFamily="18" charset="0"/>
                                        </a:rPr>
                                        <m:t>𝑗</m:t>
                                      </m:r>
                                    </m:sub>
                                  </m:sSub>
                                </m:sub>
                                <m:sup>
                                  <m:r>
                                    <a:rPr lang="zh-TW" altLang="en-US" sz="2400" i="1">
                                      <a:latin typeface="Cambria Math" panose="02040503050406030204" pitchFamily="18" charset="0"/>
                                    </a:rPr>
                                    <m:t>𝑘</m:t>
                                  </m:r>
                                </m:sup>
                              </m:sSubSup>
                            </m:e>
                          </m:d>
                          <m:r>
                            <a:rPr lang="zh-TW" altLang="en-US" sz="2400" i="0">
                              <a:latin typeface="Cambria Math" panose="02040503050406030204" pitchFamily="18" charset="0"/>
                            </a:rPr>
                            <m:t>|∀</m:t>
                          </m:r>
                          <m:r>
                            <a:rPr lang="zh-TW" altLang="en-US" sz="2400" i="1">
                              <a:latin typeface="Cambria Math" panose="02040503050406030204" pitchFamily="18" charset="0"/>
                            </a:rPr>
                            <m:t>𝑠</m:t>
                          </m:r>
                          <m:r>
                            <a:rPr lang="zh-TW" altLang="en-US" sz="2400" i="0">
                              <a:latin typeface="Cambria Math" panose="02040503050406030204" pitchFamily="18" charset="0"/>
                            </a:rPr>
                            <m:t>∈</m:t>
                          </m:r>
                          <m:d>
                            <m:dPr>
                              <m:begChr m:val="{"/>
                              <m:endChr m:val="}"/>
                              <m:ctrlPr>
                                <a:rPr lang="zh-TW" altLang="en-US" sz="2400" i="1">
                                  <a:latin typeface="Cambria Math"/>
                                </a:rPr>
                              </m:ctrlPr>
                            </m:dPr>
                            <m:e>
                              <m:r>
                                <a:rPr lang="zh-TW" altLang="en-US" sz="2400" i="0">
                                  <a:latin typeface="Cambria Math" panose="02040503050406030204" pitchFamily="18" charset="0"/>
                                </a:rPr>
                                <m:t>1,2,…,</m:t>
                              </m:r>
                              <m:r>
                                <a:rPr lang="zh-TW" altLang="en-US" sz="2400" i="1">
                                  <a:latin typeface="Cambria Math" panose="02040503050406030204" pitchFamily="18" charset="0"/>
                                </a:rPr>
                                <m:t>𝑚</m:t>
                              </m:r>
                              <m:r>
                                <a:rPr lang="zh-TW" altLang="en-US" sz="2400" i="0">
                                  <a:latin typeface="Cambria Math" panose="02040503050406030204" pitchFamily="18" charset="0"/>
                                </a:rPr>
                                <m:t>−1</m:t>
                              </m:r>
                            </m:e>
                          </m:d>
                          <m:r>
                            <a:rPr lang="zh-TW" altLang="en-US" sz="2400" i="0">
                              <a:latin typeface="Cambria Math" panose="02040503050406030204" pitchFamily="18" charset="0"/>
                            </a:rPr>
                            <m:t>,∀</m:t>
                          </m:r>
                          <m:sSub>
                            <m:sSubPr>
                              <m:ctrlPr>
                                <a:rPr lang="zh-TW" altLang="en-US" sz="2400" i="1">
                                  <a:latin typeface="Cambria Math"/>
                                </a:rPr>
                              </m:ctrlPr>
                            </m:sSubPr>
                            <m:e>
                              <m:r>
                                <a:rPr lang="zh-TW" altLang="en-US" sz="2400" i="1">
                                  <a:latin typeface="Cambria Math" panose="02040503050406030204" pitchFamily="18" charset="0"/>
                                </a:rPr>
                                <m:t>𝑡</m:t>
                              </m:r>
                            </m:e>
                            <m:sub>
                              <m:r>
                                <a:rPr lang="zh-TW" altLang="en-US" sz="2400" i="1">
                                  <a:latin typeface="Cambria Math" panose="02040503050406030204" pitchFamily="18" charset="0"/>
                                </a:rPr>
                                <m:t>𝑠</m:t>
                              </m:r>
                            </m:sub>
                          </m:sSub>
                          <m:r>
                            <a:rPr lang="zh-TW" altLang="en-US" sz="2400" i="0">
                              <a:latin typeface="Cambria Math" panose="02040503050406030204" pitchFamily="18" charset="0"/>
                            </a:rPr>
                            <m:t>∈</m:t>
                          </m:r>
                          <m:sSub>
                            <m:sSubPr>
                              <m:ctrlPr>
                                <a:rPr lang="zh-TW" altLang="en-US" sz="2400" i="1">
                                  <a:latin typeface="Cambria Math"/>
                                </a:rPr>
                              </m:ctrlPr>
                            </m:sSubPr>
                            <m:e>
                              <m:r>
                                <m:rPr>
                                  <m:sty m:val="p"/>
                                </m:rPr>
                                <a:rPr lang="zh-TW" altLang="en-US" sz="2400" i="0">
                                  <a:latin typeface="Cambria Math" panose="02040503050406030204" pitchFamily="18" charset="0"/>
                                </a:rPr>
                                <m:t>Γ</m:t>
                              </m:r>
                            </m:e>
                            <m:sub>
                              <m:sSub>
                                <m:sSubPr>
                                  <m:ctrlPr>
                                    <a:rPr lang="zh-TW" altLang="en-US" sz="2400" i="1">
                                      <a:latin typeface="Cambria Math"/>
                                    </a:rPr>
                                  </m:ctrlPr>
                                </m:sSubPr>
                                <m:e>
                                  <m:r>
                                    <a:rPr lang="zh-TW" altLang="en-US" sz="2400" i="1">
                                      <a:latin typeface="Cambria Math" panose="02040503050406030204" pitchFamily="18" charset="0"/>
                                    </a:rPr>
                                    <m:t>𝑉</m:t>
                                  </m:r>
                                </m:e>
                                <m:sub>
                                  <m:r>
                                    <a:rPr lang="zh-TW" altLang="en-US" sz="2400" i="1">
                                      <a:latin typeface="Cambria Math" panose="02040503050406030204" pitchFamily="18" charset="0"/>
                                    </a:rPr>
                                    <m:t>𝑗</m:t>
                                  </m:r>
                                </m:sub>
                              </m:sSub>
                            </m:sub>
                          </m:sSub>
                        </m:e>
                      </m:d>
                    </m:oMath>
                  </m:oMathPara>
                </a14:m>
                <a:endParaRPr lang="zh-TW"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716280" y="6123666"/>
                <a:ext cx="6761082" cy="645048"/>
              </a:xfrm>
              <a:prstGeom prst="rect">
                <a:avLst/>
              </a:prstGeom>
              <a:blipFill rotWithShape="1">
                <a:blip r:embed="rId7"/>
                <a:stretch>
                  <a:fillRect/>
                </a:stretch>
              </a:blipFill>
            </p:spPr>
            <p:txBody>
              <a:bodyPr/>
              <a:lstStyle/>
              <a:p>
                <a:r>
                  <a:rPr lang="zh-TW" altLang="en-US">
                    <a:noFill/>
                  </a:rPr>
                  <a:t> </a:t>
                </a:r>
              </a:p>
            </p:txBody>
          </p:sp>
        </mc:Fallback>
      </mc:AlternateContent>
      <p:sp>
        <p:nvSpPr>
          <p:cNvPr id="15" name="文字方塊 14"/>
          <p:cNvSpPr txBox="1"/>
          <p:nvPr/>
        </p:nvSpPr>
        <p:spPr>
          <a:xfrm>
            <a:off x="5584080" y="4123747"/>
            <a:ext cx="4596240"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 comparison fails and error occurs.</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8188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6976</TotalTime>
  <Words>3363</Words>
  <Application>Microsoft Office PowerPoint</Application>
  <PresentationFormat>自訂</PresentationFormat>
  <Paragraphs>136</Paragraphs>
  <Slides>21</Slides>
  <Notes>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21</vt:i4>
      </vt:variant>
    </vt:vector>
  </HeadingPairs>
  <TitlesOfParts>
    <vt:vector size="24" baseType="lpstr">
      <vt:lpstr>Office 佈景主題</vt:lpstr>
      <vt:lpstr>Equation</vt:lpstr>
      <vt:lpstr>Microsoft 方程式編輯器 3.0</vt:lpstr>
      <vt:lpstr>Object detection with integral image based extended set of Haar-like features and Adaboost algorithm</vt:lpstr>
      <vt:lpstr>Integral image</vt:lpstr>
      <vt:lpstr>Integral image blocks</vt:lpstr>
      <vt:lpstr>Extended harr-like rectangle features</vt:lpstr>
      <vt:lpstr>Object classifier training with AdaBoost method</vt:lpstr>
      <vt:lpstr>Preparing training simples for Adaboost</vt:lpstr>
      <vt:lpstr> Adaptive Boosting training iterations</vt:lpstr>
      <vt:lpstr>PowerPoint 簡報</vt:lpstr>
      <vt:lpstr>PowerPoint 簡報</vt:lpstr>
      <vt:lpstr>PowerPoint 簡報</vt:lpstr>
      <vt:lpstr>PowerPoint 簡報</vt:lpstr>
      <vt:lpstr>PowerPoint 簡報</vt:lpstr>
      <vt:lpstr>PowerPoint 簡報</vt:lpstr>
      <vt:lpstr>Adaboosting Example</vt:lpstr>
      <vt:lpstr>PowerPoint 簡報</vt:lpstr>
      <vt:lpstr>PowerPoint 簡報</vt:lpstr>
      <vt:lpstr>PowerPoint 簡報</vt:lpstr>
      <vt:lpstr>PowerPoint 簡報</vt:lpstr>
      <vt:lpstr>PowerPoint 簡報</vt:lpstr>
      <vt:lpstr>PowerPoint 簡報</vt:lpstr>
      <vt:lpstr>HW: Design a strong Adaboost classifier for the following training set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integral image based extended set of Haar-like features and Adaboost algorithm</dc:title>
  <dc:creator>Windows 使用者</dc:creator>
  <cp:lastModifiedBy>USER</cp:lastModifiedBy>
  <cp:revision>126</cp:revision>
  <dcterms:created xsi:type="dcterms:W3CDTF">2021-12-16T04:16:25Z</dcterms:created>
  <dcterms:modified xsi:type="dcterms:W3CDTF">2023-11-29T01:13:47Z</dcterms:modified>
</cp:coreProperties>
</file>