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07" r:id="rId4"/>
    <p:sldId id="310" r:id="rId5"/>
    <p:sldId id="288" r:id="rId6"/>
    <p:sldId id="262" r:id="rId7"/>
    <p:sldId id="263" r:id="rId8"/>
    <p:sldId id="264" r:id="rId9"/>
    <p:sldId id="265" r:id="rId10"/>
    <p:sldId id="309" r:id="rId11"/>
    <p:sldId id="266" r:id="rId12"/>
    <p:sldId id="311" r:id="rId13"/>
    <p:sldId id="271" r:id="rId14"/>
    <p:sldId id="270" r:id="rId15"/>
    <p:sldId id="272" r:id="rId16"/>
    <p:sldId id="273" r:id="rId17"/>
    <p:sldId id="274" r:id="rId18"/>
    <p:sldId id="275" r:id="rId19"/>
    <p:sldId id="281" r:id="rId20"/>
    <p:sldId id="280" r:id="rId21"/>
    <p:sldId id="282" r:id="rId22"/>
    <p:sldId id="283" r:id="rId23"/>
    <p:sldId id="284" r:id="rId24"/>
    <p:sldId id="268" r:id="rId25"/>
    <p:sldId id="308" r:id="rId26"/>
    <p:sldId id="285" r:id="rId27"/>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288"/>
      </p:cViewPr>
      <p:guideLst/>
    </p:cSldViewPr>
  </p:slideViewPr>
  <p:notesTextViewPr>
    <p:cViewPr>
      <p:scale>
        <a:sx n="1" d="1"/>
        <a:sy n="1" d="1"/>
      </p:scale>
      <p:origin x="0" y="0"/>
    </p:cViewPr>
  </p:notesTextViewPr>
  <p:notesViewPr>
    <p:cSldViewPr snapToGrid="0">
      <p:cViewPr varScale="1">
        <p:scale>
          <a:sx n="74" d="100"/>
          <a:sy n="74" d="100"/>
        </p:scale>
        <p:origin x="39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CD82462-E6CD-4F72-AFAD-FB81629501A0}" type="datetimeFigureOut">
              <a:rPr lang="zh-TW" altLang="en-US" smtClean="0"/>
              <a:t>2024/7/27</a:t>
            </a:fld>
            <a:endParaRPr lang="zh-TW" altLang="en-US"/>
          </a:p>
        </p:txBody>
      </p:sp>
      <p:sp>
        <p:nvSpPr>
          <p:cNvPr id="4" name="投影片影像版面配置區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4B1EC61C-7978-4183-A6CB-3E8E802ECE0C}" type="slidenum">
              <a:rPr lang="zh-TW" altLang="en-US" smtClean="0"/>
              <a:t>‹#›</a:t>
            </a:fld>
            <a:endParaRPr lang="zh-TW" altLang="en-US"/>
          </a:p>
        </p:txBody>
      </p:sp>
    </p:spTree>
    <p:extLst>
      <p:ext uri="{BB962C8B-B14F-4D97-AF65-F5344CB8AC3E}">
        <p14:creationId xmlns:p14="http://schemas.microsoft.com/office/powerpoint/2010/main" val="53888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B1EC61C-7978-4183-A6CB-3E8E802ECE0C}" type="slidenum">
              <a:rPr lang="zh-TW" altLang="en-US" smtClean="0"/>
              <a:t>1</a:t>
            </a:fld>
            <a:endParaRPr lang="zh-TW" altLang="en-US"/>
          </a:p>
        </p:txBody>
      </p:sp>
    </p:spTree>
    <p:extLst>
      <p:ext uri="{BB962C8B-B14F-4D97-AF65-F5344CB8AC3E}">
        <p14:creationId xmlns:p14="http://schemas.microsoft.com/office/powerpoint/2010/main" val="323339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dirty="0"/>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838200" y="365125"/>
            <a:ext cx="10515600" cy="5811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日期版面配置區 2"/>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文字版面配置區 2"/>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2024/7/27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FAE88FF1-2C18-4A0E-91AD-C74148E4C1C5}" type="datetimeFigureOut">
              <a:rPr lang="zh-TW" altLang="en-US" smtClean="0"/>
              <a:pPr/>
              <a:t>2024/7/27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00AFB9F-9A76-4833-BBFA-BFD914C38B6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css/exercise.asp?filename=exercise_border1"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query/jquery_selectors.asp" TargetMode="External"/><Relationship Id="rId2" Type="http://schemas.openxmlformats.org/officeDocument/2006/relationships/hyperlink" Target="https://www.w3schools.com/jquery/exercise_jq.asp?filename=exercise_jq_events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bootstrap5.hexschool.com/docs/5.1/getting-started/introduction/" TargetMode="External"/><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hyperlink" Target="https://www.w3schools.com/bootstrap5/index.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html/exercise.asp?filename=exercise_html_form_input_types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729616"/>
            <a:ext cx="9144000" cy="1540510"/>
          </a:xfrm>
        </p:spPr>
        <p:txBody>
          <a:bodyPr>
            <a:normAutofit fontScale="90000"/>
          </a:bodyPr>
          <a:lstStyle/>
          <a:p>
            <a:r>
              <a:rPr lang="en-US" altLang="zh-TW" dirty="0"/>
              <a:t>HTML CSS </a:t>
            </a:r>
            <a:r>
              <a:rPr lang="en-US" altLang="zh-TW" dirty="0" err="1"/>
              <a:t>Javascript</a:t>
            </a:r>
            <a:br>
              <a:rPr lang="en-US" altLang="zh-TW" dirty="0"/>
            </a:br>
            <a:r>
              <a:rPr lang="en-US" dirty="0">
                <a:sym typeface="+mn-ea"/>
              </a:rPr>
              <a:t>jQuery </a:t>
            </a:r>
            <a:r>
              <a:rPr lang="en-US" altLang="zh-TW" dirty="0" err="1">
                <a:sym typeface="+mn-ea"/>
              </a:rPr>
              <a:t>boostrap</a:t>
            </a:r>
            <a:r>
              <a:rPr lang="en-US" altLang="zh-TW" dirty="0">
                <a:sym typeface="+mn-ea"/>
              </a:rPr>
              <a:t> </a:t>
            </a:r>
            <a:r>
              <a:rPr lang="en-US" dirty="0">
                <a:sym typeface="+mn-ea"/>
              </a:rPr>
              <a:t> </a:t>
            </a:r>
            <a:endParaRPr lang="en-US" altLang="zh-TW" dirty="0"/>
          </a:p>
        </p:txBody>
      </p:sp>
      <p:pic>
        <p:nvPicPr>
          <p:cNvPr id="5" name="圖片 4" descr="pngwing.com (4)"/>
          <p:cNvPicPr>
            <a:picLocks noChangeAspect="1"/>
          </p:cNvPicPr>
          <p:nvPr/>
        </p:nvPicPr>
        <p:blipFill>
          <a:blip r:embed="rId3"/>
          <a:stretch>
            <a:fillRect/>
          </a:stretch>
        </p:blipFill>
        <p:spPr>
          <a:xfrm>
            <a:off x="4062730" y="2658745"/>
            <a:ext cx="4066540" cy="15405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15620" y="975955"/>
            <a:ext cx="7199630" cy="1200329"/>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Box Model 是CSS 針對HTML 元素所產生的矩形方塊，由內容 (content)、</a:t>
            </a:r>
          </a:p>
          <a:p>
            <a:r>
              <a:rPr lang="zh-TW" altLang="en-US" dirty="0">
                <a:latin typeface="Times New Roman" panose="02020603050405020304" pitchFamily="18" charset="0"/>
                <a:ea typeface="標楷體" panose="03000509000000000000" pitchFamily="65" charset="-120"/>
              </a:rPr>
              <a:t>留白 (padding，背景的空間)、框線 (border) 與邊界 (margin) 所組成，</a:t>
            </a:r>
          </a:p>
          <a:p>
            <a:r>
              <a:rPr lang="zh-TW" altLang="en-US" dirty="0">
                <a:latin typeface="Times New Roman" panose="02020603050405020304" pitchFamily="18" charset="0"/>
                <a:ea typeface="標楷體" panose="03000509000000000000" pitchFamily="65" charset="-120"/>
              </a:rPr>
              <a:t>如下圖。</a:t>
            </a:r>
          </a:p>
        </p:txBody>
      </p:sp>
      <p:sp>
        <p:nvSpPr>
          <p:cNvPr id="3" name="文字方塊 2"/>
          <p:cNvSpPr txBox="1"/>
          <p:nvPr/>
        </p:nvSpPr>
        <p:spPr>
          <a:xfrm>
            <a:off x="515620" y="366395"/>
            <a:ext cx="2540000" cy="461665"/>
          </a:xfrm>
          <a:prstGeom prst="rect">
            <a:avLst/>
          </a:prstGeom>
          <a:noFill/>
        </p:spPr>
        <p:txBody>
          <a:bodyPr wrap="square" rtlCol="0" anchor="t">
            <a:spAutoFit/>
          </a:bodyPr>
          <a:lstStyle/>
          <a:p>
            <a:r>
              <a:rPr lang="zh-TW" altLang="en-US" sz="2400" b="1" dirty="0">
                <a:latin typeface="Times New Roman" panose="02020603050405020304" pitchFamily="18" charset="0"/>
                <a:ea typeface="標楷體" panose="03000509000000000000" pitchFamily="65" charset="-120"/>
              </a:rPr>
              <a:t>Box Model</a:t>
            </a:r>
            <a:r>
              <a:rPr lang="en-US" altLang="zh-TW" sz="2400" b="1" dirty="0">
                <a:latin typeface="Times New Roman" panose="02020603050405020304" pitchFamily="18" charset="0"/>
                <a:ea typeface="標楷體" panose="03000509000000000000" pitchFamily="65" charset="-120"/>
              </a:rPr>
              <a:t>:</a:t>
            </a:r>
            <a:r>
              <a:rPr lang="zh-TW" altLang="en-US" sz="2400" b="1" dirty="0">
                <a:latin typeface="Times New Roman" panose="02020603050405020304" pitchFamily="18" charset="0"/>
                <a:ea typeface="標楷體" panose="03000509000000000000" pitchFamily="65" charset="-120"/>
              </a:rPr>
              <a:t> </a:t>
            </a:r>
          </a:p>
        </p:txBody>
      </p:sp>
      <p:pic>
        <p:nvPicPr>
          <p:cNvPr id="5" name="圖片 4"/>
          <p:cNvPicPr>
            <a:picLocks noChangeAspect="1"/>
          </p:cNvPicPr>
          <p:nvPr/>
        </p:nvPicPr>
        <p:blipFill>
          <a:blip r:embed="rId2"/>
          <a:stretch>
            <a:fillRect/>
          </a:stretch>
        </p:blipFill>
        <p:spPr>
          <a:xfrm>
            <a:off x="515620" y="2562225"/>
            <a:ext cx="4067175" cy="3585210"/>
          </a:xfrm>
          <a:prstGeom prst="rect">
            <a:avLst/>
          </a:prstGeom>
        </p:spPr>
      </p:pic>
      <p:sp>
        <p:nvSpPr>
          <p:cNvPr id="6" name="文字方塊 5"/>
          <p:cNvSpPr txBox="1"/>
          <p:nvPr/>
        </p:nvSpPr>
        <p:spPr>
          <a:xfrm>
            <a:off x="4826000" y="2833370"/>
            <a:ext cx="2540000" cy="1465580"/>
          </a:xfrm>
          <a:prstGeom prst="rect">
            <a:avLst/>
          </a:prstGeom>
          <a:noFill/>
        </p:spPr>
        <p:txBody>
          <a:bodyPr wrap="square" rtlCol="0" anchor="t">
            <a:spAutoFit/>
          </a:bodyPr>
          <a:lstStyle/>
          <a:p>
            <a:r>
              <a:rPr lang="zh-TW" altLang="en-US">
                <a:latin typeface="Times New Roman" panose="02020603050405020304" pitchFamily="18" charset="0"/>
                <a:ea typeface="標楷體" panose="03000509000000000000" pitchFamily="65" charset="-120"/>
              </a:rPr>
              <a:t>padding-top</a:t>
            </a:r>
          </a:p>
          <a:p>
            <a:r>
              <a:rPr lang="zh-TW" altLang="en-US">
                <a:latin typeface="Times New Roman" panose="02020603050405020304" pitchFamily="18" charset="0"/>
                <a:ea typeface="標楷體" panose="03000509000000000000" pitchFamily="65" charset="-120"/>
              </a:rPr>
              <a:t>padding-bottom</a:t>
            </a:r>
          </a:p>
          <a:p>
            <a:r>
              <a:rPr lang="zh-TW" altLang="en-US">
                <a:latin typeface="Times New Roman" panose="02020603050405020304" pitchFamily="18" charset="0"/>
                <a:ea typeface="標楷體" panose="03000509000000000000" pitchFamily="65" charset="-120"/>
              </a:rPr>
              <a:t>padding-left</a:t>
            </a:r>
          </a:p>
          <a:p>
            <a:r>
              <a:rPr lang="zh-TW" altLang="en-US">
                <a:latin typeface="Times New Roman" panose="02020603050405020304" pitchFamily="18" charset="0"/>
                <a:ea typeface="標楷體" panose="03000509000000000000" pitchFamily="65" charset="-120"/>
              </a:rPr>
              <a:t>padding-right</a:t>
            </a:r>
          </a:p>
          <a:p>
            <a:r>
              <a:rPr lang="zh-TW" altLang="en-US">
                <a:latin typeface="Times New Roman" panose="02020603050405020304" pitchFamily="18" charset="0"/>
                <a:ea typeface="標楷體" panose="03000509000000000000" pitchFamily="65" charset="-120"/>
              </a:rPr>
              <a:t>padding</a:t>
            </a:r>
          </a:p>
        </p:txBody>
      </p:sp>
      <p:sp>
        <p:nvSpPr>
          <p:cNvPr id="7" name="文字方塊 6"/>
          <p:cNvSpPr txBox="1"/>
          <p:nvPr/>
        </p:nvSpPr>
        <p:spPr>
          <a:xfrm>
            <a:off x="9605010" y="2833370"/>
            <a:ext cx="2540000" cy="1465580"/>
          </a:xfrm>
          <a:prstGeom prst="rect">
            <a:avLst/>
          </a:prstGeom>
          <a:noFill/>
        </p:spPr>
        <p:txBody>
          <a:bodyPr wrap="square" rtlCol="0" anchor="t">
            <a:spAutoFit/>
          </a:bodyPr>
          <a:lstStyle/>
          <a:p>
            <a:r>
              <a:rPr lang="zh-TW" altLang="en-US">
                <a:latin typeface="Times New Roman" panose="02020603050405020304" pitchFamily="18" charset="0"/>
                <a:ea typeface="標楷體" panose="03000509000000000000" pitchFamily="65" charset="-120"/>
              </a:rPr>
              <a:t>margin-top</a:t>
            </a:r>
          </a:p>
          <a:p>
            <a:r>
              <a:rPr lang="zh-TW" altLang="en-US">
                <a:latin typeface="Times New Roman" panose="02020603050405020304" pitchFamily="18" charset="0"/>
                <a:ea typeface="標楷體" panose="03000509000000000000" pitchFamily="65" charset="-120"/>
              </a:rPr>
              <a:t>margin-bottom</a:t>
            </a:r>
          </a:p>
          <a:p>
            <a:r>
              <a:rPr lang="zh-TW" altLang="en-US">
                <a:latin typeface="Times New Roman" panose="02020603050405020304" pitchFamily="18" charset="0"/>
                <a:ea typeface="標楷體" panose="03000509000000000000" pitchFamily="65" charset="-120"/>
              </a:rPr>
              <a:t>margin-left</a:t>
            </a:r>
          </a:p>
          <a:p>
            <a:r>
              <a:rPr lang="zh-TW" altLang="en-US">
                <a:latin typeface="Times New Roman" panose="02020603050405020304" pitchFamily="18" charset="0"/>
                <a:ea typeface="標楷體" panose="03000509000000000000" pitchFamily="65" charset="-120"/>
              </a:rPr>
              <a:t>margin-right</a:t>
            </a:r>
          </a:p>
          <a:p>
            <a:r>
              <a:rPr lang="zh-TW" altLang="en-US">
                <a:latin typeface="Times New Roman" panose="02020603050405020304" pitchFamily="18" charset="0"/>
                <a:ea typeface="標楷體" panose="03000509000000000000" pitchFamily="65" charset="-120"/>
              </a:rPr>
              <a:t>margin</a:t>
            </a:r>
          </a:p>
        </p:txBody>
      </p:sp>
      <p:sp>
        <p:nvSpPr>
          <p:cNvPr id="8" name="文字方塊 7"/>
          <p:cNvSpPr txBox="1"/>
          <p:nvPr/>
        </p:nvSpPr>
        <p:spPr>
          <a:xfrm>
            <a:off x="7065010" y="2833370"/>
            <a:ext cx="2540000" cy="1465580"/>
          </a:xfrm>
          <a:prstGeom prst="rect">
            <a:avLst/>
          </a:prstGeom>
          <a:noFill/>
        </p:spPr>
        <p:txBody>
          <a:bodyPr wrap="square" rtlCol="0" anchor="t">
            <a:spAutoFit/>
          </a:bodyPr>
          <a:lstStyle/>
          <a:p>
            <a:r>
              <a:rPr lang="zh-TW" altLang="en-US">
                <a:latin typeface="Times New Roman" panose="02020603050405020304" pitchFamily="18" charset="0"/>
                <a:ea typeface="標楷體" panose="03000509000000000000" pitchFamily="65" charset="-120"/>
              </a:rPr>
              <a:t>border-top-style</a:t>
            </a:r>
          </a:p>
          <a:p>
            <a:r>
              <a:rPr lang="zh-TW" altLang="en-US">
                <a:latin typeface="Times New Roman" panose="02020603050405020304" pitchFamily="18" charset="0"/>
                <a:ea typeface="標楷體" panose="03000509000000000000" pitchFamily="65" charset="-120"/>
              </a:rPr>
              <a:t>border-bottom-style</a:t>
            </a:r>
          </a:p>
          <a:p>
            <a:r>
              <a:rPr lang="zh-TW" altLang="en-US">
                <a:latin typeface="Times New Roman" panose="02020603050405020304" pitchFamily="18" charset="0"/>
                <a:ea typeface="標楷體" panose="03000509000000000000" pitchFamily="65" charset="-120"/>
              </a:rPr>
              <a:t>border-left-style</a:t>
            </a:r>
          </a:p>
          <a:p>
            <a:r>
              <a:rPr lang="zh-TW" altLang="en-US">
                <a:latin typeface="Times New Roman" panose="02020603050405020304" pitchFamily="18" charset="0"/>
                <a:ea typeface="標楷體" panose="03000509000000000000" pitchFamily="65" charset="-120"/>
              </a:rPr>
              <a:t>border-right-style</a:t>
            </a:r>
          </a:p>
          <a:p>
            <a:r>
              <a:rPr lang="zh-TW" altLang="en-US">
                <a:latin typeface="Times New Roman" panose="02020603050405020304" pitchFamily="18" charset="0"/>
                <a:ea typeface="標楷體" panose="03000509000000000000" pitchFamily="65" charset="-120"/>
              </a:rPr>
              <a:t>border-style</a:t>
            </a:r>
          </a:p>
        </p:txBody>
      </p:sp>
      <p:sp>
        <p:nvSpPr>
          <p:cNvPr id="4" name="文字方塊 3"/>
          <p:cNvSpPr txBox="1"/>
          <p:nvPr/>
        </p:nvSpPr>
        <p:spPr>
          <a:xfrm>
            <a:off x="4826000" y="5528310"/>
            <a:ext cx="7319010" cy="92333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練習</a:t>
            </a:r>
          </a:p>
          <a:p>
            <a:r>
              <a:rPr lang="zh-TW" altLang="en-US" dirty="0">
                <a:latin typeface="Times New Roman" panose="02020603050405020304" pitchFamily="18" charset="0"/>
                <a:ea typeface="標楷體" panose="03000509000000000000" pitchFamily="65" charset="-120"/>
                <a:hlinkClick r:id="rId3"/>
              </a:rPr>
              <a:t>https://www.w3schools.com/css/exercise.asp?filename=exercise_border1</a:t>
            </a:r>
            <a:endParaRPr lang="en-US" altLang="zh-TW" dirty="0">
              <a:latin typeface="Times New Roman" panose="02020603050405020304" pitchFamily="18" charset="0"/>
              <a:ea typeface="標楷體" panose="03000509000000000000" pitchFamily="65" charset="-120"/>
            </a:endParaRPr>
          </a:p>
          <a:p>
            <a:endParaRPr lang="zh-TW" altLang="en-US" dirty="0">
              <a:latin typeface="Times New Roman" panose="02020603050405020304" pitchFamily="18" charset="0"/>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4375" y="424815"/>
            <a:ext cx="10370820" cy="716280"/>
          </a:xfrm>
        </p:spPr>
        <p:txBody>
          <a:bodyPr>
            <a:normAutofit/>
          </a:bodyPr>
          <a:lstStyle/>
          <a:p>
            <a:r>
              <a:rPr lang="zh-TW" altLang="en-US" sz="2400" b="1" dirty="0"/>
              <a:t>inline 和 block 顯示方式</a:t>
            </a:r>
            <a:r>
              <a:rPr lang="en-US" altLang="zh-TW" sz="2400" b="1" dirty="0"/>
              <a:t>:</a:t>
            </a:r>
            <a:endParaRPr lang="zh-TW" altLang="en-US" sz="2400" b="1" dirty="0"/>
          </a:p>
        </p:txBody>
      </p:sp>
      <p:sp>
        <p:nvSpPr>
          <p:cNvPr id="3" name="文字版面配置區 2"/>
          <p:cNvSpPr>
            <a:spLocks noGrp="1"/>
          </p:cNvSpPr>
          <p:nvPr>
            <p:ph type="body" idx="1"/>
          </p:nvPr>
        </p:nvSpPr>
        <p:spPr>
          <a:xfrm>
            <a:off x="714375" y="1547336"/>
            <a:ext cx="11058525" cy="3763328"/>
          </a:xfrm>
        </p:spPr>
        <p:txBody>
          <a:bodyPr>
            <a:noAutofit/>
          </a:bodyPr>
          <a:lstStyle/>
          <a:p>
            <a:pPr marL="0" indent="0">
              <a:buNone/>
            </a:pPr>
            <a:r>
              <a:rPr lang="zh-TW" altLang="en-US" sz="2000" dirty="0"/>
              <a:t>inline 和 block 是兩種HTML元素的顯示方式。這兩種方式決定了元素如何佔據父元素的空間以及是否可以和其他元素並排顯示。</a:t>
            </a:r>
            <a:endParaRPr lang="en-US" altLang="zh-TW" sz="2000" dirty="0"/>
          </a:p>
          <a:p>
            <a:pPr marL="0" indent="0">
              <a:buNone/>
            </a:pPr>
            <a:endParaRPr lang="zh-TW" altLang="en-US" sz="1800" dirty="0"/>
          </a:p>
          <a:p>
            <a:r>
              <a:rPr lang="zh-TW" altLang="en-US" sz="2200" dirty="0"/>
              <a:t>inline</a:t>
            </a:r>
            <a:r>
              <a:rPr lang="en-US" altLang="zh-TW" sz="2200" dirty="0"/>
              <a:t>:</a:t>
            </a:r>
            <a:r>
              <a:rPr lang="zh-TW" altLang="en-US" sz="2200" dirty="0"/>
              <a:t> </a:t>
            </a:r>
            <a:r>
              <a:rPr lang="zh-TW" altLang="en-US" sz="1800" dirty="0"/>
              <a:t>元素佔據其內容的空間，並</a:t>
            </a:r>
            <a:r>
              <a:rPr lang="zh-TW" altLang="en-US" sz="1800" dirty="0">
                <a:solidFill>
                  <a:srgbClr val="FF0000"/>
                </a:solidFill>
              </a:rPr>
              <a:t>允許其他內容和它並排顯示</a:t>
            </a:r>
            <a:r>
              <a:rPr lang="zh-TW" altLang="en-US" sz="1800" dirty="0"/>
              <a:t>，但是無法設置寬度和高度，同時</a:t>
            </a:r>
            <a:r>
              <a:rPr lang="zh-TW" altLang="en-US" sz="1800" dirty="0">
                <a:solidFill>
                  <a:srgbClr val="FF0000"/>
                </a:solidFill>
              </a:rPr>
              <a:t>忽略</a:t>
            </a:r>
          </a:p>
          <a:p>
            <a:pPr marL="0" indent="0">
              <a:buNone/>
            </a:pPr>
            <a:r>
              <a:rPr lang="zh-TW" altLang="en-US" sz="1800" dirty="0">
                <a:solidFill>
                  <a:srgbClr val="FF0000"/>
                </a:solidFill>
              </a:rPr>
              <a:t>上下外邊距和內邊距。</a:t>
            </a:r>
          </a:p>
          <a:p>
            <a:pPr marL="0" indent="0">
              <a:buNone/>
            </a:pPr>
            <a:r>
              <a:rPr lang="en-US" altLang="zh-TW" sz="1800" dirty="0"/>
              <a:t>EX:</a:t>
            </a:r>
            <a:r>
              <a:rPr lang="zh-TW" altLang="en-US" sz="1800" dirty="0"/>
              <a:t> &lt;span&gt;這是一個inline元素。&lt;/span&gt;</a:t>
            </a:r>
            <a:endParaRPr lang="en-US" altLang="zh-TW" sz="1800" dirty="0"/>
          </a:p>
          <a:p>
            <a:pPr marL="0" indent="0">
              <a:buNone/>
            </a:pPr>
            <a:endParaRPr lang="zh-TW" altLang="en-US" sz="1800" dirty="0"/>
          </a:p>
          <a:p>
            <a:r>
              <a:rPr lang="zh-TW" altLang="en-US" sz="2200" dirty="0"/>
              <a:t>block</a:t>
            </a:r>
            <a:r>
              <a:rPr lang="en-US" altLang="zh-TW" sz="2200" dirty="0"/>
              <a:t>:</a:t>
            </a:r>
            <a:r>
              <a:rPr lang="zh-TW" altLang="en-US" sz="2200" dirty="0"/>
              <a:t> </a:t>
            </a:r>
            <a:r>
              <a:rPr lang="zh-TW" altLang="en-US" sz="1800" dirty="0"/>
              <a:t>元素則</a:t>
            </a:r>
            <a:r>
              <a:rPr lang="zh-TW" altLang="en-US" sz="1800" dirty="0">
                <a:solidFill>
                  <a:srgbClr val="FF0000"/>
                </a:solidFill>
              </a:rPr>
              <a:t>佔據整個父元素空間</a:t>
            </a:r>
            <a:r>
              <a:rPr lang="zh-TW" altLang="en-US" sz="1800" dirty="0"/>
              <a:t>，</a:t>
            </a:r>
            <a:r>
              <a:rPr lang="zh-TW" altLang="en-US" sz="1800" dirty="0">
                <a:solidFill>
                  <a:srgbClr val="FF0000"/>
                </a:solidFill>
              </a:rPr>
              <a:t>預設寬度為100%</a:t>
            </a:r>
            <a:r>
              <a:rPr lang="zh-TW" altLang="en-US" sz="1800" dirty="0"/>
              <a:t>。它會在父元素中</a:t>
            </a:r>
            <a:r>
              <a:rPr lang="zh-TW" altLang="en-US" sz="1800" dirty="0">
                <a:solidFill>
                  <a:srgbClr val="FF0000"/>
                </a:solidFill>
              </a:rPr>
              <a:t>佔據一個獨立的行</a:t>
            </a:r>
            <a:r>
              <a:rPr lang="zh-TW" altLang="en-US" sz="1800" dirty="0"/>
              <a:t>，並且</a:t>
            </a:r>
            <a:r>
              <a:rPr lang="zh-TW" altLang="en-US" sz="1800" dirty="0">
                <a:solidFill>
                  <a:srgbClr val="FF0000"/>
                </a:solidFill>
              </a:rPr>
              <a:t>可</a:t>
            </a:r>
          </a:p>
          <a:p>
            <a:pPr marL="0" indent="0">
              <a:buNone/>
            </a:pPr>
            <a:r>
              <a:rPr lang="zh-TW" altLang="en-US" sz="1800" dirty="0">
                <a:solidFill>
                  <a:srgbClr val="FF0000"/>
                </a:solidFill>
              </a:rPr>
              <a:t>以設置寬度、高度、外邊距和內邊距</a:t>
            </a:r>
            <a:r>
              <a:rPr lang="zh-TW" altLang="en-US" sz="1800" dirty="0"/>
              <a:t>。</a:t>
            </a:r>
          </a:p>
          <a:p>
            <a:pPr marL="0" indent="0">
              <a:buNone/>
            </a:pPr>
            <a:r>
              <a:rPr lang="en-US" altLang="zh-TW" sz="1800" dirty="0"/>
              <a:t>EX:</a:t>
            </a:r>
            <a:r>
              <a:rPr lang="zh-TW" altLang="en-US" sz="1800" dirty="0"/>
              <a:t> &lt;div&gt;這是一個block元素。&lt;/div&gt;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0590" y="427990"/>
            <a:ext cx="10370820" cy="716280"/>
          </a:xfrm>
        </p:spPr>
        <p:txBody>
          <a:bodyPr>
            <a:normAutofit/>
          </a:bodyPr>
          <a:lstStyle/>
          <a:p>
            <a:r>
              <a:rPr lang="zh-TW" altLang="en-US" sz="2400" b="1" dirty="0"/>
              <a:t>inline 和 block 顯示方式</a:t>
            </a:r>
            <a:r>
              <a:rPr lang="en-US" altLang="zh-TW" sz="2400" b="1" dirty="0"/>
              <a:t>:</a:t>
            </a:r>
            <a:endParaRPr lang="zh-TW" altLang="en-US" sz="2400" b="1" dirty="0"/>
          </a:p>
        </p:txBody>
      </p:sp>
      <p:sp>
        <p:nvSpPr>
          <p:cNvPr id="5" name="文字方塊 4">
            <a:extLst>
              <a:ext uri="{FF2B5EF4-FFF2-40B4-BE49-F238E27FC236}">
                <a16:creationId xmlns:a16="http://schemas.microsoft.com/office/drawing/2014/main" id="{5C50E343-C4D3-461C-A3EA-24CBD2D6275C}"/>
              </a:ext>
            </a:extLst>
          </p:cNvPr>
          <p:cNvSpPr txBox="1"/>
          <p:nvPr/>
        </p:nvSpPr>
        <p:spPr>
          <a:xfrm>
            <a:off x="910590" y="1720840"/>
            <a:ext cx="10690860" cy="3416320"/>
          </a:xfrm>
          <a:prstGeom prst="rect">
            <a:avLst/>
          </a:prstGeom>
          <a:noFill/>
        </p:spPr>
        <p:txBody>
          <a:bodyPr wrap="square">
            <a:spAutoFit/>
          </a:bodyPr>
          <a:lstStyle/>
          <a:p>
            <a:r>
              <a:rPr lang="zh-TW" altLang="en-US" sz="1800" dirty="0">
                <a:latin typeface="Times New Roman" panose="02020603050405020304" pitchFamily="18" charset="0"/>
                <a:ea typeface="標楷體" panose="03000509000000000000" pitchFamily="65" charset="-120"/>
              </a:rPr>
              <a:t>使用CSS控制顯示方式</a:t>
            </a:r>
          </a:p>
          <a:p>
            <a:r>
              <a:rPr lang="zh-TW" altLang="en-US" sz="1800" dirty="0">
                <a:latin typeface="Times New Roman" panose="02020603050405020304" pitchFamily="18" charset="0"/>
                <a:ea typeface="標楷體" panose="03000509000000000000" pitchFamily="65" charset="-120"/>
              </a:rPr>
              <a:t>display屬性用於控制元素的顯示方式。要將元素設置為inline或block，我們可以分別使用以下屬性值：</a:t>
            </a:r>
            <a:endParaRPr lang="en-US" altLang="zh-TW" sz="1800" dirty="0">
              <a:latin typeface="Times New Roman" panose="02020603050405020304" pitchFamily="18" charset="0"/>
              <a:ea typeface="標楷體" panose="03000509000000000000" pitchFamily="65" charset="-120"/>
            </a:endParaRPr>
          </a:p>
          <a:p>
            <a:endParaRPr lang="zh-TW" altLang="en-US" sz="1800" dirty="0">
              <a:solidFill>
                <a:schemeClr val="accent1"/>
              </a:solidFill>
              <a:latin typeface="Times New Roman" panose="02020603050405020304" pitchFamily="18" charset="0"/>
              <a:ea typeface="標楷體" panose="03000509000000000000" pitchFamily="65" charset="-120"/>
            </a:endParaRPr>
          </a:p>
          <a:p>
            <a:r>
              <a:rPr lang="zh-TW" altLang="en-US" sz="1800" dirty="0">
                <a:latin typeface="Times New Roman" panose="02020603050405020304" pitchFamily="18" charset="0"/>
                <a:ea typeface="標楷體" panose="03000509000000000000" pitchFamily="65" charset="-120"/>
              </a:rPr>
              <a:t>/* 將元素設置為inline */</a:t>
            </a:r>
          </a:p>
          <a:p>
            <a:r>
              <a:rPr lang="zh-TW" altLang="en-US" sz="1800" dirty="0">
                <a:latin typeface="Times New Roman" panose="02020603050405020304" pitchFamily="18" charset="0"/>
                <a:ea typeface="標楷體" panose="03000509000000000000" pitchFamily="65" charset="-120"/>
              </a:rPr>
              <a:t>.inline-element {</a:t>
            </a:r>
          </a:p>
          <a:p>
            <a:r>
              <a:rPr lang="zh-TW" altLang="en-US" sz="1800" dirty="0">
                <a:latin typeface="Times New Roman" panose="02020603050405020304" pitchFamily="18" charset="0"/>
                <a:ea typeface="標楷體" panose="03000509000000000000" pitchFamily="65" charset="-120"/>
              </a:rPr>
              <a:t>  display: inline;</a:t>
            </a:r>
          </a:p>
          <a:p>
            <a:r>
              <a:rPr lang="zh-TW" altLang="en-US" sz="1800" dirty="0">
                <a:latin typeface="Times New Roman" panose="02020603050405020304" pitchFamily="18" charset="0"/>
                <a:ea typeface="標楷體" panose="03000509000000000000" pitchFamily="65" charset="-120"/>
              </a:rPr>
              <a:t>}</a:t>
            </a:r>
            <a:endParaRPr lang="en-US" altLang="zh-TW" sz="1800" dirty="0">
              <a:latin typeface="Times New Roman" panose="02020603050405020304" pitchFamily="18" charset="0"/>
              <a:ea typeface="標楷體" panose="03000509000000000000" pitchFamily="65" charset="-120"/>
            </a:endParaRPr>
          </a:p>
          <a:p>
            <a:endParaRPr lang="zh-TW" altLang="en-US" sz="1800" dirty="0">
              <a:latin typeface="Times New Roman" panose="02020603050405020304" pitchFamily="18" charset="0"/>
              <a:ea typeface="標楷體" panose="03000509000000000000" pitchFamily="65" charset="-120"/>
            </a:endParaRPr>
          </a:p>
          <a:p>
            <a:r>
              <a:rPr lang="zh-TW" altLang="en-US" sz="1800" dirty="0">
                <a:latin typeface="Times New Roman" panose="02020603050405020304" pitchFamily="18" charset="0"/>
                <a:ea typeface="標楷體" panose="03000509000000000000" pitchFamily="65" charset="-120"/>
              </a:rPr>
              <a:t>/* 將元素設置為block */</a:t>
            </a:r>
          </a:p>
          <a:p>
            <a:r>
              <a:rPr lang="zh-TW" altLang="en-US" sz="1800" dirty="0">
                <a:latin typeface="Times New Roman" panose="02020603050405020304" pitchFamily="18" charset="0"/>
                <a:ea typeface="標楷體" panose="03000509000000000000" pitchFamily="65" charset="-120"/>
              </a:rPr>
              <a:t>.block-element {</a:t>
            </a:r>
          </a:p>
          <a:p>
            <a:r>
              <a:rPr lang="zh-TW" altLang="en-US" sz="1800" dirty="0">
                <a:latin typeface="Times New Roman" panose="02020603050405020304" pitchFamily="18" charset="0"/>
                <a:ea typeface="標楷體" panose="03000509000000000000" pitchFamily="65" charset="-120"/>
              </a:rPr>
              <a:t>  display: block;</a:t>
            </a:r>
          </a:p>
          <a:p>
            <a:r>
              <a:rPr lang="zh-TW" altLang="en-US" sz="1800" dirty="0">
                <a:latin typeface="Times New Roman" panose="02020603050405020304" pitchFamily="18" charset="0"/>
                <a:ea typeface="標楷體" panose="03000509000000000000" pitchFamily="65" charset="-120"/>
              </a:rPr>
              <a:t>}</a:t>
            </a:r>
          </a:p>
        </p:txBody>
      </p:sp>
    </p:spTree>
    <p:extLst>
      <p:ext uri="{BB962C8B-B14F-4D97-AF65-F5344CB8AC3E}">
        <p14:creationId xmlns:p14="http://schemas.microsoft.com/office/powerpoint/2010/main" val="83501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pngwing.com (4)"/>
          <p:cNvPicPr>
            <a:picLocks noChangeAspect="1"/>
          </p:cNvPicPr>
          <p:nvPr/>
        </p:nvPicPr>
        <p:blipFill>
          <a:blip r:embed="rId2"/>
          <a:srcRect l="33694" r="32718" b="-779"/>
          <a:stretch>
            <a:fillRect/>
          </a:stretch>
        </p:blipFill>
        <p:spPr>
          <a:xfrm>
            <a:off x="4980940" y="246380"/>
            <a:ext cx="2228850" cy="2547620"/>
          </a:xfrm>
          <a:prstGeom prst="rect">
            <a:avLst/>
          </a:prstGeom>
        </p:spPr>
      </p:pic>
      <p:sp>
        <p:nvSpPr>
          <p:cNvPr id="2" name="文字方塊 1"/>
          <p:cNvSpPr txBox="1"/>
          <p:nvPr/>
        </p:nvSpPr>
        <p:spPr>
          <a:xfrm>
            <a:off x="1497330" y="2868295"/>
            <a:ext cx="9197340" cy="3660140"/>
          </a:xfrm>
          <a:prstGeom prst="rect">
            <a:avLst/>
          </a:prstGeom>
          <a:noFill/>
        </p:spPr>
        <p:txBody>
          <a:bodyPr wrap="square" rtlCol="0" anchor="t">
            <a:spAutoFit/>
          </a:bodyPr>
          <a:lstStyle/>
          <a:p>
            <a:endParaRPr lang="zh-TW" altLang="en-US"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一個輕量級的程式語言（"腳本語言"）</a:t>
            </a:r>
          </a:p>
          <a:p>
            <a:r>
              <a:rPr lang="zh-TW" altLang="en-US" sz="2400" dirty="0">
                <a:latin typeface="Times New Roman" panose="02020603050405020304" pitchFamily="18" charset="0"/>
                <a:ea typeface="標楷體" panose="03000509000000000000" pitchFamily="65" charset="-120"/>
              </a:rPr>
              <a:t>用於使網頁具有互動性</a:t>
            </a:r>
          </a:p>
          <a:p>
            <a:r>
              <a:rPr lang="zh-TW" altLang="en-US" sz="2400" dirty="0">
                <a:latin typeface="Times New Roman" panose="02020603050405020304" pitchFamily="18" charset="0"/>
                <a:ea typeface="標楷體" panose="03000509000000000000" pitchFamily="65" charset="-120"/>
              </a:rPr>
              <a:t>將動態文本插入HTML（例如：使用者名稱）</a:t>
            </a:r>
          </a:p>
          <a:p>
            <a:r>
              <a:rPr lang="zh-TW" altLang="en-US" sz="2400" dirty="0">
                <a:latin typeface="Times New Roman" panose="02020603050405020304" pitchFamily="18" charset="0"/>
                <a:ea typeface="標楷體" panose="03000509000000000000" pitchFamily="65" charset="-120"/>
              </a:rPr>
              <a:t>對事件作出反應（例如：頁面載入、使用者點擊）</a:t>
            </a:r>
          </a:p>
          <a:p>
            <a:r>
              <a:rPr lang="zh-TW" altLang="en-US" sz="2400" dirty="0">
                <a:latin typeface="Times New Roman" panose="02020603050405020304" pitchFamily="18" charset="0"/>
                <a:ea typeface="標楷體" panose="03000509000000000000" pitchFamily="65" charset="-120"/>
              </a:rPr>
              <a:t>取得有關使用者電腦的資訊（例如：瀏覽器類型）</a:t>
            </a:r>
          </a:p>
          <a:p>
            <a:r>
              <a:rPr lang="zh-TW" altLang="en-US" sz="2400" dirty="0">
                <a:latin typeface="Times New Roman" panose="02020603050405020304" pitchFamily="18" charset="0"/>
                <a:ea typeface="標楷體" panose="03000509000000000000" pitchFamily="65" charset="-120"/>
              </a:rPr>
              <a:t>在使用者的電腦上執行計算（例如：表單驗證）</a:t>
            </a:r>
          </a:p>
          <a:p>
            <a:endParaRPr lang="zh-TW" altLang="en-US" sz="2400" dirty="0">
              <a:latin typeface="Times New Roman" panose="02020603050405020304" pitchFamily="18" charset="0"/>
              <a:ea typeface="標楷體" panose="03000509000000000000" pitchFamily="65" charset="-120"/>
            </a:endParaRPr>
          </a:p>
          <a:p>
            <a:endParaRPr lang="zh-TW" altLang="en-US"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除了名稱和一些語法相似之外，與Java無關。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sym typeface="+mn-ea"/>
              </a:rPr>
              <a:t>為什麼要使用客戶端程式設計？</a:t>
            </a:r>
            <a:endParaRPr lang="zh-TW" altLang="en-US" dirty="0"/>
          </a:p>
        </p:txBody>
      </p:sp>
      <p:sp>
        <p:nvSpPr>
          <p:cNvPr id="3" name="文字版面配置區 2"/>
          <p:cNvSpPr>
            <a:spLocks noGrp="1"/>
          </p:cNvSpPr>
          <p:nvPr>
            <p:ph type="body" idx="1"/>
          </p:nvPr>
        </p:nvSpPr>
        <p:spPr/>
        <p:txBody>
          <a:bodyPr>
            <a:normAutofit/>
          </a:bodyPr>
          <a:lstStyle/>
          <a:p>
            <a:pPr marL="0" indent="0">
              <a:buNone/>
            </a:pPr>
            <a:endParaRPr lang="zh-TW" altLang="en-US" sz="2000" dirty="0">
              <a:sym typeface="+mn-ea"/>
            </a:endParaRPr>
          </a:p>
          <a:p>
            <a:pPr marL="0" indent="0">
              <a:buNone/>
            </a:pPr>
            <a:r>
              <a:rPr lang="zh-TW" altLang="en-US" sz="2000" dirty="0">
                <a:sym typeface="+mn-ea"/>
              </a:rPr>
              <a:t>PHP已經允許我們創建動態網頁。為什麼還要使用客戶端程式設計？</a:t>
            </a:r>
          </a:p>
          <a:p>
            <a:pPr marL="0" indent="0">
              <a:buNone/>
            </a:pPr>
            <a:endParaRPr lang="zh-TW" altLang="en-US" sz="2000" dirty="0"/>
          </a:p>
          <a:p>
            <a:pPr marL="0" indent="0">
              <a:buNone/>
            </a:pPr>
            <a:r>
              <a:rPr lang="zh-TW" altLang="en-US" sz="2000" dirty="0">
                <a:sym typeface="+mn-ea"/>
              </a:rPr>
              <a:t>客戶端程式（JavaScript）的好處：</a:t>
            </a:r>
            <a:endParaRPr lang="zh-TW" altLang="en-US" sz="2000" dirty="0"/>
          </a:p>
          <a:p>
            <a:pPr marL="0" indent="0">
              <a:buNone/>
            </a:pPr>
            <a:endParaRPr lang="zh-TW" altLang="en-US" sz="2000" dirty="0">
              <a:sym typeface="+mn-ea"/>
            </a:endParaRPr>
          </a:p>
          <a:p>
            <a:pPr marL="0" indent="0">
              <a:buNone/>
            </a:pPr>
            <a:r>
              <a:rPr lang="zh-TW" altLang="en-US" sz="2000" dirty="0">
                <a:sym typeface="+mn-ea"/>
              </a:rPr>
              <a:t>usability：可以在無需向伺服器提交請求的情況下修改頁面（更快的使用者介面）</a:t>
            </a:r>
            <a:endParaRPr lang="zh-TW" altLang="en-US" sz="2000" dirty="0"/>
          </a:p>
          <a:p>
            <a:pPr marL="0" indent="0">
              <a:buNone/>
            </a:pPr>
            <a:endParaRPr lang="zh-TW" altLang="en-US" sz="2000" dirty="0">
              <a:sym typeface="+mn-ea"/>
            </a:endParaRPr>
          </a:p>
          <a:p>
            <a:pPr marL="0" indent="0">
              <a:buNone/>
            </a:pPr>
            <a:r>
              <a:rPr lang="zh-TW" altLang="en-US" sz="2000" dirty="0">
                <a:sym typeface="+mn-ea"/>
              </a:rPr>
              <a:t>efficiency：可以快速對頁面進行小的更改，而無需等待伺服器回應</a:t>
            </a:r>
            <a:endParaRPr lang="zh-TW" altLang="en-US" sz="2000" dirty="0"/>
          </a:p>
          <a:p>
            <a:pPr marL="0" indent="0">
              <a:buNone/>
            </a:pPr>
            <a:endParaRPr lang="zh-TW" altLang="en-US" sz="2000" dirty="0">
              <a:sym typeface="+mn-ea"/>
            </a:endParaRPr>
          </a:p>
          <a:p>
            <a:pPr marL="0" indent="0">
              <a:buNone/>
            </a:pPr>
            <a:r>
              <a:rPr lang="zh-TW" altLang="en-US" sz="2000" dirty="0">
                <a:sym typeface="+mn-ea"/>
              </a:rPr>
              <a:t>event-driven：可以對使用者的動作（如點擊和按鍵按下）做出回應</a:t>
            </a:r>
            <a:endParaRPr lang="zh-TW" altLang="en-US" sz="2000" dirty="0"/>
          </a:p>
          <a:p>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sym typeface="+mn-ea"/>
              </a:rPr>
              <a:t>為什麼要使用客戶端程式設計？</a:t>
            </a:r>
            <a:endParaRPr lang="zh-TW" altLang="en-US" dirty="0"/>
          </a:p>
        </p:txBody>
      </p:sp>
      <p:sp>
        <p:nvSpPr>
          <p:cNvPr id="3" name="文字版面配置區 2"/>
          <p:cNvSpPr>
            <a:spLocks noGrp="1"/>
          </p:cNvSpPr>
          <p:nvPr>
            <p:ph type="body" idx="1"/>
          </p:nvPr>
        </p:nvSpPr>
        <p:spPr/>
        <p:txBody>
          <a:bodyPr>
            <a:normAutofit/>
          </a:bodyPr>
          <a:lstStyle/>
          <a:p>
            <a:pPr marL="0" indent="0">
              <a:buNone/>
            </a:pPr>
            <a:endParaRPr lang="zh-TW" altLang="en-US" sz="2000" dirty="0">
              <a:sym typeface="+mn-ea"/>
            </a:endParaRPr>
          </a:p>
          <a:p>
            <a:pPr marL="0" indent="0">
              <a:buNone/>
            </a:pPr>
            <a:r>
              <a:rPr lang="zh-TW" altLang="en-US" sz="2000" dirty="0">
                <a:sym typeface="+mn-ea"/>
              </a:rPr>
              <a:t>伺服器端程式設計（PHP）的優勢：</a:t>
            </a:r>
          </a:p>
          <a:p>
            <a:pPr marL="0" indent="0">
              <a:buNone/>
            </a:pPr>
            <a:endParaRPr lang="zh-TW" altLang="en-US" sz="2000" dirty="0">
              <a:sym typeface="+mn-ea"/>
            </a:endParaRPr>
          </a:p>
          <a:p>
            <a:pPr marL="0" indent="0">
              <a:buNone/>
            </a:pPr>
            <a:r>
              <a:rPr lang="zh-TW" altLang="en-US" sz="2000" dirty="0">
                <a:sym typeface="+mn-ea"/>
              </a:rPr>
              <a:t>安全性：可存取伺服器的私密資料；客戶端無法查看原始碼</a:t>
            </a:r>
          </a:p>
          <a:p>
            <a:pPr marL="0" indent="0">
              <a:buNone/>
            </a:pPr>
            <a:endParaRPr lang="zh-TW" altLang="en-US" sz="2000" dirty="0">
              <a:sym typeface="+mn-ea"/>
            </a:endParaRPr>
          </a:p>
          <a:p>
            <a:pPr marL="0" indent="0">
              <a:buNone/>
            </a:pPr>
            <a:r>
              <a:rPr lang="zh-TW" altLang="en-US" sz="2000" dirty="0">
                <a:sym typeface="+mn-ea"/>
              </a:rPr>
              <a:t>相容性：不受瀏覽器相容性問題的影響</a:t>
            </a:r>
          </a:p>
          <a:p>
            <a:pPr marL="0" indent="0">
              <a:buNone/>
            </a:pPr>
            <a:endParaRPr lang="zh-TW" altLang="en-US" sz="2000" dirty="0">
              <a:sym typeface="+mn-ea"/>
            </a:endParaRPr>
          </a:p>
          <a:p>
            <a:pPr marL="0" indent="0">
              <a:buNone/>
            </a:pPr>
            <a:r>
              <a:rPr lang="zh-TW" altLang="en-US" sz="2000" dirty="0">
                <a:sym typeface="+mn-ea"/>
              </a:rPr>
              <a:t>功能強大：可撰寫檔案、開啟與伺服器的連線、連接資料庫等等。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sym typeface="+mn-ea"/>
              </a:rPr>
              <a:t>JavaScript vs. PHP</a:t>
            </a:r>
            <a:endParaRPr lang="zh-TW" altLang="en-US" dirty="0"/>
          </a:p>
        </p:txBody>
      </p:sp>
      <p:sp>
        <p:nvSpPr>
          <p:cNvPr id="3" name="文字版面配置區 2"/>
          <p:cNvSpPr>
            <a:spLocks noGrp="1"/>
          </p:cNvSpPr>
          <p:nvPr>
            <p:ph type="body" idx="1"/>
          </p:nvPr>
        </p:nvSpPr>
        <p:spPr/>
        <p:txBody>
          <a:bodyPr/>
          <a:lstStyle/>
          <a:p>
            <a:r>
              <a:rPr lang="zh-TW" altLang="en-US" dirty="0">
                <a:solidFill>
                  <a:schemeClr val="accent1"/>
                </a:solidFill>
              </a:rPr>
              <a:t>相似之處：</a:t>
            </a:r>
          </a:p>
          <a:p>
            <a:r>
              <a:rPr lang="zh-TW" altLang="en-US" dirty="0"/>
              <a:t>兩者都是直譯式的，而非編譯式的</a:t>
            </a:r>
          </a:p>
          <a:p>
            <a:r>
              <a:rPr lang="zh-TW" altLang="en-US" dirty="0"/>
              <a:t>兩者對於語法、規則和類型都比較寬鬆</a:t>
            </a:r>
          </a:p>
          <a:p>
            <a:r>
              <a:rPr lang="zh-TW" altLang="en-US" dirty="0"/>
              <a:t>兩者都區分大小寫</a:t>
            </a:r>
            <a:endParaRPr lang="en-US" altLang="zh-TW"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sym typeface="+mn-ea"/>
              </a:rPr>
              <a:t>JavaScript vs. PHP</a:t>
            </a:r>
            <a:endParaRPr lang="zh-TW" altLang="en-US"/>
          </a:p>
        </p:txBody>
      </p:sp>
      <p:sp>
        <p:nvSpPr>
          <p:cNvPr id="3" name="文字版面配置區 2"/>
          <p:cNvSpPr>
            <a:spLocks noGrp="1"/>
          </p:cNvSpPr>
          <p:nvPr>
            <p:ph type="body" idx="1"/>
          </p:nvPr>
        </p:nvSpPr>
        <p:spPr/>
        <p:txBody>
          <a:bodyPr/>
          <a:lstStyle/>
          <a:p>
            <a:r>
              <a:rPr lang="zh-TW" altLang="en-US">
                <a:solidFill>
                  <a:schemeClr val="accent1"/>
                </a:solidFill>
              </a:rPr>
              <a:t>差異：</a:t>
            </a:r>
          </a:p>
          <a:p>
            <a:r>
              <a:rPr lang="zh-TW" altLang="en-US"/>
              <a:t>JavaScript專注於用戶界面和與</a:t>
            </a:r>
            <a:r>
              <a:rPr lang="en-US" altLang="zh-TW"/>
              <a:t>html</a:t>
            </a:r>
            <a:r>
              <a:rPr lang="zh-TW" altLang="en-US"/>
              <a:t>的互動；PHP專為HTML輸出和檔案/表單處理而設計</a:t>
            </a:r>
          </a:p>
          <a:p>
            <a:r>
              <a:rPr lang="zh-TW" altLang="en-US"/>
              <a:t>JavaScript程式碼在客戶端的瀏覽器上運行；PHP程式碼在Web伺服器上運行。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12648" y="228600"/>
            <a:ext cx="8153400" cy="990600"/>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a:lstStyle>
          <a:p>
            <a:r>
              <a:rPr lang="en-US" dirty="0">
                <a:solidFill>
                  <a:schemeClr val="tx1"/>
                </a:solidFill>
                <a:latin typeface="Times New Roman" panose="02020603050405020304" pitchFamily="18" charset="0"/>
                <a:ea typeface="標楷體" panose="03000509000000000000" pitchFamily="65" charset="-120"/>
              </a:rPr>
              <a:t>Logical operators</a:t>
            </a:r>
            <a:r>
              <a:rPr lang="en-US" altLang="zh-TW" dirty="0">
                <a:solidFill>
                  <a:schemeClr val="tx1"/>
                </a:solidFill>
                <a:latin typeface="Times New Roman" panose="02020603050405020304" pitchFamily="18" charset="0"/>
                <a:ea typeface="標楷體" panose="03000509000000000000" pitchFamily="65" charset="-120"/>
              </a:rPr>
              <a:t>:</a:t>
            </a:r>
            <a:r>
              <a:rPr lang="zh-TW" altLang="en-US" dirty="0">
                <a:solidFill>
                  <a:schemeClr val="tx1"/>
                </a:solidFill>
                <a:latin typeface="Times New Roman" panose="02020603050405020304" pitchFamily="18" charset="0"/>
                <a:ea typeface="標楷體" panose="03000509000000000000" pitchFamily="65" charset="-120"/>
              </a:rPr>
              <a:t> </a:t>
            </a:r>
            <a:endParaRPr lang="en-US" sz="4000" dirty="0">
              <a:solidFill>
                <a:schemeClr val="tx1"/>
              </a:solidFill>
              <a:latin typeface="Times New Roman" panose="02020603050405020304" pitchFamily="18" charset="0"/>
              <a:ea typeface="標楷體" panose="03000509000000000000" pitchFamily="65" charset="-120"/>
              <a:cs typeface="Courier New" panose="02070309020205020404" pitchFamily="49" charset="0"/>
            </a:endParaRPr>
          </a:p>
        </p:txBody>
      </p:sp>
      <p:sp>
        <p:nvSpPr>
          <p:cNvPr id="9" name="Content Placeholder 2"/>
          <p:cNvSpPr txBox="1"/>
          <p:nvPr/>
        </p:nvSpPr>
        <p:spPr bwMode="auto">
          <a:xfrm>
            <a:off x="562610" y="1752600"/>
            <a:ext cx="8153400" cy="4524375"/>
          </a:xfrm>
          <a:prstGeom prst="rect">
            <a:avLst/>
          </a:prstGeom>
          <a:noFill/>
          <a:ln w="9525">
            <a:noFill/>
            <a:miter lim="800000"/>
          </a:ln>
        </p:spPr>
        <p:txBody>
          <a:bodyPr vert="horz" wrap="square" lIns="91440" tIns="45720" rIns="91440" bIns="45720" numCol="1" anchor="t" anchorCtr="0" compatLnSpc="1"/>
          <a:lst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r>
              <a:rPr lang="en-US" dirty="0">
                <a:latin typeface="Times New Roman" panose="02020603050405020304" pitchFamily="18" charset="0"/>
                <a:ea typeface="標楷體" panose="03000509000000000000" pitchFamily="65" charset="-120"/>
              </a:rPr>
              <a:t>&gt; &lt; &gt;= &lt;= &amp;&amp; || ! == != === !==</a:t>
            </a:r>
          </a:p>
          <a:p>
            <a:pPr marL="0" indent="0">
              <a:buNone/>
            </a:pPr>
            <a:r>
              <a:rPr lang="en-US" dirty="0">
                <a:solidFill>
                  <a:schemeClr val="accent1"/>
                </a:solidFill>
                <a:latin typeface="Times New Roman" panose="02020603050405020304" pitchFamily="18" charset="0"/>
                <a:ea typeface="標楷體" panose="03000509000000000000" pitchFamily="65" charset="-120"/>
              </a:rPr>
              <a:t>大多數邏輯運算符會自動轉換類型：</a:t>
            </a:r>
          </a:p>
          <a:p>
            <a:pPr marL="367030" lvl="1" indent="0">
              <a:buNone/>
            </a:pPr>
            <a:r>
              <a:rPr lang="en-US" dirty="0">
                <a:latin typeface="Times New Roman" panose="02020603050405020304" pitchFamily="18" charset="0"/>
                <a:ea typeface="標楷體" panose="03000509000000000000" pitchFamily="65" charset="-120"/>
              </a:rPr>
              <a:t>5 &lt; "7" is true</a:t>
            </a:r>
          </a:p>
          <a:p>
            <a:pPr marL="367030" lvl="1" indent="0">
              <a:buNone/>
            </a:pPr>
            <a:r>
              <a:rPr lang="en-US" dirty="0">
                <a:latin typeface="Times New Roman" panose="02020603050405020304" pitchFamily="18" charset="0"/>
                <a:ea typeface="標楷體" panose="03000509000000000000" pitchFamily="65" charset="-120"/>
              </a:rPr>
              <a:t>42 == 42.0 is true</a:t>
            </a:r>
          </a:p>
          <a:p>
            <a:pPr marL="367030" lvl="1" indent="0">
              <a:buNone/>
            </a:pPr>
            <a:r>
              <a:rPr lang="en-US" dirty="0">
                <a:latin typeface="Times New Roman" panose="02020603050405020304" pitchFamily="18" charset="0"/>
                <a:ea typeface="標楷體" panose="03000509000000000000" pitchFamily="65" charset="-120"/>
              </a:rPr>
              <a:t>"5.0" == 5 is true</a:t>
            </a:r>
          </a:p>
          <a:p>
            <a:pPr marL="0" indent="0">
              <a:buNone/>
            </a:pPr>
            <a:r>
              <a:rPr lang="en-US" dirty="0">
                <a:solidFill>
                  <a:schemeClr val="accent1"/>
                </a:solidFill>
                <a:latin typeface="Times New Roman" panose="02020603050405020304" pitchFamily="18" charset="0"/>
                <a:ea typeface="標楷體" panose="03000509000000000000" pitchFamily="65" charset="-120"/>
              </a:rPr>
              <a:t>=== 和 !== 是嚴格相等；會檢查值和類型。</a:t>
            </a:r>
            <a:r>
              <a:rPr lang="en-US" dirty="0">
                <a:latin typeface="Times New Roman" panose="02020603050405020304" pitchFamily="18" charset="0"/>
                <a:ea typeface="標楷體" panose="03000509000000000000" pitchFamily="65" charset="-120"/>
              </a:rPr>
              <a:t> </a:t>
            </a:r>
          </a:p>
          <a:p>
            <a:pPr marL="367030" lvl="1" indent="0">
              <a:buNone/>
            </a:pPr>
            <a:r>
              <a:rPr lang="en-US" dirty="0">
                <a:latin typeface="Times New Roman" panose="02020603050405020304" pitchFamily="18" charset="0"/>
                <a:ea typeface="標楷體" panose="03000509000000000000" pitchFamily="65" charset="-120"/>
              </a:rPr>
              <a:t>"5.0" === 5 is false</a:t>
            </a:r>
            <a:endParaRPr lang="en-US" sz="1500" dirty="0">
              <a:latin typeface="Times New Roman" panose="02020603050405020304" pitchFamily="18" charset="0"/>
              <a:ea typeface="標楷體" panose="03000509000000000000" pitchFamily="65" charset="-12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266950" y="501650"/>
            <a:ext cx="6276077" cy="646331"/>
          </a:xfrm>
          <a:prstGeom prst="rect">
            <a:avLst/>
          </a:prstGeom>
          <a:noFill/>
        </p:spPr>
        <p:txBody>
          <a:bodyPr wrap="none" rtlCol="0" anchor="t">
            <a:spAutoFit/>
          </a:bodyPr>
          <a:lstStyle/>
          <a:p>
            <a:r>
              <a:rPr lang="en-US" sz="3600" dirty="0">
                <a:latin typeface="Times New Roman" panose="02020603050405020304" pitchFamily="18" charset="0"/>
                <a:ea typeface="標楷體" panose="03000509000000000000" pitchFamily="65" charset="-120"/>
                <a:sym typeface="+mn-ea"/>
              </a:rPr>
              <a:t>Document Object Model (DOM)</a:t>
            </a:r>
            <a:endParaRPr lang="zh-TW" altLang="en-US" sz="3600">
              <a:latin typeface="Times New Roman" panose="02020603050405020304" pitchFamily="18" charset="0"/>
              <a:ea typeface="標楷體" panose="03000509000000000000" pitchFamily="65" charset="-120"/>
            </a:endParaRPr>
          </a:p>
        </p:txBody>
      </p:sp>
      <p:sp>
        <p:nvSpPr>
          <p:cNvPr id="3" name="文字方塊 2"/>
          <p:cNvSpPr txBox="1"/>
          <p:nvPr/>
        </p:nvSpPr>
        <p:spPr>
          <a:xfrm>
            <a:off x="833120" y="1649730"/>
            <a:ext cx="5739765" cy="2562860"/>
          </a:xfrm>
          <a:prstGeom prst="rect">
            <a:avLst/>
          </a:prstGeom>
          <a:noFill/>
        </p:spPr>
        <p:txBody>
          <a:bodyPr wrap="square" rtlCol="0" anchor="t">
            <a:spAutoFit/>
          </a:bodyPr>
          <a:lstStyle/>
          <a:p>
            <a:r>
              <a:rPr lang="zh-TW" altLang="en-US">
                <a:latin typeface="Times New Roman" panose="02020603050405020304" pitchFamily="18" charset="0"/>
                <a:ea typeface="標楷體" panose="03000509000000000000" pitchFamily="65" charset="-120"/>
              </a:rPr>
              <a:t>大多數 JavaScript 程式碼會操作 HTML 頁面上的元素</a:t>
            </a:r>
          </a:p>
          <a:p>
            <a:r>
              <a:rPr lang="zh-TW" altLang="en-US">
                <a:latin typeface="Times New Roman" panose="02020603050405020304" pitchFamily="18" charset="0"/>
                <a:ea typeface="標楷體" panose="03000509000000000000" pitchFamily="65" charset="-120"/>
              </a:rPr>
              <a:t>我們可以檢查元素的狀態</a:t>
            </a:r>
          </a:p>
          <a:p>
            <a:r>
              <a:rPr lang="zh-TW" altLang="en-US">
                <a:latin typeface="Times New Roman" panose="02020603050405020304" pitchFamily="18" charset="0"/>
                <a:ea typeface="標楷體" panose="03000509000000000000" pitchFamily="65" charset="-120"/>
              </a:rPr>
              <a:t>例如：查看</a:t>
            </a:r>
            <a:r>
              <a:rPr lang="en-US" altLang="zh-TW">
                <a:latin typeface="Times New Roman" panose="02020603050405020304" pitchFamily="18" charset="0"/>
                <a:ea typeface="標楷體" panose="03000509000000000000" pitchFamily="65" charset="-120"/>
              </a:rPr>
              <a:t>element</a:t>
            </a:r>
            <a:r>
              <a:rPr lang="zh-TW" altLang="en-US">
                <a:latin typeface="Times New Roman" panose="02020603050405020304" pitchFamily="18" charset="0"/>
                <a:ea typeface="標楷體" panose="03000509000000000000" pitchFamily="65" charset="-120"/>
              </a:rPr>
              <a:t>是否被選中</a:t>
            </a:r>
          </a:p>
          <a:p>
            <a:endParaRPr lang="zh-TW" altLang="en-US">
              <a:latin typeface="Times New Roman" panose="02020603050405020304" pitchFamily="18" charset="0"/>
              <a:ea typeface="標楷體" panose="03000509000000000000" pitchFamily="65" charset="-120"/>
            </a:endParaRPr>
          </a:p>
          <a:p>
            <a:r>
              <a:rPr lang="zh-TW" altLang="en-US">
                <a:latin typeface="Times New Roman" panose="02020603050405020304" pitchFamily="18" charset="0"/>
                <a:ea typeface="標楷體" panose="03000509000000000000" pitchFamily="65" charset="-120"/>
              </a:rPr>
              <a:t>我們可以改變狀態</a:t>
            </a:r>
          </a:p>
          <a:p>
            <a:r>
              <a:rPr lang="zh-TW" altLang="en-US">
                <a:latin typeface="Times New Roman" panose="02020603050405020304" pitchFamily="18" charset="0"/>
                <a:ea typeface="標楷體" panose="03000509000000000000" pitchFamily="65" charset="-120"/>
              </a:rPr>
              <a:t>例如：在 div 中插入一些新文字</a:t>
            </a:r>
          </a:p>
          <a:p>
            <a:endParaRPr lang="zh-TW" altLang="en-US">
              <a:latin typeface="Times New Roman" panose="02020603050405020304" pitchFamily="18" charset="0"/>
              <a:ea typeface="標楷體" panose="03000509000000000000" pitchFamily="65" charset="-120"/>
            </a:endParaRPr>
          </a:p>
          <a:p>
            <a:r>
              <a:rPr lang="zh-TW" altLang="en-US">
                <a:latin typeface="Times New Roman" panose="02020603050405020304" pitchFamily="18" charset="0"/>
                <a:ea typeface="標楷體" panose="03000509000000000000" pitchFamily="65" charset="-120"/>
              </a:rPr>
              <a:t>我們可以改變樣式</a:t>
            </a:r>
          </a:p>
          <a:p>
            <a:r>
              <a:rPr lang="zh-TW" altLang="en-US">
                <a:latin typeface="Times New Roman" panose="02020603050405020304" pitchFamily="18" charset="0"/>
                <a:ea typeface="標楷體" panose="03000509000000000000" pitchFamily="65" charset="-120"/>
              </a:rPr>
              <a:t>例如：將段落設定為紅色。</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1" y="1497330"/>
            <a:ext cx="4114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字方塊 1"/>
          <p:cNvSpPr txBox="1"/>
          <p:nvPr/>
        </p:nvSpPr>
        <p:spPr>
          <a:xfrm>
            <a:off x="749300" y="2256155"/>
            <a:ext cx="5469890" cy="368300"/>
          </a:xfrm>
          <a:prstGeom prst="rect">
            <a:avLst/>
          </a:prstGeom>
          <a:noFill/>
        </p:spPr>
        <p:txBody>
          <a:bodyPr wrap="square" rtlCol="0" anchor="t">
            <a:spAutoFit/>
          </a:bodyPr>
          <a:lstStyle/>
          <a:p>
            <a:r>
              <a:rPr lang="zh-TW" altLang="en-US">
                <a:latin typeface="Times New Roman" panose="02020603050405020304" pitchFamily="18" charset="0"/>
                <a:ea typeface="標楷體" panose="03000509000000000000" pitchFamily="65" charset="-120"/>
              </a:rPr>
              <a:t> </a:t>
            </a:r>
          </a:p>
        </p:txBody>
      </p:sp>
      <p:sp>
        <p:nvSpPr>
          <p:cNvPr id="3" name="文字方塊 2"/>
          <p:cNvSpPr txBox="1"/>
          <p:nvPr/>
        </p:nvSpPr>
        <p:spPr>
          <a:xfrm>
            <a:off x="5298345" y="628650"/>
            <a:ext cx="1595309" cy="646331"/>
          </a:xfrm>
          <a:prstGeom prst="rect">
            <a:avLst/>
          </a:prstGeom>
          <a:noFill/>
        </p:spPr>
        <p:txBody>
          <a:bodyPr wrap="none" rtlCol="0" anchor="t">
            <a:spAutoFit/>
          </a:bodyPr>
          <a:lstStyle/>
          <a:p>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sym typeface="+mn-ea"/>
              </a:rPr>
              <a:t>HTML</a:t>
            </a:r>
            <a:endParaRPr lang="zh-TW" altLang="en-US" sz="3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p:cNvSpPr txBox="1"/>
          <p:nvPr/>
        </p:nvSpPr>
        <p:spPr>
          <a:xfrm>
            <a:off x="1104900" y="2122805"/>
            <a:ext cx="4565650" cy="2654935"/>
          </a:xfrm>
          <a:prstGeom prst="rect">
            <a:avLst/>
          </a:prstGeom>
          <a:noFill/>
        </p:spPr>
        <p:txBody>
          <a:bodyPr wrap="square" rtlCol="0" anchor="t">
            <a:spAutoFit/>
          </a:bodyPr>
          <a:lstStyle/>
          <a:p>
            <a:r>
              <a:rPr lang="zh-TW" altLang="en-US" sz="2400" dirty="0">
                <a:latin typeface="Times New Roman" panose="02020603050405020304" pitchFamily="18" charset="0"/>
                <a:ea typeface="標楷體" panose="03000509000000000000" pitchFamily="65" charset="-120"/>
              </a:rPr>
              <a:t>HTML不是一種程式語言</a:t>
            </a:r>
          </a:p>
          <a:p>
            <a:endParaRPr lang="zh-TW" altLang="en-US"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它是SGML（標準通用標記語言）的一種類型</a:t>
            </a:r>
          </a:p>
          <a:p>
            <a:endParaRPr lang="zh-TW" altLang="en-US"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HTML使用成對的標籤來標記頁面的不同元素</a:t>
            </a:r>
          </a:p>
        </p:txBody>
      </p:sp>
      <p:sp>
        <p:nvSpPr>
          <p:cNvPr id="7" name="文字方塊 6"/>
          <p:cNvSpPr txBox="1"/>
          <p:nvPr/>
        </p:nvSpPr>
        <p:spPr>
          <a:xfrm>
            <a:off x="5824220" y="2122805"/>
            <a:ext cx="6348730" cy="3935095"/>
          </a:xfrm>
          <a:prstGeom prst="rect">
            <a:avLst/>
          </a:prstGeom>
          <a:noFill/>
        </p:spPr>
        <p:txBody>
          <a:bodyPr wrap="square" rtlCol="0" anchor="t">
            <a:spAutoFit/>
          </a:bodyPr>
          <a:lstStyle/>
          <a:p>
            <a:r>
              <a:rPr lang="zh-TW" altLang="en-US" sz="2400" dirty="0">
                <a:latin typeface="Times New Roman" panose="02020603050405020304" pitchFamily="18" charset="0"/>
                <a:ea typeface="標楷體" panose="03000509000000000000" pitchFamily="65" charset="-120"/>
              </a:rPr>
              <a:t>標籤（Tag）</a:t>
            </a:r>
          </a:p>
          <a:p>
            <a:r>
              <a:rPr lang="zh-TW" altLang="en-US" dirty="0">
                <a:latin typeface="Times New Roman" panose="02020603050405020304" pitchFamily="18" charset="0"/>
                <a:ea typeface="標楷體" panose="03000509000000000000" pitchFamily="65" charset="-120"/>
              </a:rPr>
              <a:t>用於指定網頁瀏覽器中的特定區域。標籤看起來像這樣：&lt;tag&gt;</a:t>
            </a:r>
          </a:p>
          <a:p>
            <a:endParaRPr lang="zh-TW" altLang="en-US"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元素（Element）</a:t>
            </a:r>
          </a:p>
          <a:p>
            <a:r>
              <a:rPr lang="zh-TW" altLang="en-US" dirty="0">
                <a:latin typeface="Times New Roman" panose="02020603050405020304" pitchFamily="18" charset="0"/>
                <a:ea typeface="標楷體" panose="03000509000000000000" pitchFamily="65" charset="-120"/>
              </a:rPr>
              <a:t>一個完整的標籤，包含開始標籤 &lt;tag&gt; 和結束標籤 &lt;/tag&gt;。</a:t>
            </a:r>
          </a:p>
          <a:p>
            <a:endParaRPr lang="zh-TW" altLang="en-US"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屬性（Attribute）</a:t>
            </a:r>
          </a:p>
          <a:p>
            <a:r>
              <a:rPr lang="zh-TW" altLang="en-US" dirty="0">
                <a:latin typeface="Times New Roman" panose="02020603050405020304" pitchFamily="18" charset="0"/>
                <a:ea typeface="標楷體" panose="03000509000000000000" pitchFamily="65" charset="-120"/>
              </a:rPr>
              <a:t>用於修改HTML元素的值。元素通常會有多個屬性。</a:t>
            </a:r>
          </a:p>
          <a:p>
            <a:endParaRPr lang="zh-TW" altLang="en-US" dirty="0">
              <a:latin typeface="Times New Roman" panose="02020603050405020304" pitchFamily="18" charset="0"/>
              <a:ea typeface="標楷體" panose="03000509000000000000" pitchFamily="65" charset="-120"/>
            </a:endParaRPr>
          </a:p>
          <a:p>
            <a:endParaRPr lang="zh-TW" altLang="en-US" dirty="0">
              <a:latin typeface="Times New Roman" panose="02020603050405020304" pitchFamily="18" charset="0"/>
              <a:ea typeface="標楷體" panose="03000509000000000000" pitchFamily="65" charset="-120"/>
            </a:endParaRPr>
          </a:p>
          <a:p>
            <a:endParaRPr lang="zh-TW" altLang="en-US" dirty="0">
              <a:latin typeface="Times New Roman" panose="02020603050405020304" pitchFamily="18" charset="0"/>
              <a:ea typeface="標楷體" panose="03000509000000000000" pitchFamily="65" charset="-120"/>
            </a:endParaRPr>
          </a:p>
          <a:p>
            <a:endParaRPr lang="zh-TW" altLang="en-US" dirty="0">
              <a:latin typeface="Times New Roman" panose="02020603050405020304" pitchFamily="18" charset="0"/>
              <a:ea typeface="標楷體" panose="03000509000000000000" pitchFamily="65" charset="-12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12648" y="228600"/>
            <a:ext cx="8153400" cy="990600"/>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a:lstStyle>
          <a:p>
            <a:r>
              <a:rPr lang="en-US" dirty="0">
                <a:latin typeface="Times New Roman" panose="02020603050405020304" pitchFamily="18" charset="0"/>
                <a:ea typeface="標楷體" panose="03000509000000000000" pitchFamily="65" charset="-120"/>
              </a:rPr>
              <a:t>element </a:t>
            </a:r>
            <a:r>
              <a:rPr lang="zh-TW" altLang="en-US" dirty="0">
                <a:latin typeface="Times New Roman" panose="02020603050405020304" pitchFamily="18" charset="0"/>
                <a:ea typeface="標楷體" panose="03000509000000000000" pitchFamily="65" charset="-120"/>
              </a:rPr>
              <a:t>物件</a:t>
            </a:r>
          </a:p>
        </p:txBody>
      </p:sp>
      <p:grpSp>
        <p:nvGrpSpPr>
          <p:cNvPr id="7" name="群組 6">
            <a:extLst>
              <a:ext uri="{FF2B5EF4-FFF2-40B4-BE49-F238E27FC236}">
                <a16:creationId xmlns:a16="http://schemas.microsoft.com/office/drawing/2014/main" id="{11D2B808-A7E9-4FED-8726-E5A6CB717480}"/>
              </a:ext>
            </a:extLst>
          </p:cNvPr>
          <p:cNvGrpSpPr/>
          <p:nvPr/>
        </p:nvGrpSpPr>
        <p:grpSpPr>
          <a:xfrm>
            <a:off x="612775" y="1590040"/>
            <a:ext cx="7121525" cy="4655423"/>
            <a:chOff x="612775" y="1399540"/>
            <a:chExt cx="7121525" cy="4655423"/>
          </a:xfrm>
        </p:grpSpPr>
        <p:sp>
          <p:nvSpPr>
            <p:cNvPr id="3" name="文字方塊 2"/>
            <p:cNvSpPr txBox="1"/>
            <p:nvPr/>
          </p:nvSpPr>
          <p:spPr>
            <a:xfrm>
              <a:off x="612775" y="3469640"/>
              <a:ext cx="6290505" cy="2585323"/>
            </a:xfrm>
            <a:prstGeom prst="rect">
              <a:avLst/>
            </a:prstGeom>
            <a:noFill/>
          </p:spPr>
          <p:txBody>
            <a:bodyPr wrap="none" rtlCol="0" anchor="t">
              <a:spAutoFit/>
            </a:bodyPr>
            <a:lstStyle/>
            <a:p>
              <a:pPr algn="l"/>
              <a:r>
                <a:rPr lang="en-US" dirty="0">
                  <a:solidFill>
                    <a:schemeClr val="accent1">
                      <a:lumMod val="75000"/>
                    </a:schemeClr>
                  </a:solidFill>
                  <a:latin typeface="Times New Roman" panose="02020603050405020304" pitchFamily="18" charset="0"/>
                  <a:ea typeface="標楷體" panose="03000509000000000000" pitchFamily="65" charset="-120"/>
                  <a:cs typeface="Courier New" panose="02070309020205020404" pitchFamily="49" charset="0"/>
                  <a:sym typeface="+mn-ea"/>
                </a:rPr>
                <a:t>Javascript:</a:t>
              </a:r>
            </a:p>
            <a:p>
              <a:pPr algn="l"/>
              <a:endParaRPr lang="en-US" dirty="0">
                <a:solidFill>
                  <a:schemeClr val="accent1">
                    <a:lumMod val="75000"/>
                  </a:schemeClr>
                </a:solidFill>
                <a:latin typeface="Times New Roman" panose="02020603050405020304" pitchFamily="18" charset="0"/>
                <a:ea typeface="標楷體" panose="03000509000000000000" pitchFamily="65" charset="-120"/>
                <a:cs typeface="Courier New" panose="02070309020205020404" pitchFamily="49" charset="0"/>
                <a:sym typeface="+mn-ea"/>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function </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changeText</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endParaRPr lang="en-US" dirty="0">
                <a:latin typeface="Times New Roman" panose="02020603050405020304" pitchFamily="18" charset="0"/>
                <a:ea typeface="標楷體" panose="03000509000000000000" pitchFamily="65" charset="-120"/>
                <a:cs typeface="Courier New" panose="02070309020205020404" pitchFamily="49" charset="0"/>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var</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span = </a:t>
              </a:r>
              <a:r>
                <a:rPr lang="en-US" b="1" dirty="0" err="1">
                  <a:latin typeface="Times New Roman" panose="02020603050405020304" pitchFamily="18" charset="0"/>
                  <a:ea typeface="標楷體" panose="03000509000000000000" pitchFamily="65" charset="-120"/>
                  <a:cs typeface="Courier New" panose="02070309020205020404" pitchFamily="49" charset="0"/>
                  <a:sym typeface="+mn-ea"/>
                </a:rPr>
                <a:t>document.getElementById</a:t>
              </a:r>
              <a:r>
                <a:rPr lang="en-US" b="1" dirty="0">
                  <a:latin typeface="Times New Roman" panose="02020603050405020304" pitchFamily="18" charset="0"/>
                  <a:ea typeface="標楷體" panose="03000509000000000000" pitchFamily="65" charset="-120"/>
                  <a:cs typeface="Courier New" panose="02070309020205020404" pitchFamily="49" charset="0"/>
                  <a:sym typeface="+mn-ea"/>
                </a:rPr>
                <a:t>("output");</a:t>
              </a:r>
              <a:endParaRPr lang="en-US" b="1" dirty="0">
                <a:latin typeface="Times New Roman" panose="02020603050405020304" pitchFamily="18" charset="0"/>
                <a:ea typeface="標楷體" panose="03000509000000000000" pitchFamily="65" charset="-120"/>
                <a:cs typeface="Courier New" panose="02070309020205020404" pitchFamily="49" charset="0"/>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var</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textBox</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 </a:t>
              </a:r>
              <a:r>
                <a:rPr lang="en-US" b="1" dirty="0" err="1">
                  <a:latin typeface="Times New Roman" panose="02020603050405020304" pitchFamily="18" charset="0"/>
                  <a:ea typeface="標楷體" panose="03000509000000000000" pitchFamily="65" charset="-120"/>
                  <a:cs typeface="Courier New" panose="02070309020205020404" pitchFamily="49" charset="0"/>
                  <a:sym typeface="+mn-ea"/>
                </a:rPr>
                <a:t>document.getElementById</a:t>
              </a:r>
              <a:r>
                <a:rPr lang="en-US" b="1" dirty="0">
                  <a:latin typeface="Times New Roman" panose="02020603050405020304" pitchFamily="18" charset="0"/>
                  <a:ea typeface="標楷體" panose="03000509000000000000" pitchFamily="65" charset="-120"/>
                  <a:cs typeface="Courier New" panose="02070309020205020404" pitchFamily="49" charset="0"/>
                  <a:sym typeface="+mn-ea"/>
                </a:rPr>
                <a:t>("textbox");</a:t>
              </a:r>
              <a:endParaRPr lang="en-US" b="1" dirty="0">
                <a:latin typeface="Times New Roman" panose="02020603050405020304" pitchFamily="18" charset="0"/>
                <a:ea typeface="標楷體" panose="03000509000000000000" pitchFamily="65" charset="-120"/>
                <a:cs typeface="Courier New" panose="02070309020205020404" pitchFamily="49" charset="0"/>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endParaRPr lang="en-US" dirty="0">
                <a:latin typeface="Times New Roman" panose="02020603050405020304" pitchFamily="18" charset="0"/>
                <a:ea typeface="標楷體" panose="03000509000000000000" pitchFamily="65" charset="-120"/>
                <a:cs typeface="Courier New" panose="02070309020205020404" pitchFamily="49" charset="0"/>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textbox.style.color</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 "red"; </a:t>
              </a:r>
              <a:endParaRPr lang="en-US" dirty="0">
                <a:latin typeface="Times New Roman" panose="02020603050405020304" pitchFamily="18" charset="0"/>
                <a:ea typeface="標楷體" panose="03000509000000000000" pitchFamily="65" charset="-120"/>
                <a:cs typeface="Courier New" panose="02070309020205020404" pitchFamily="49" charset="0"/>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		</a:t>
              </a:r>
              <a:endParaRPr lang="en-US" dirty="0">
                <a:latin typeface="Times New Roman" panose="02020603050405020304" pitchFamily="18" charset="0"/>
                <a:ea typeface="標楷體" panose="03000509000000000000" pitchFamily="65" charset="-120"/>
                <a:cs typeface="Courier New" panose="02070309020205020404" pitchFamily="49" charset="0"/>
              </a:endParaRPr>
            </a:p>
            <a:p>
              <a:pPr algn="l"/>
              <a:r>
                <a:rPr lang="en-US" dirty="0">
                  <a:latin typeface="Times New Roman" panose="02020603050405020304" pitchFamily="18" charset="0"/>
                  <a:ea typeface="標楷體" panose="03000509000000000000" pitchFamily="65" charset="-120"/>
                  <a:cs typeface="Courier New" panose="02070309020205020404" pitchFamily="49" charset="0"/>
                  <a:sym typeface="+mn-ea"/>
                </a:rPr>
                <a:t>}</a:t>
              </a:r>
              <a:endParaRPr lang="zh-TW" altLang="en-US" dirty="0">
                <a:latin typeface="Times New Roman" panose="02020603050405020304" pitchFamily="18" charset="0"/>
                <a:ea typeface="標楷體" panose="03000509000000000000" pitchFamily="65" charset="-120"/>
              </a:endParaRPr>
            </a:p>
          </p:txBody>
        </p:sp>
        <p:sp>
          <p:nvSpPr>
            <p:cNvPr id="4" name="文字方塊 3"/>
            <p:cNvSpPr txBox="1"/>
            <p:nvPr/>
          </p:nvSpPr>
          <p:spPr>
            <a:xfrm>
              <a:off x="612775" y="1399540"/>
              <a:ext cx="7121525" cy="1477328"/>
            </a:xfrm>
            <a:prstGeom prst="rect">
              <a:avLst/>
            </a:prstGeom>
            <a:noFill/>
          </p:spPr>
          <p:txBody>
            <a:bodyPr wrap="square" rtlCol="0" anchor="t">
              <a:spAutoFit/>
            </a:bodyPr>
            <a:lstStyle/>
            <a:p>
              <a:r>
                <a:rPr lang="en-US" dirty="0">
                  <a:solidFill>
                    <a:schemeClr val="accent2"/>
                  </a:solidFill>
                  <a:latin typeface="Times New Roman" panose="02020603050405020304" pitchFamily="18" charset="0"/>
                  <a:ea typeface="標楷體" panose="03000509000000000000" pitchFamily="65" charset="-120"/>
                  <a:cs typeface="Courier New" panose="02070309020205020404" pitchFamily="49" charset="0"/>
                  <a:sym typeface="+mn-ea"/>
                </a:rPr>
                <a:t>HTML:</a:t>
              </a:r>
            </a:p>
            <a:p>
              <a:endParaRPr lang="en-US" dirty="0">
                <a:solidFill>
                  <a:schemeClr val="accent2"/>
                </a:solidFill>
                <a:latin typeface="Times New Roman" panose="02020603050405020304" pitchFamily="18" charset="0"/>
                <a:ea typeface="標楷體" panose="03000509000000000000" pitchFamily="65" charset="-120"/>
                <a:cs typeface="Courier New" panose="02070309020205020404" pitchFamily="49" charset="0"/>
                <a:sym typeface="+mn-ea"/>
              </a:endParaRPr>
            </a:p>
            <a:p>
              <a:r>
                <a:rPr lang="en-US" dirty="0">
                  <a:latin typeface="Times New Roman" panose="02020603050405020304" pitchFamily="18" charset="0"/>
                  <a:ea typeface="標楷體" panose="03000509000000000000" pitchFamily="65" charset="-120"/>
                  <a:cs typeface="Courier New" panose="02070309020205020404" pitchFamily="49" charset="0"/>
                  <a:sym typeface="+mn-ea"/>
                </a:rPr>
                <a:t>&lt;button </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onclick</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a:t>
              </a:r>
              <a:r>
                <a:rPr lang="en-US" dirty="0" err="1">
                  <a:latin typeface="Times New Roman" panose="02020603050405020304" pitchFamily="18" charset="0"/>
                  <a:ea typeface="標楷體" panose="03000509000000000000" pitchFamily="65" charset="-120"/>
                  <a:cs typeface="Courier New" panose="02070309020205020404" pitchFamily="49" charset="0"/>
                  <a:sym typeface="+mn-ea"/>
                </a:rPr>
                <a:t>changeText</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();"&gt;Click me!&lt;/button&gt;</a:t>
              </a:r>
              <a:endParaRPr lang="en-US" dirty="0">
                <a:latin typeface="Times New Roman" panose="02020603050405020304" pitchFamily="18" charset="0"/>
                <a:ea typeface="標楷體" panose="03000509000000000000" pitchFamily="65" charset="-120"/>
                <a:cs typeface="Courier New" panose="02070309020205020404" pitchFamily="49" charset="0"/>
              </a:endParaRPr>
            </a:p>
            <a:p>
              <a:r>
                <a:rPr lang="en-US" dirty="0">
                  <a:latin typeface="Times New Roman" panose="02020603050405020304" pitchFamily="18" charset="0"/>
                  <a:ea typeface="標楷體" panose="03000509000000000000" pitchFamily="65" charset="-120"/>
                  <a:cs typeface="Courier New" panose="02070309020205020404" pitchFamily="49" charset="0"/>
                  <a:sym typeface="+mn-ea"/>
                </a:rPr>
                <a:t>&lt;span </a:t>
              </a:r>
              <a:r>
                <a:rPr lang="en-US" b="1" dirty="0">
                  <a:latin typeface="Times New Roman" panose="02020603050405020304" pitchFamily="18" charset="0"/>
                  <a:ea typeface="標楷體" panose="03000509000000000000" pitchFamily="65" charset="-120"/>
                  <a:cs typeface="Courier New" panose="02070309020205020404" pitchFamily="49" charset="0"/>
                  <a:sym typeface="+mn-ea"/>
                </a:rPr>
                <a:t>id="output"&gt;</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replace me&lt;/span&gt;</a:t>
              </a:r>
              <a:endParaRPr lang="en-US" dirty="0">
                <a:latin typeface="Times New Roman" panose="02020603050405020304" pitchFamily="18" charset="0"/>
                <a:ea typeface="標楷體" panose="03000509000000000000" pitchFamily="65" charset="-120"/>
                <a:cs typeface="Courier New" panose="02070309020205020404" pitchFamily="49" charset="0"/>
              </a:endParaRPr>
            </a:p>
            <a:p>
              <a:r>
                <a:rPr lang="en-US" dirty="0">
                  <a:latin typeface="Times New Roman" panose="02020603050405020304" pitchFamily="18" charset="0"/>
                  <a:ea typeface="標楷體" panose="03000509000000000000" pitchFamily="65" charset="-120"/>
                  <a:cs typeface="Courier New" panose="02070309020205020404" pitchFamily="49" charset="0"/>
                  <a:sym typeface="+mn-ea"/>
                </a:rPr>
                <a:t>&lt;input </a:t>
              </a:r>
              <a:r>
                <a:rPr lang="en-US" b="1" dirty="0">
                  <a:latin typeface="Times New Roman" panose="02020603050405020304" pitchFamily="18" charset="0"/>
                  <a:ea typeface="標楷體" panose="03000509000000000000" pitchFamily="65" charset="-120"/>
                  <a:cs typeface="Courier New" panose="02070309020205020404" pitchFamily="49" charset="0"/>
                  <a:sym typeface="+mn-ea"/>
                </a:rPr>
                <a:t>id="textbox" </a:t>
              </a:r>
              <a:r>
                <a:rPr lang="en-US" dirty="0">
                  <a:latin typeface="Times New Roman" panose="02020603050405020304" pitchFamily="18" charset="0"/>
                  <a:ea typeface="標楷體" panose="03000509000000000000" pitchFamily="65" charset="-120"/>
                  <a:cs typeface="Courier New" panose="02070309020205020404" pitchFamily="49" charset="0"/>
                  <a:sym typeface="+mn-ea"/>
                </a:rPr>
                <a:t>type="text" /&gt;</a:t>
              </a:r>
              <a:endParaRPr lang="zh-TW" altLang="en-US" dirty="0">
                <a:latin typeface="Times New Roman" panose="02020603050405020304" pitchFamily="18" charset="0"/>
                <a:ea typeface="標楷體" panose="03000509000000000000" pitchFamily="65" charset="-120"/>
              </a:endParaRPr>
            </a:p>
          </p:txBody>
        </p:sp>
      </p:grpSp>
      <p:sp>
        <p:nvSpPr>
          <p:cNvPr id="5" name="文字方塊 4"/>
          <p:cNvSpPr txBox="1"/>
          <p:nvPr/>
        </p:nvSpPr>
        <p:spPr>
          <a:xfrm>
            <a:off x="933450" y="1110734"/>
            <a:ext cx="6800850" cy="369332"/>
          </a:xfrm>
          <a:prstGeom prst="rect">
            <a:avLst/>
          </a:prstGeom>
          <a:noFill/>
        </p:spPr>
        <p:txBody>
          <a:bodyPr wrap="square" rtlCol="0" anchor="t">
            <a:spAutoFit/>
          </a:bodyPr>
          <a:lstStyle/>
          <a:p>
            <a:r>
              <a:rPr lang="zh-TW" altLang="en-US" b="1" dirty="0">
                <a:latin typeface="Times New Roman" panose="02020603050405020304" pitchFamily="18" charset="0"/>
                <a:ea typeface="標楷體" panose="03000509000000000000" pitchFamily="65" charset="-120"/>
              </a:rPr>
              <a:t>document.getElementById </a:t>
            </a:r>
            <a:r>
              <a:rPr lang="zh-TW" altLang="en-US" dirty="0">
                <a:latin typeface="Times New Roman" panose="02020603050405020304" pitchFamily="18" charset="0"/>
                <a:ea typeface="標楷體" panose="03000509000000000000" pitchFamily="65" charset="-120"/>
              </a:rPr>
              <a:t>會返回具有特定 id 的元素的 DOM 物件</a:t>
            </a:r>
          </a:p>
        </p:txBody>
      </p:sp>
      <p:sp>
        <p:nvSpPr>
          <p:cNvPr id="6" name="文字方塊 5"/>
          <p:cNvSpPr txBox="1"/>
          <p:nvPr/>
        </p:nvSpPr>
        <p:spPr>
          <a:xfrm>
            <a:off x="9473565" y="5925423"/>
            <a:ext cx="2718435" cy="64008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練習</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 </a:t>
            </a:r>
          </a:p>
          <a:p>
            <a:r>
              <a:rPr lang="zh-TW" altLang="en-US" dirty="0">
                <a:latin typeface="Times New Roman" panose="02020603050405020304" pitchFamily="18" charset="0"/>
                <a:ea typeface="標楷體" panose="03000509000000000000" pitchFamily="65" charset="-120"/>
              </a:rPr>
              <a:t>製作表單，並有防呆功能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44880" y="2320290"/>
            <a:ext cx="5455920" cy="91694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jQuery 是一個快速且簡潔的 JavaScript 函式庫，用於簡化 HTML 事件處理、動畫和 Ajax 互動，以實現快速的網頁開發。</a:t>
            </a:r>
          </a:p>
        </p:txBody>
      </p:sp>
      <p:sp>
        <p:nvSpPr>
          <p:cNvPr id="3" name="文字方塊 2"/>
          <p:cNvSpPr txBox="1"/>
          <p:nvPr/>
        </p:nvSpPr>
        <p:spPr>
          <a:xfrm>
            <a:off x="944880" y="770354"/>
            <a:ext cx="1467068" cy="646331"/>
          </a:xfrm>
          <a:prstGeom prst="rect">
            <a:avLst/>
          </a:prstGeom>
          <a:noFill/>
        </p:spPr>
        <p:txBody>
          <a:bodyPr wrap="none" rtlCol="0" anchor="t">
            <a:spAutoFit/>
          </a:bodyPr>
          <a:lstStyle/>
          <a:p>
            <a:r>
              <a:rPr lang="en-US" sz="3600" dirty="0">
                <a:latin typeface="Times New Roman" panose="02020603050405020304" pitchFamily="18" charset="0"/>
                <a:ea typeface="標楷體" panose="03000509000000000000" pitchFamily="65" charset="-120"/>
                <a:sym typeface="+mn-ea"/>
              </a:rPr>
              <a:t>jQuery</a:t>
            </a:r>
            <a:endParaRPr lang="zh-TW" altLang="en-US" sz="360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a:blip r:embed="rId2"/>
          <a:stretch>
            <a:fillRect/>
          </a:stretch>
        </p:blipFill>
        <p:spPr>
          <a:xfrm>
            <a:off x="8806180" y="5011420"/>
            <a:ext cx="3385820" cy="1846580"/>
          </a:xfrm>
          <a:prstGeom prst="rect">
            <a:avLst/>
          </a:prstGeom>
        </p:spPr>
      </p:pic>
      <p:sp>
        <p:nvSpPr>
          <p:cNvPr id="5" name="文字方塊 4"/>
          <p:cNvSpPr txBox="1"/>
          <p:nvPr/>
        </p:nvSpPr>
        <p:spPr>
          <a:xfrm>
            <a:off x="944880" y="4140835"/>
            <a:ext cx="8491855" cy="91694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&lt;head&gt;</a:t>
            </a:r>
          </a:p>
          <a:p>
            <a:r>
              <a:rPr lang="en-US" altLang="zh-TW" dirty="0">
                <a:latin typeface="Times New Roman" panose="02020603050405020304" pitchFamily="18" charset="0"/>
                <a:ea typeface="標楷體" panose="03000509000000000000" pitchFamily="65" charset="-120"/>
              </a:rPr>
              <a:t>&lt;script </a:t>
            </a:r>
            <a:r>
              <a:rPr lang="en-US" altLang="zh-TW" dirty="0" err="1">
                <a:latin typeface="Times New Roman" panose="02020603050405020304" pitchFamily="18" charset="0"/>
                <a:ea typeface="標楷體" panose="03000509000000000000" pitchFamily="65" charset="-120"/>
              </a:rPr>
              <a:t>src</a:t>
            </a:r>
            <a:r>
              <a:rPr lang="en-US" altLang="zh-TW" dirty="0">
                <a:latin typeface="Times New Roman" panose="02020603050405020304" pitchFamily="18" charset="0"/>
                <a:ea typeface="標楷體" panose="03000509000000000000" pitchFamily="65" charset="-120"/>
              </a:rPr>
              <a:t>="https://ajax.googleapis.com/ajax/libs/</a:t>
            </a:r>
            <a:r>
              <a:rPr lang="en-US" altLang="zh-TW" dirty="0" err="1">
                <a:latin typeface="Times New Roman" panose="02020603050405020304" pitchFamily="18" charset="0"/>
                <a:ea typeface="標楷體" panose="03000509000000000000" pitchFamily="65" charset="-120"/>
              </a:rPr>
              <a:t>jquery</a:t>
            </a:r>
            <a:r>
              <a:rPr lang="en-US" altLang="zh-TW" dirty="0">
                <a:latin typeface="Times New Roman" panose="02020603050405020304" pitchFamily="18" charset="0"/>
                <a:ea typeface="標楷體" panose="03000509000000000000" pitchFamily="65" charset="-120"/>
              </a:rPr>
              <a:t>/3.7.1/jquery.min.js"&gt;&lt;/script&gt;</a:t>
            </a:r>
          </a:p>
          <a:p>
            <a:r>
              <a:rPr lang="zh-TW" altLang="en-US" dirty="0">
                <a:latin typeface="Times New Roman" panose="02020603050405020304" pitchFamily="18" charset="0"/>
                <a:ea typeface="標楷體" panose="03000509000000000000" pitchFamily="65" charset="-120"/>
              </a:rPr>
              <a:t>&lt;/head&gt;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extLst>
              <p:ext uri="{D42A27DB-BD31-4B8C-83A1-F6EECF244321}">
                <p14:modId xmlns:p14="http://schemas.microsoft.com/office/powerpoint/2010/main" val="1546541452"/>
              </p:ext>
            </p:extLst>
          </p:nvPr>
        </p:nvGraphicFramePr>
        <p:xfrm>
          <a:off x="1416685" y="2006600"/>
          <a:ext cx="9358630" cy="4175760"/>
        </p:xfrm>
        <a:graphic>
          <a:graphicData uri="http://schemas.openxmlformats.org/drawingml/2006/table">
            <a:tbl>
              <a:tblPr firstRow="1" bandRow="1">
                <a:tableStyleId>{5C22544A-7EE6-4342-B048-85BDC9FD1C3A}</a:tableStyleId>
              </a:tblPr>
              <a:tblGrid>
                <a:gridCol w="4679315">
                  <a:extLst>
                    <a:ext uri="{9D8B030D-6E8A-4147-A177-3AD203B41FA5}">
                      <a16:colId xmlns:a16="http://schemas.microsoft.com/office/drawing/2014/main" val="20000"/>
                    </a:ext>
                  </a:extLst>
                </a:gridCol>
                <a:gridCol w="4679315">
                  <a:extLst>
                    <a:ext uri="{9D8B030D-6E8A-4147-A177-3AD203B41FA5}">
                      <a16:colId xmlns:a16="http://schemas.microsoft.com/office/drawing/2014/main" val="20001"/>
                    </a:ext>
                  </a:extLst>
                </a:gridCol>
              </a:tblGrid>
              <a:tr h="695960">
                <a:tc>
                  <a:txBody>
                    <a:bodyPr/>
                    <a:lstStyle/>
                    <a:p>
                      <a:pPr algn="ctr" fontAlgn="t"/>
                      <a:r>
                        <a:rPr lang="en-US" dirty="0">
                          <a:effectLst/>
                        </a:rPr>
                        <a:t>DOM method</a:t>
                      </a:r>
                    </a:p>
                  </a:txBody>
                  <a:tcPr marL="95250" marR="95250" marT="38100" marB="38100" anchor="ctr"/>
                </a:tc>
                <a:tc>
                  <a:txBody>
                    <a:bodyPr/>
                    <a:lstStyle/>
                    <a:p>
                      <a:pPr algn="ctr" fontAlgn="t"/>
                      <a:r>
                        <a:rPr lang="en-US" dirty="0">
                          <a:effectLst/>
                        </a:rPr>
                        <a:t>jQuery equivalent</a:t>
                      </a:r>
                    </a:p>
                  </a:txBody>
                  <a:tcPr marL="95250" marR="95250" marT="38100" marB="38100" anchor="ctr"/>
                </a:tc>
                <a:extLst>
                  <a:ext uri="{0D108BD9-81ED-4DB2-BD59-A6C34878D82A}">
                    <a16:rowId xmlns:a16="http://schemas.microsoft.com/office/drawing/2014/main" val="10000"/>
                  </a:ext>
                </a:extLst>
              </a:tr>
              <a:tr h="695960">
                <a:tc>
                  <a:txBody>
                    <a:bodyPr/>
                    <a:lstStyle/>
                    <a:p>
                      <a:pPr algn="ctr" fontAlgn="t"/>
                      <a:r>
                        <a:rPr lang="en-US" dirty="0" err="1">
                          <a:effectLst/>
                        </a:rPr>
                        <a:t>getElementById</a:t>
                      </a:r>
                      <a:r>
                        <a:rPr lang="en-US" dirty="0">
                          <a:effectLst/>
                        </a:rPr>
                        <a:t>("id")</a:t>
                      </a:r>
                    </a:p>
                  </a:txBody>
                  <a:tcPr marL="95250" marR="95250" marT="38100" marB="38100" anchor="ctr"/>
                </a:tc>
                <a:tc>
                  <a:txBody>
                    <a:bodyPr/>
                    <a:lstStyle/>
                    <a:p>
                      <a:pPr algn="ctr" fontAlgn="t"/>
                      <a:r>
                        <a:rPr lang="en-US">
                          <a:effectLst/>
                        </a:rPr>
                        <a:t>$("#id")</a:t>
                      </a:r>
                    </a:p>
                  </a:txBody>
                  <a:tcPr marL="95250" marR="95250" marT="38100" marB="38100" anchor="ctr"/>
                </a:tc>
                <a:extLst>
                  <a:ext uri="{0D108BD9-81ED-4DB2-BD59-A6C34878D82A}">
                    <a16:rowId xmlns:a16="http://schemas.microsoft.com/office/drawing/2014/main" val="10001"/>
                  </a:ext>
                </a:extLst>
              </a:tr>
              <a:tr h="695960">
                <a:tc>
                  <a:txBody>
                    <a:bodyPr/>
                    <a:lstStyle/>
                    <a:p>
                      <a:pPr algn="ctr" fontAlgn="t"/>
                      <a:r>
                        <a:rPr lang="en-US" dirty="0" err="1">
                          <a:effectLst/>
                        </a:rPr>
                        <a:t>getElementsByTagName</a:t>
                      </a:r>
                      <a:r>
                        <a:rPr lang="en-US" dirty="0">
                          <a:effectLst/>
                        </a:rPr>
                        <a:t>("tag")</a:t>
                      </a:r>
                    </a:p>
                  </a:txBody>
                  <a:tcPr marL="95250" marR="95250" marT="38100" marB="38100" anchor="ctr"/>
                </a:tc>
                <a:tc>
                  <a:txBody>
                    <a:bodyPr/>
                    <a:lstStyle/>
                    <a:p>
                      <a:pPr algn="ctr" fontAlgn="t"/>
                      <a:r>
                        <a:rPr lang="en-US">
                          <a:effectLst/>
                        </a:rPr>
                        <a:t>$("tag")</a:t>
                      </a:r>
                    </a:p>
                  </a:txBody>
                  <a:tcPr marL="95250" marR="95250" marT="38100" marB="38100" anchor="ctr"/>
                </a:tc>
                <a:extLst>
                  <a:ext uri="{0D108BD9-81ED-4DB2-BD59-A6C34878D82A}">
                    <a16:rowId xmlns:a16="http://schemas.microsoft.com/office/drawing/2014/main" val="10002"/>
                  </a:ext>
                </a:extLst>
              </a:tr>
              <a:tr h="695960">
                <a:tc>
                  <a:txBody>
                    <a:bodyPr/>
                    <a:lstStyle/>
                    <a:p>
                      <a:pPr algn="ctr" fontAlgn="t"/>
                      <a:r>
                        <a:rPr lang="en-US" dirty="0" err="1">
                          <a:effectLst/>
                        </a:rPr>
                        <a:t>getElementsByName</a:t>
                      </a:r>
                      <a:r>
                        <a:rPr lang="en-US" dirty="0">
                          <a:effectLst/>
                        </a:rPr>
                        <a:t>("</a:t>
                      </a:r>
                      <a:r>
                        <a:rPr lang="en-US" dirty="0" err="1">
                          <a:effectLst/>
                        </a:rPr>
                        <a:t>somename</a:t>
                      </a:r>
                      <a:r>
                        <a:rPr lang="en-US" dirty="0">
                          <a:effectLst/>
                        </a:rPr>
                        <a:t>")</a:t>
                      </a:r>
                    </a:p>
                  </a:txBody>
                  <a:tcPr marL="95250" marR="95250" marT="38100" marB="38100" anchor="ctr"/>
                </a:tc>
                <a:tc>
                  <a:txBody>
                    <a:bodyPr/>
                    <a:lstStyle/>
                    <a:p>
                      <a:pPr algn="ctr" fontAlgn="t"/>
                      <a:r>
                        <a:rPr lang="en-US">
                          <a:effectLst/>
                        </a:rPr>
                        <a:t>$("[name='somename']")</a:t>
                      </a:r>
                    </a:p>
                  </a:txBody>
                  <a:tcPr marL="95250" marR="95250" marT="38100" marB="38100" anchor="ctr"/>
                </a:tc>
                <a:extLst>
                  <a:ext uri="{0D108BD9-81ED-4DB2-BD59-A6C34878D82A}">
                    <a16:rowId xmlns:a16="http://schemas.microsoft.com/office/drawing/2014/main" val="10003"/>
                  </a:ext>
                </a:extLst>
              </a:tr>
              <a:tr h="695960">
                <a:tc>
                  <a:txBody>
                    <a:bodyPr/>
                    <a:lstStyle/>
                    <a:p>
                      <a:pPr algn="ctr" fontAlgn="t"/>
                      <a:r>
                        <a:rPr lang="en-US" dirty="0" err="1">
                          <a:effectLst/>
                        </a:rPr>
                        <a:t>querySelector</a:t>
                      </a:r>
                      <a:r>
                        <a:rPr lang="en-US" dirty="0">
                          <a:effectLst/>
                        </a:rPr>
                        <a:t>("selector")</a:t>
                      </a:r>
                    </a:p>
                  </a:txBody>
                  <a:tcPr marL="95250" marR="95250" marT="38100" marB="38100" anchor="ctr"/>
                </a:tc>
                <a:tc>
                  <a:txBody>
                    <a:bodyPr/>
                    <a:lstStyle/>
                    <a:p>
                      <a:pPr algn="ctr" fontAlgn="t"/>
                      <a:r>
                        <a:rPr lang="en-US">
                          <a:effectLst/>
                        </a:rPr>
                        <a:t>$("selector")</a:t>
                      </a:r>
                    </a:p>
                  </a:txBody>
                  <a:tcPr marL="95250" marR="95250" marT="38100" marB="38100" anchor="ctr"/>
                </a:tc>
                <a:extLst>
                  <a:ext uri="{0D108BD9-81ED-4DB2-BD59-A6C34878D82A}">
                    <a16:rowId xmlns:a16="http://schemas.microsoft.com/office/drawing/2014/main" val="10004"/>
                  </a:ext>
                </a:extLst>
              </a:tr>
              <a:tr h="695960">
                <a:tc>
                  <a:txBody>
                    <a:bodyPr/>
                    <a:lstStyle/>
                    <a:p>
                      <a:pPr algn="ctr" fontAlgn="t"/>
                      <a:r>
                        <a:rPr lang="en-US" dirty="0" err="1">
                          <a:effectLst/>
                        </a:rPr>
                        <a:t>querySelectorAll</a:t>
                      </a:r>
                      <a:r>
                        <a:rPr lang="en-US" dirty="0">
                          <a:effectLst/>
                        </a:rPr>
                        <a:t>("selector")</a:t>
                      </a:r>
                    </a:p>
                  </a:txBody>
                  <a:tcPr marL="95250" marR="95250" marT="38100" marB="38100" anchor="ctr"/>
                </a:tc>
                <a:tc>
                  <a:txBody>
                    <a:bodyPr/>
                    <a:lstStyle/>
                    <a:p>
                      <a:pPr algn="ctr" fontAlgn="t"/>
                      <a:r>
                        <a:rPr lang="en-US" dirty="0">
                          <a:effectLst/>
                        </a:rPr>
                        <a:t>$("selector")</a:t>
                      </a:r>
                    </a:p>
                  </a:txBody>
                  <a:tcPr marL="95250" marR="95250" marT="38100" marB="38100" anchor="ctr"/>
                </a:tc>
                <a:extLst>
                  <a:ext uri="{0D108BD9-81ED-4DB2-BD59-A6C34878D82A}">
                    <a16:rowId xmlns:a16="http://schemas.microsoft.com/office/drawing/2014/main" val="10005"/>
                  </a:ext>
                </a:extLst>
              </a:tr>
            </a:tbl>
          </a:graphicData>
        </a:graphic>
      </p:graphicFrame>
      <p:sp>
        <p:nvSpPr>
          <p:cNvPr id="2" name="文字方塊 1"/>
          <p:cNvSpPr txBox="1"/>
          <p:nvPr/>
        </p:nvSpPr>
        <p:spPr>
          <a:xfrm>
            <a:off x="759460" y="675640"/>
            <a:ext cx="3275256" cy="646331"/>
          </a:xfrm>
          <a:prstGeom prst="rect">
            <a:avLst/>
          </a:prstGeom>
          <a:noFill/>
        </p:spPr>
        <p:txBody>
          <a:bodyPr wrap="none" rtlCol="0" anchor="t">
            <a:spAutoFit/>
          </a:bodyPr>
          <a:lstStyle/>
          <a:p>
            <a:r>
              <a:rPr lang="en-US" sz="3600" dirty="0">
                <a:latin typeface="Times New Roman" panose="02020603050405020304" pitchFamily="18" charset="0"/>
                <a:ea typeface="標楷體" panose="03000509000000000000" pitchFamily="65" charset="-120"/>
                <a:sym typeface="+mn-ea"/>
              </a:rPr>
              <a:t>jQuery Selectors</a:t>
            </a:r>
            <a:endParaRPr lang="zh-TW" altLang="en-US" sz="3600" dirty="0">
              <a:latin typeface="Times New Roman" panose="02020603050405020304" pitchFamily="18" charset="0"/>
              <a:ea typeface="標楷體" panose="03000509000000000000" pitchFamily="65"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65200" y="567055"/>
            <a:ext cx="2540000" cy="646331"/>
          </a:xfrm>
          <a:prstGeom prst="rect">
            <a:avLst/>
          </a:prstGeom>
          <a:noFill/>
        </p:spPr>
        <p:txBody>
          <a:bodyPr wrap="square" rtlCol="0" anchor="t">
            <a:spAutoFit/>
          </a:bodyPr>
          <a:lstStyle/>
          <a:p>
            <a:r>
              <a:rPr lang="en-US" altLang="zh-TW" sz="3600" b="1" dirty="0">
                <a:latin typeface="Times New Roman" panose="02020603050405020304" pitchFamily="18" charset="0"/>
                <a:ea typeface="標楷體" panose="03000509000000000000" pitchFamily="65" charset="-120"/>
              </a:rPr>
              <a:t>Method:</a:t>
            </a:r>
            <a:r>
              <a:rPr lang="zh-TW" altLang="en-US" sz="3600" b="1" dirty="0">
                <a:latin typeface="Times New Roman" panose="02020603050405020304" pitchFamily="18" charset="0"/>
                <a:ea typeface="標楷體" panose="03000509000000000000" pitchFamily="65" charset="-120"/>
              </a:rPr>
              <a:t> </a:t>
            </a:r>
            <a:endParaRPr lang="en-US" altLang="zh-TW" sz="3600" b="1" dirty="0">
              <a:latin typeface="Times New Roman" panose="02020603050405020304" pitchFamily="18" charset="0"/>
              <a:ea typeface="標楷體" panose="03000509000000000000" pitchFamily="65" charset="-120"/>
            </a:endParaRPr>
          </a:p>
        </p:txBody>
      </p:sp>
      <p:grpSp>
        <p:nvGrpSpPr>
          <p:cNvPr id="7" name="群組 6">
            <a:extLst>
              <a:ext uri="{FF2B5EF4-FFF2-40B4-BE49-F238E27FC236}">
                <a16:creationId xmlns:a16="http://schemas.microsoft.com/office/drawing/2014/main" id="{A011D186-F002-44E7-9BF9-FB52B0626DDD}"/>
              </a:ext>
            </a:extLst>
          </p:cNvPr>
          <p:cNvGrpSpPr/>
          <p:nvPr/>
        </p:nvGrpSpPr>
        <p:grpSpPr>
          <a:xfrm>
            <a:off x="965200" y="1309370"/>
            <a:ext cx="5707380" cy="3934460"/>
            <a:chOff x="965200" y="1911350"/>
            <a:chExt cx="5707380" cy="3934460"/>
          </a:xfrm>
        </p:grpSpPr>
        <p:sp>
          <p:nvSpPr>
            <p:cNvPr id="3" name="文字方塊 2"/>
            <p:cNvSpPr txBox="1"/>
            <p:nvPr/>
          </p:nvSpPr>
          <p:spPr>
            <a:xfrm>
              <a:off x="965200" y="1913890"/>
              <a:ext cx="2540000" cy="3931920"/>
            </a:xfrm>
            <a:prstGeom prst="rect">
              <a:avLst/>
            </a:prstGeom>
            <a:noFill/>
          </p:spPr>
          <p:txBody>
            <a:bodyPr wrap="square" rtlCol="0" anchor="t">
              <a:spAutoFit/>
            </a:bodyPr>
            <a:lstStyle/>
            <a:p>
              <a:r>
                <a:rPr lang="zh-TW" altLang="en-US">
                  <a:latin typeface="Times New Roman" panose="02020603050405020304" pitchFamily="18" charset="0"/>
                  <a:ea typeface="標楷體" panose="03000509000000000000" pitchFamily="65" charset="-120"/>
                </a:rPr>
                <a:t>取代</a:t>
              </a:r>
            </a:p>
            <a:p>
              <a:r>
                <a:rPr lang="zh-TW" altLang="en-US">
                  <a:latin typeface="Times New Roman" panose="02020603050405020304" pitchFamily="18" charset="0"/>
                  <a:ea typeface="標楷體" panose="03000509000000000000" pitchFamily="65" charset="-120"/>
                </a:rPr>
                <a:t>.html(“HTML”)</a:t>
              </a:r>
            </a:p>
            <a:p>
              <a:endParaRPr lang="zh-TW" altLang="en-US">
                <a:latin typeface="Times New Roman" panose="02020603050405020304" pitchFamily="18" charset="0"/>
                <a:ea typeface="標楷體" panose="03000509000000000000" pitchFamily="65" charset="-120"/>
              </a:endParaRPr>
            </a:p>
            <a:p>
              <a:r>
                <a:rPr lang="zh-TW" altLang="en-US">
                  <a:latin typeface="Times New Roman" panose="02020603050405020304" pitchFamily="18" charset="0"/>
                  <a:ea typeface="標楷體" panose="03000509000000000000" pitchFamily="65" charset="-120"/>
                </a:rPr>
                <a:t>移除元素</a:t>
              </a:r>
            </a:p>
            <a:p>
              <a:r>
                <a:rPr lang="zh-TW" altLang="en-US">
                  <a:latin typeface="Times New Roman" panose="02020603050405020304" pitchFamily="18" charset="0"/>
                  <a:ea typeface="標楷體" panose="03000509000000000000" pitchFamily="65" charset="-120"/>
                </a:rPr>
                <a:t>.remove()</a:t>
              </a:r>
            </a:p>
            <a:p>
              <a:endParaRPr lang="zh-TW" altLang="en-US">
                <a:latin typeface="Times New Roman" panose="02020603050405020304" pitchFamily="18" charset="0"/>
                <a:ea typeface="標楷體" panose="03000509000000000000" pitchFamily="65" charset="-120"/>
              </a:endParaRPr>
            </a:p>
            <a:p>
              <a:r>
                <a:rPr lang="zh-TW" altLang="en-US">
                  <a:latin typeface="Times New Roman" panose="02020603050405020304" pitchFamily="18" charset="0"/>
                  <a:ea typeface="標楷體" panose="03000509000000000000" pitchFamily="65" charset="-120"/>
                </a:rPr>
                <a:t>取得屬性 value 值</a:t>
              </a:r>
            </a:p>
            <a:p>
              <a:r>
                <a:rPr lang="zh-TW" altLang="en-US">
                  <a:latin typeface="Times New Roman" panose="02020603050405020304" pitchFamily="18" charset="0"/>
                  <a:ea typeface="標楷體" panose="03000509000000000000" pitchFamily="65" charset="-120"/>
                </a:rPr>
                <a:t>.val()</a:t>
              </a:r>
            </a:p>
            <a:p>
              <a:endParaRPr lang="zh-TW" altLang="en-US">
                <a:latin typeface="Times New Roman" panose="02020603050405020304" pitchFamily="18" charset="0"/>
                <a:ea typeface="標楷體" panose="03000509000000000000" pitchFamily="65" charset="-120"/>
              </a:endParaRPr>
            </a:p>
            <a:p>
              <a:r>
                <a:rPr lang="zh-TW" altLang="en-US">
                  <a:latin typeface="Times New Roman" panose="02020603050405020304" pitchFamily="18" charset="0"/>
                  <a:ea typeface="標楷體" panose="03000509000000000000" pitchFamily="65" charset="-120"/>
                </a:rPr>
                <a:t>顯示</a:t>
              </a:r>
            </a:p>
            <a:p>
              <a:r>
                <a:rPr lang="zh-TW" altLang="en-US">
                  <a:latin typeface="Times New Roman" panose="02020603050405020304" pitchFamily="18" charset="0"/>
                  <a:ea typeface="標楷體" panose="03000509000000000000" pitchFamily="65" charset="-120"/>
                </a:rPr>
                <a:t>.show()</a:t>
              </a:r>
            </a:p>
            <a:p>
              <a:endParaRPr lang="zh-TW" altLang="en-US">
                <a:latin typeface="Times New Roman" panose="02020603050405020304" pitchFamily="18" charset="0"/>
                <a:ea typeface="標楷體" panose="03000509000000000000" pitchFamily="65" charset="-120"/>
              </a:endParaRPr>
            </a:p>
            <a:p>
              <a:r>
                <a:rPr lang="zh-TW" altLang="en-US">
                  <a:latin typeface="Times New Roman" panose="02020603050405020304" pitchFamily="18" charset="0"/>
                  <a:ea typeface="標楷體" panose="03000509000000000000" pitchFamily="65" charset="-120"/>
                </a:rPr>
                <a:t>隱藏</a:t>
              </a:r>
            </a:p>
            <a:p>
              <a:r>
                <a:rPr lang="zh-TW" altLang="en-US">
                  <a:latin typeface="Times New Roman" panose="02020603050405020304" pitchFamily="18" charset="0"/>
                  <a:ea typeface="標楷體" panose="03000509000000000000" pitchFamily="65" charset="-120"/>
                </a:rPr>
                <a:t>.hide()</a:t>
              </a:r>
            </a:p>
          </p:txBody>
        </p:sp>
        <p:sp>
          <p:nvSpPr>
            <p:cNvPr id="4" name="文字方塊 3"/>
            <p:cNvSpPr txBox="1"/>
            <p:nvPr/>
          </p:nvSpPr>
          <p:spPr>
            <a:xfrm>
              <a:off x="4132580" y="1911350"/>
              <a:ext cx="2540000" cy="393446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內部之底增加 HTML</a:t>
              </a:r>
            </a:p>
            <a:p>
              <a:r>
                <a:rPr lang="zh-TW" altLang="en-US" dirty="0">
                  <a:latin typeface="Times New Roman" panose="02020603050405020304" pitchFamily="18" charset="0"/>
                  <a:ea typeface="標楷體" panose="03000509000000000000" pitchFamily="65" charset="-120"/>
                </a:rPr>
                <a:t>.append(“HTML”)</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移除屬性 style</a:t>
              </a:r>
            </a:p>
            <a:p>
              <a:r>
                <a:rPr lang="zh-TW" altLang="en-US" dirty="0">
                  <a:latin typeface="Times New Roman" panose="02020603050405020304" pitchFamily="18" charset="0"/>
                  <a:ea typeface="標楷體" panose="03000509000000000000" pitchFamily="65" charset="-120"/>
                </a:rPr>
                <a:t>.removeAttr(“style”)</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增加 class=hot</a:t>
              </a:r>
            </a:p>
            <a:p>
              <a:r>
                <a:rPr lang="zh-TW" altLang="en-US" dirty="0">
                  <a:latin typeface="Times New Roman" panose="02020603050405020304" pitchFamily="18" charset="0"/>
                  <a:ea typeface="標楷體" panose="03000509000000000000" pitchFamily="65" charset="-120"/>
                </a:rPr>
                <a:t>.addClass(“hot”)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淡入效果</a:t>
              </a:r>
            </a:p>
            <a:p>
              <a:r>
                <a:rPr lang="zh-TW" altLang="en-US" dirty="0">
                  <a:latin typeface="Times New Roman" panose="02020603050405020304" pitchFamily="18" charset="0"/>
                  <a:ea typeface="標楷體" panose="03000509000000000000" pitchFamily="65" charset="-120"/>
                </a:rPr>
                <a:t>.fadeIn(speed)</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sym typeface="+mn-ea"/>
                </a:rPr>
                <a:t>淡出效果</a:t>
              </a:r>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.fadeOut(speed)</a:t>
              </a:r>
            </a:p>
          </p:txBody>
        </p:sp>
      </p:grpSp>
      <p:sp>
        <p:nvSpPr>
          <p:cNvPr id="6" name="文字方塊 5"/>
          <p:cNvSpPr txBox="1"/>
          <p:nvPr/>
        </p:nvSpPr>
        <p:spPr>
          <a:xfrm>
            <a:off x="4132580" y="5975706"/>
            <a:ext cx="8035925" cy="1200329"/>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練習</a:t>
            </a:r>
          </a:p>
          <a:p>
            <a:r>
              <a:rPr lang="zh-TW" altLang="en-US" dirty="0">
                <a:latin typeface="Times New Roman" panose="02020603050405020304" pitchFamily="18" charset="0"/>
                <a:ea typeface="標楷體" panose="03000509000000000000" pitchFamily="65" charset="-120"/>
                <a:hlinkClick r:id="rId2"/>
              </a:rPr>
              <a:t>https://www.w3schools.com/jquery/exercise_jq.asp?filename=exercise_jq_events1</a:t>
            </a:r>
            <a:endParaRPr lang="en-US" altLang="zh-TW"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hlinkClick r:id="rId3"/>
              </a:rPr>
              <a:t>https://www.w3schools.com/jquery/jquery_selectors.asp</a:t>
            </a:r>
            <a:endParaRPr lang="en-US" altLang="zh-TW" dirty="0">
              <a:latin typeface="Times New Roman" panose="02020603050405020304" pitchFamily="18" charset="0"/>
              <a:ea typeface="標楷體" panose="03000509000000000000" pitchFamily="65" charset="-120"/>
            </a:endParaRPr>
          </a:p>
          <a:p>
            <a:endParaRPr lang="zh-TW" altLang="en-US" dirty="0">
              <a:latin typeface="Times New Roman" panose="02020603050405020304" pitchFamily="18" charset="0"/>
              <a:ea typeface="標楷體" panose="03000509000000000000" pitchFamily="65"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err="1"/>
              <a:t>Boostrap</a:t>
            </a:r>
            <a:r>
              <a:rPr lang="en-US" altLang="zh-TW" sz="3600" b="1" dirty="0"/>
              <a:t>:</a:t>
            </a:r>
            <a:r>
              <a:rPr lang="zh-TW" altLang="en-US" sz="3600" b="1" dirty="0"/>
              <a:t> </a:t>
            </a:r>
            <a:endParaRPr lang="en-US" altLang="zh-TW" sz="3600" b="1" dirty="0"/>
          </a:p>
        </p:txBody>
      </p:sp>
      <p:pic>
        <p:nvPicPr>
          <p:cNvPr id="4" name="圖片 3"/>
          <p:cNvPicPr>
            <a:picLocks noChangeAspect="1"/>
          </p:cNvPicPr>
          <p:nvPr/>
        </p:nvPicPr>
        <p:blipFill>
          <a:blip r:embed="rId2"/>
          <a:stretch>
            <a:fillRect/>
          </a:stretch>
        </p:blipFill>
        <p:spPr>
          <a:xfrm>
            <a:off x="1683702" y="1597660"/>
            <a:ext cx="8824595" cy="4001135"/>
          </a:xfrm>
          <a:prstGeom prst="rect">
            <a:avLst/>
          </a:prstGeom>
        </p:spPr>
      </p:pic>
      <p:sp>
        <p:nvSpPr>
          <p:cNvPr id="5" name="文字方塊 4">
            <a:extLst>
              <a:ext uri="{FF2B5EF4-FFF2-40B4-BE49-F238E27FC236}">
                <a16:creationId xmlns:a16="http://schemas.microsoft.com/office/drawing/2014/main" id="{7FCCD5CB-EE7B-4F1B-BE9F-BFCF5DCD99A1}"/>
              </a:ext>
            </a:extLst>
          </p:cNvPr>
          <p:cNvSpPr txBox="1"/>
          <p:nvPr/>
        </p:nvSpPr>
        <p:spPr>
          <a:xfrm>
            <a:off x="1683701" y="6123543"/>
            <a:ext cx="8824595" cy="923330"/>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hlinkClick r:id="rId3"/>
              </a:rPr>
              <a:t>https://bootstrap5.hexschool.com/docs/5.1/getting-started/introduction/</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hlinkClick r:id="rId4"/>
              </a:rPr>
              <a:t>https://www.w3schools.com/bootstrap5/index.php</a:t>
            </a:r>
            <a:endParaRPr lang="en-US" altLang="zh-TW" dirty="0">
              <a:latin typeface="Times New Roman" panose="02020603050405020304" pitchFamily="18" charset="0"/>
              <a:ea typeface="標楷體" panose="03000509000000000000" pitchFamily="65" charset="-120"/>
            </a:endParaRPr>
          </a:p>
          <a:p>
            <a:pPr algn="ctr"/>
            <a:endParaRPr lang="zh-TW" altLang="en-US" dirty="0">
              <a:latin typeface="Times New Roman" panose="02020603050405020304" pitchFamily="18" charset="0"/>
              <a:ea typeface="標楷體" panose="03000509000000000000" pitchFamily="65"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141855" y="1420495"/>
            <a:ext cx="7908290" cy="4208780"/>
          </a:xfrm>
          <a:prstGeom prst="rect">
            <a:avLst/>
          </a:prstGeom>
          <a:noFill/>
        </p:spPr>
        <p:txBody>
          <a:bodyPr wrap="square" rtlCol="0" anchor="t">
            <a:spAutoFit/>
          </a:bodyPr>
          <a:lstStyle/>
          <a:p>
            <a:pPr algn="ctr"/>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1. 行動優先的網頁呈現：Bootstrap 原來的目的就是用來製作響應式網站，後</a:t>
            </a:r>
          </a:p>
          <a:p>
            <a:r>
              <a:rPr lang="zh-TW" altLang="en-US" dirty="0">
                <a:latin typeface="Times New Roman" panose="02020603050405020304" pitchFamily="18" charset="0"/>
                <a:ea typeface="標楷體" panose="03000509000000000000" pitchFamily="65" charset="-120"/>
              </a:rPr>
              <a:t>來更以行動優先為設計方針，更加強了響應式的製作功能。利用格線系統的</a:t>
            </a:r>
          </a:p>
          <a:p>
            <a:r>
              <a:rPr lang="zh-TW" altLang="en-US" dirty="0">
                <a:latin typeface="Times New Roman" panose="02020603050405020304" pitchFamily="18" charset="0"/>
                <a:ea typeface="標楷體" panose="03000509000000000000" pitchFamily="65" charset="-120"/>
              </a:rPr>
              <a:t>觀念，讓響應式網站的製作更加簡單。</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2. 學習輕鬆使用容易：Bootstrap 的語法容易閱讀，層次結構清楚，利用相關</a:t>
            </a:r>
          </a:p>
          <a:p>
            <a:r>
              <a:rPr lang="zh-TW" altLang="en-US" dirty="0">
                <a:latin typeface="Times New Roman" panose="02020603050405020304" pitchFamily="18" charset="0"/>
                <a:ea typeface="標楷體" panose="03000509000000000000" pitchFamily="65" charset="-120"/>
              </a:rPr>
              <a:t>的類別與元素即可完成頁面的配置與美化。</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3. 功能完整強大：Bootstrap 內建了許多網頁的元件，能在極短的時間內為網</a:t>
            </a:r>
          </a:p>
          <a:p>
            <a:r>
              <a:rPr lang="zh-TW" altLang="en-US" dirty="0">
                <a:latin typeface="Times New Roman" panose="02020603050405020304" pitchFamily="18" charset="0"/>
                <a:ea typeface="標楷體" panose="03000509000000000000" pitchFamily="65" charset="-120"/>
              </a:rPr>
              <a:t>頁增添炫目的效果與許多強大的功能。Bootstrap 更針對於行動裝置的特性，</a:t>
            </a:r>
          </a:p>
          <a:p>
            <a:r>
              <a:rPr lang="zh-TW" altLang="en-US" dirty="0">
                <a:latin typeface="Times New Roman" panose="02020603050405020304" pitchFamily="18" charset="0"/>
                <a:ea typeface="標楷體" panose="03000509000000000000" pitchFamily="65" charset="-120"/>
              </a:rPr>
              <a:t>提供了功能完整的JavaScript 函式庫，改善使用者操作的體驗。</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4. 豐富的範例與擴充：Bootstrap 是一個公開原始碼的計劃，除了有許多開發</a:t>
            </a:r>
          </a:p>
          <a:p>
            <a:r>
              <a:rPr lang="zh-TW" altLang="en-US" dirty="0">
                <a:latin typeface="Times New Roman" panose="02020603050405020304" pitchFamily="18" charset="0"/>
                <a:ea typeface="標楷體" panose="03000509000000000000" pitchFamily="65" charset="-120"/>
              </a:rPr>
              <a:t>者投入維護與更新，龐大的使用者為這個專案帶來了豐富的資源。學習者輕</a:t>
            </a:r>
          </a:p>
          <a:p>
            <a:r>
              <a:rPr lang="zh-TW" altLang="en-US" dirty="0">
                <a:latin typeface="Times New Roman" panose="02020603050405020304" pitchFamily="18" charset="0"/>
                <a:ea typeface="標楷體" panose="03000509000000000000" pitchFamily="65" charset="-120"/>
              </a:rPr>
              <a:t>易就能在網路上查詢到相關的教學、技術與範例，獲得充足的幫助與支援。</a:t>
            </a:r>
          </a:p>
        </p:txBody>
      </p:sp>
      <p:sp>
        <p:nvSpPr>
          <p:cNvPr id="3" name="文字方塊 2"/>
          <p:cNvSpPr txBox="1"/>
          <p:nvPr/>
        </p:nvSpPr>
        <p:spPr>
          <a:xfrm>
            <a:off x="4586605" y="603250"/>
            <a:ext cx="3018790" cy="583565"/>
          </a:xfrm>
          <a:prstGeom prst="rect">
            <a:avLst/>
          </a:prstGeom>
          <a:noFill/>
        </p:spPr>
        <p:txBody>
          <a:bodyPr wrap="none" rtlCol="0">
            <a:spAutoFit/>
          </a:bodyPr>
          <a:lstStyle/>
          <a:p>
            <a:pPr algn="l"/>
            <a:r>
              <a:rPr lang="zh-TW" altLang="en-US" sz="3200">
                <a:latin typeface="Times New Roman" panose="02020603050405020304" pitchFamily="18" charset="0"/>
                <a:ea typeface="標楷體" panose="03000509000000000000" pitchFamily="65" charset="-120"/>
                <a:sym typeface="+mn-ea"/>
              </a:rPr>
              <a:t>Bootstrap的特色</a:t>
            </a:r>
            <a:endParaRPr lang="zh-TW" altLang="en-US" sz="3200">
              <a:latin typeface="Times New Roman" panose="02020603050405020304" pitchFamily="18" charset="0"/>
              <a:ea typeface="標楷體" panose="03000509000000000000" pitchFamily="65"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4785360" y="2956560"/>
            <a:ext cx="2621280" cy="579120"/>
          </a:xfrm>
          <a:prstGeom prst="rect">
            <a:avLst/>
          </a:prstGeom>
          <a:noFill/>
        </p:spPr>
        <p:txBody>
          <a:bodyPr wrap="none" rtlCol="0">
            <a:spAutoFit/>
          </a:bodyPr>
          <a:lstStyle/>
          <a:p>
            <a:r>
              <a:rPr lang="zh-TW" altLang="en-US" sz="3200">
                <a:latin typeface="Times New Roman" panose="02020603050405020304" pitchFamily="18" charset="0"/>
                <a:ea typeface="標楷體" panose="03000509000000000000" pitchFamily="65" charset="-120"/>
              </a:rPr>
              <a:t>自我介紹網站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499533" y="458926"/>
            <a:ext cx="2709334" cy="461665"/>
          </a:xfrm>
          <a:prstGeom prst="rect">
            <a:avLst/>
          </a:prstGeom>
          <a:noFill/>
        </p:spPr>
        <p:txBody>
          <a:bodyPr wrap="square" rtlCol="0">
            <a:spAutoFit/>
          </a:bodyPr>
          <a:lstStyle/>
          <a:p>
            <a:r>
              <a:rPr lang="en-US" altLang="zh-TW" sz="2400" b="1" dirty="0">
                <a:latin typeface="Times New Roman" panose="02020603050405020304" pitchFamily="18" charset="0"/>
                <a:ea typeface="標楷體" panose="03000509000000000000" pitchFamily="65" charset="-120"/>
              </a:rPr>
              <a:t>HTML</a:t>
            </a:r>
            <a:r>
              <a:rPr lang="zh-TW" altLang="en-US" sz="2400" b="1" dirty="0">
                <a:latin typeface="Times New Roman" panose="02020603050405020304" pitchFamily="18" charset="0"/>
                <a:ea typeface="標楷體" panose="03000509000000000000" pitchFamily="65" charset="-120"/>
              </a:rPr>
              <a:t>基本</a:t>
            </a:r>
            <a:r>
              <a:rPr lang="en-US" altLang="zh-TW" sz="2400" b="1" dirty="0">
                <a:latin typeface="Times New Roman" panose="02020603050405020304" pitchFamily="18" charset="0"/>
                <a:ea typeface="標楷體" panose="03000509000000000000" pitchFamily="65" charset="-120"/>
              </a:rPr>
              <a:t>:</a:t>
            </a:r>
            <a:r>
              <a:rPr lang="zh-TW" altLang="en-US" sz="2400" b="1" dirty="0">
                <a:latin typeface="Times New Roman" panose="02020603050405020304" pitchFamily="18" charset="0"/>
                <a:ea typeface="標楷體" panose="03000509000000000000" pitchFamily="65" charset="-120"/>
              </a:rPr>
              <a:t> </a:t>
            </a:r>
            <a:endParaRPr lang="en-US" altLang="zh-TW" sz="2400" b="1"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328E8A95-1F4E-4572-B30C-EDE7ABFEEFBD}"/>
              </a:ext>
            </a:extLst>
          </p:cNvPr>
          <p:cNvPicPr>
            <a:picLocks noChangeAspect="1"/>
          </p:cNvPicPr>
          <p:nvPr/>
        </p:nvPicPr>
        <p:blipFill>
          <a:blip r:embed="rId2"/>
          <a:stretch>
            <a:fillRect/>
          </a:stretch>
        </p:blipFill>
        <p:spPr>
          <a:xfrm>
            <a:off x="2906177" y="4159409"/>
            <a:ext cx="6379645" cy="2301588"/>
          </a:xfrm>
          <a:prstGeom prst="rect">
            <a:avLst/>
          </a:prstGeom>
        </p:spPr>
      </p:pic>
      <p:sp>
        <p:nvSpPr>
          <p:cNvPr id="6" name="文字方塊 5">
            <a:extLst>
              <a:ext uri="{FF2B5EF4-FFF2-40B4-BE49-F238E27FC236}">
                <a16:creationId xmlns:a16="http://schemas.microsoft.com/office/drawing/2014/main" id="{285F96CC-EFAE-45FA-B194-3B063362B743}"/>
              </a:ext>
            </a:extLst>
          </p:cNvPr>
          <p:cNvSpPr txBox="1"/>
          <p:nvPr/>
        </p:nvSpPr>
        <p:spPr>
          <a:xfrm>
            <a:off x="499533" y="1108839"/>
            <a:ext cx="11692467" cy="2862322"/>
          </a:xfrm>
          <a:prstGeom prst="rect">
            <a:avLst/>
          </a:prstGeom>
          <a:noFill/>
        </p:spPr>
        <p:txBody>
          <a:bodyPr wrap="square" rtlCol="0">
            <a:spAutoFit/>
          </a:bodyPr>
          <a:lstStyle/>
          <a:p>
            <a:pPr algn="just" fontAlgn="base">
              <a:buFont typeface="Arial" panose="020B0604020202020204" pitchFamily="34" charset="0"/>
              <a:buChar char="•"/>
            </a:pPr>
            <a:r>
              <a:rPr lang="en-US" altLang="zh-TW" b="1" i="0" dirty="0">
                <a:solidFill>
                  <a:srgbClr val="373737"/>
                </a:solidFill>
                <a:effectLst/>
                <a:latin typeface="Times New Roman" panose="02020603050405020304" pitchFamily="18" charset="0"/>
                <a:ea typeface="標楷體" panose="03000509000000000000" pitchFamily="65" charset="-120"/>
              </a:rPr>
              <a:t>&lt;!DOCTYPE html&gt;</a:t>
            </a:r>
            <a:r>
              <a:rPr lang="zh-TW" altLang="en-US" b="1" i="0" dirty="0">
                <a:solidFill>
                  <a:srgbClr val="373737"/>
                </a:solidFill>
                <a:effectLst/>
                <a:latin typeface="Times New Roman" panose="02020603050405020304" pitchFamily="18" charset="0"/>
                <a:ea typeface="標楷體" panose="03000509000000000000" pitchFamily="65" charset="-120"/>
              </a:rPr>
              <a:t>：</a:t>
            </a:r>
            <a:r>
              <a:rPr lang="zh-TW" altLang="en-US" b="0" i="0" dirty="0">
                <a:solidFill>
                  <a:srgbClr val="373737"/>
                </a:solidFill>
                <a:effectLst/>
                <a:latin typeface="Times New Roman" panose="02020603050405020304" pitchFamily="18" charset="0"/>
                <a:ea typeface="標楷體" panose="03000509000000000000" pitchFamily="65" charset="-120"/>
              </a:rPr>
              <a:t>告訴瀏覽器（</a:t>
            </a:r>
            <a:r>
              <a:rPr lang="en-US" altLang="zh-TW" b="0" i="0" dirty="0">
                <a:solidFill>
                  <a:srgbClr val="373737"/>
                </a:solidFill>
                <a:effectLst/>
                <a:latin typeface="Times New Roman" panose="02020603050405020304" pitchFamily="18" charset="0"/>
                <a:ea typeface="標楷體" panose="03000509000000000000" pitchFamily="65" charset="-120"/>
              </a:rPr>
              <a:t>Browser</a:t>
            </a:r>
            <a:r>
              <a:rPr lang="zh-TW" altLang="en-US" b="0" i="0" dirty="0">
                <a:solidFill>
                  <a:srgbClr val="373737"/>
                </a:solidFill>
                <a:effectLst/>
                <a:latin typeface="Times New Roman" panose="02020603050405020304" pitchFamily="18" charset="0"/>
                <a:ea typeface="標楷體" panose="03000509000000000000" pitchFamily="65" charset="-120"/>
              </a:rPr>
              <a:t>）本頁面的 </a:t>
            </a:r>
            <a:r>
              <a:rPr lang="en-US" altLang="zh-TW" b="0" i="0" dirty="0">
                <a:solidFill>
                  <a:srgbClr val="373737"/>
                </a:solidFill>
                <a:effectLst/>
                <a:latin typeface="Times New Roman" panose="02020603050405020304" pitchFamily="18" charset="0"/>
                <a:ea typeface="標楷體" panose="03000509000000000000" pitchFamily="65" charset="-120"/>
              </a:rPr>
              <a:t>HTML </a:t>
            </a:r>
            <a:r>
              <a:rPr lang="zh-TW" altLang="en-US" b="0" i="0" dirty="0">
                <a:solidFill>
                  <a:srgbClr val="373737"/>
                </a:solidFill>
                <a:effectLst/>
                <a:latin typeface="Times New Roman" panose="02020603050405020304" pitchFamily="18" charset="0"/>
                <a:ea typeface="標楷體" panose="03000509000000000000" pitchFamily="65" charset="-120"/>
              </a:rPr>
              <a:t>是用什麼版本的標籤語言所編成，以便瀏覽器正確</a:t>
            </a:r>
            <a:r>
              <a:rPr lang="en-US" altLang="zh-TW" b="0" i="0" dirty="0">
                <a:solidFill>
                  <a:srgbClr val="373737"/>
                </a:solidFill>
                <a:effectLst/>
                <a:latin typeface="Times New Roman" panose="02020603050405020304" pitchFamily="18" charset="0"/>
                <a:ea typeface="標楷體" panose="03000509000000000000" pitchFamily="65" charset="-120"/>
              </a:rPr>
              <a:t>		</a:t>
            </a:r>
            <a:r>
              <a:rPr lang="zh-TW" altLang="en-US" b="0" i="0" dirty="0">
                <a:solidFill>
                  <a:srgbClr val="373737"/>
                </a:solidFill>
                <a:effectLst/>
                <a:latin typeface="Times New Roman" panose="02020603050405020304" pitchFamily="18" charset="0"/>
                <a:ea typeface="標楷體" panose="03000509000000000000" pitchFamily="65" charset="-120"/>
              </a:rPr>
              <a:t>    解讀網頁</a:t>
            </a:r>
            <a:endParaRPr lang="en-US" altLang="zh-TW" b="0" i="0" dirty="0">
              <a:solidFill>
                <a:srgbClr val="373737"/>
              </a:solidFill>
              <a:effectLst/>
              <a:latin typeface="Times New Roman" panose="02020603050405020304" pitchFamily="18" charset="0"/>
              <a:ea typeface="標楷體" panose="03000509000000000000" pitchFamily="65" charset="-120"/>
            </a:endParaRPr>
          </a:p>
          <a:p>
            <a:pPr algn="just" fontAlgn="base">
              <a:buFont typeface="Arial" panose="020B0604020202020204" pitchFamily="34" charset="0"/>
              <a:buChar char="•"/>
            </a:pPr>
            <a:endParaRPr lang="en-US" altLang="zh-TW" dirty="0">
              <a:solidFill>
                <a:srgbClr val="373737"/>
              </a:solidFill>
              <a:latin typeface="Times New Roman" panose="02020603050405020304" pitchFamily="18" charset="0"/>
              <a:ea typeface="標楷體" panose="03000509000000000000" pitchFamily="65" charset="-120"/>
            </a:endParaRPr>
          </a:p>
          <a:p>
            <a:pPr algn="just" fontAlgn="base">
              <a:buFont typeface="Arial" panose="020B0604020202020204" pitchFamily="34" charset="0"/>
              <a:buChar char="•"/>
            </a:pPr>
            <a:r>
              <a:rPr lang="en-US" altLang="zh-TW" b="1" i="0" dirty="0">
                <a:solidFill>
                  <a:srgbClr val="373737"/>
                </a:solidFill>
                <a:effectLst/>
                <a:latin typeface="Times New Roman" panose="02020603050405020304" pitchFamily="18" charset="0"/>
                <a:ea typeface="標楷體" panose="03000509000000000000" pitchFamily="65" charset="-120"/>
              </a:rPr>
              <a:t>&lt;html&gt;</a:t>
            </a:r>
            <a:r>
              <a:rPr lang="zh-TW" altLang="en-US" b="1" i="0" dirty="0">
                <a:solidFill>
                  <a:srgbClr val="373737"/>
                </a:solidFill>
                <a:effectLst/>
                <a:latin typeface="Times New Roman" panose="02020603050405020304" pitchFamily="18" charset="0"/>
                <a:ea typeface="標楷體" panose="03000509000000000000" pitchFamily="65" charset="-120"/>
              </a:rPr>
              <a:t>：</a:t>
            </a:r>
            <a:r>
              <a:rPr lang="en-US" altLang="zh-TW" b="0" i="0" dirty="0">
                <a:solidFill>
                  <a:srgbClr val="373737"/>
                </a:solidFill>
                <a:effectLst/>
                <a:latin typeface="Times New Roman" panose="02020603050405020304" pitchFamily="18" charset="0"/>
                <a:ea typeface="標楷體" panose="03000509000000000000" pitchFamily="65" charset="-120"/>
              </a:rPr>
              <a:t>HTML</a:t>
            </a:r>
            <a:r>
              <a:rPr lang="zh-TW" altLang="en-US" b="0" i="0" dirty="0">
                <a:solidFill>
                  <a:srgbClr val="373737"/>
                </a:solidFill>
                <a:effectLst/>
                <a:latin typeface="Times New Roman" panose="02020603050405020304" pitchFamily="18" charset="0"/>
                <a:ea typeface="標楷體" panose="03000509000000000000" pitchFamily="65" charset="-120"/>
              </a:rPr>
              <a:t>文件的範圍。它是所有其他</a:t>
            </a:r>
            <a:r>
              <a:rPr lang="en-US" altLang="zh-TW" b="0" i="0" dirty="0">
                <a:solidFill>
                  <a:srgbClr val="373737"/>
                </a:solidFill>
                <a:effectLst/>
                <a:latin typeface="Times New Roman" panose="02020603050405020304" pitchFamily="18" charset="0"/>
                <a:ea typeface="標楷體" panose="03000509000000000000" pitchFamily="65" charset="-120"/>
              </a:rPr>
              <a:t>HTML</a:t>
            </a:r>
            <a:r>
              <a:rPr lang="zh-TW" altLang="en-US" b="0" i="0" dirty="0">
                <a:solidFill>
                  <a:srgbClr val="373737"/>
                </a:solidFill>
                <a:effectLst/>
                <a:latin typeface="Times New Roman" panose="02020603050405020304" pitchFamily="18" charset="0"/>
                <a:ea typeface="標楷體" panose="03000509000000000000" pitchFamily="65" charset="-120"/>
              </a:rPr>
              <a:t>元素的容器，包含了</a:t>
            </a:r>
            <a:r>
              <a:rPr lang="en-US" altLang="zh-TW" b="0" i="0" dirty="0">
                <a:solidFill>
                  <a:srgbClr val="373737"/>
                </a:solidFill>
                <a:effectLst/>
                <a:latin typeface="Times New Roman" panose="02020603050405020304" pitchFamily="18" charset="0"/>
                <a:ea typeface="標楷體" panose="03000509000000000000" pitchFamily="65" charset="-120"/>
              </a:rPr>
              <a:t>&lt;head&gt;</a:t>
            </a:r>
            <a:r>
              <a:rPr lang="zh-TW" altLang="en-US" b="0" i="0" dirty="0">
                <a:solidFill>
                  <a:srgbClr val="373737"/>
                </a:solidFill>
                <a:effectLst/>
                <a:latin typeface="Times New Roman" panose="02020603050405020304" pitchFamily="18" charset="0"/>
                <a:ea typeface="標楷體" panose="03000509000000000000" pitchFamily="65" charset="-120"/>
              </a:rPr>
              <a:t>和</a:t>
            </a:r>
            <a:r>
              <a:rPr lang="en-US" altLang="zh-TW" b="0" i="0" dirty="0">
                <a:solidFill>
                  <a:srgbClr val="373737"/>
                </a:solidFill>
                <a:effectLst/>
                <a:latin typeface="Times New Roman" panose="02020603050405020304" pitchFamily="18" charset="0"/>
                <a:ea typeface="標楷體" panose="03000509000000000000" pitchFamily="65" charset="-120"/>
              </a:rPr>
              <a:t>&lt;body&gt;</a:t>
            </a:r>
            <a:r>
              <a:rPr lang="zh-TW" altLang="en-US" b="0" i="0" dirty="0">
                <a:solidFill>
                  <a:srgbClr val="373737"/>
                </a:solidFill>
                <a:effectLst/>
                <a:latin typeface="Times New Roman" panose="02020603050405020304" pitchFamily="18" charset="0"/>
                <a:ea typeface="標楷體" panose="03000509000000000000" pitchFamily="65" charset="-120"/>
              </a:rPr>
              <a:t>標籤。</a:t>
            </a:r>
          </a:p>
          <a:p>
            <a:pPr algn="just" fontAlgn="base"/>
            <a:endParaRPr lang="zh-TW" altLang="en-US" b="0" i="0" dirty="0">
              <a:solidFill>
                <a:srgbClr val="373737"/>
              </a:solidFill>
              <a:effectLst/>
              <a:latin typeface="Times New Roman" panose="02020603050405020304" pitchFamily="18" charset="0"/>
              <a:ea typeface="標楷體" panose="03000509000000000000" pitchFamily="65" charset="-120"/>
            </a:endParaRPr>
          </a:p>
          <a:p>
            <a:pPr algn="just" fontAlgn="base">
              <a:buFont typeface="Arial" panose="020B0604020202020204" pitchFamily="34" charset="0"/>
              <a:buChar char="•"/>
            </a:pPr>
            <a:r>
              <a:rPr lang="en-US" altLang="zh-TW" b="1" i="0" dirty="0">
                <a:solidFill>
                  <a:srgbClr val="373737"/>
                </a:solidFill>
                <a:effectLst/>
                <a:latin typeface="Times New Roman" panose="02020603050405020304" pitchFamily="18" charset="0"/>
                <a:ea typeface="標楷體" panose="03000509000000000000" pitchFamily="65" charset="-120"/>
              </a:rPr>
              <a:t>&lt;head&gt;</a:t>
            </a:r>
            <a:r>
              <a:rPr lang="zh-TW" altLang="en-US" b="1" i="0" dirty="0">
                <a:solidFill>
                  <a:srgbClr val="373737"/>
                </a:solidFill>
                <a:effectLst/>
                <a:latin typeface="Times New Roman" panose="02020603050405020304" pitchFamily="18" charset="0"/>
                <a:ea typeface="標楷體" panose="03000509000000000000" pitchFamily="65" charset="-120"/>
              </a:rPr>
              <a:t>：</a:t>
            </a:r>
            <a:r>
              <a:rPr lang="zh-TW" altLang="en-US" b="0" i="0" dirty="0">
                <a:solidFill>
                  <a:srgbClr val="373737"/>
                </a:solidFill>
                <a:effectLst/>
                <a:latin typeface="Times New Roman" panose="02020603050405020304" pitchFamily="18" charset="0"/>
                <a:ea typeface="標楷體" panose="03000509000000000000" pitchFamily="65" charset="-120"/>
              </a:rPr>
              <a:t>關於網頁的資訊，如網頁標題、</a:t>
            </a:r>
            <a:r>
              <a:rPr lang="en-US" altLang="zh-TW" b="0" i="0" dirty="0">
                <a:solidFill>
                  <a:srgbClr val="373737"/>
                </a:solidFill>
                <a:effectLst/>
                <a:latin typeface="Times New Roman" panose="02020603050405020304" pitchFamily="18" charset="0"/>
                <a:ea typeface="標楷體" panose="03000509000000000000" pitchFamily="65" charset="-120"/>
              </a:rPr>
              <a:t>CSS</a:t>
            </a:r>
            <a:r>
              <a:rPr lang="zh-TW" altLang="en-US" b="0" i="0" dirty="0">
                <a:solidFill>
                  <a:srgbClr val="373737"/>
                </a:solidFill>
                <a:effectLst/>
                <a:latin typeface="Times New Roman" panose="02020603050405020304" pitchFamily="18" charset="0"/>
                <a:ea typeface="標楷體" panose="03000509000000000000" pitchFamily="65" charset="-120"/>
              </a:rPr>
              <a:t>樣式表、</a:t>
            </a:r>
            <a:r>
              <a:rPr lang="en-US" altLang="zh-TW" b="0" i="0" dirty="0">
                <a:solidFill>
                  <a:srgbClr val="373737"/>
                </a:solidFill>
                <a:effectLst/>
                <a:latin typeface="Times New Roman" panose="02020603050405020304" pitchFamily="18" charset="0"/>
                <a:ea typeface="標楷體" panose="03000509000000000000" pitchFamily="65" charset="-120"/>
              </a:rPr>
              <a:t>JavaScript</a:t>
            </a:r>
            <a:r>
              <a:rPr lang="zh-TW" altLang="en-US" b="0" i="0" dirty="0">
                <a:solidFill>
                  <a:srgbClr val="373737"/>
                </a:solidFill>
                <a:effectLst/>
                <a:latin typeface="Times New Roman" panose="02020603050405020304" pitchFamily="18" charset="0"/>
                <a:ea typeface="標楷體" panose="03000509000000000000" pitchFamily="65" charset="-120"/>
              </a:rPr>
              <a:t>腳本、網頁描述、文字編碼等。標題（</a:t>
            </a:r>
            <a:r>
              <a:rPr lang="en-US" altLang="zh-TW" b="0" i="0" dirty="0">
                <a:solidFill>
                  <a:srgbClr val="373737"/>
                </a:solidFill>
                <a:effectLst/>
                <a:latin typeface="Times New Roman" panose="02020603050405020304" pitchFamily="18" charset="0"/>
                <a:ea typeface="標楷體" panose="03000509000000000000" pitchFamily="65" charset="-120"/>
              </a:rPr>
              <a:t>&lt;title&gt;</a:t>
            </a:r>
            <a:r>
              <a:rPr lang="zh-TW" altLang="en-US" b="0" i="0" dirty="0">
                <a:solidFill>
                  <a:srgbClr val="373737"/>
                </a:solidFill>
                <a:effectLst/>
                <a:latin typeface="Times New Roman" panose="02020603050405020304" pitchFamily="18" charset="0"/>
                <a:ea typeface="標楷體" panose="03000509000000000000" pitchFamily="65" charset="-120"/>
              </a:rPr>
              <a:t>）</a:t>
            </a:r>
            <a:r>
              <a:rPr lang="en-US" altLang="zh-TW" b="0" i="0" dirty="0">
                <a:solidFill>
                  <a:srgbClr val="373737"/>
                </a:solidFill>
                <a:effectLst/>
                <a:latin typeface="Times New Roman" panose="02020603050405020304" pitchFamily="18" charset="0"/>
                <a:ea typeface="標楷體" panose="03000509000000000000" pitchFamily="65" charset="-120"/>
              </a:rPr>
              <a:t>	</a:t>
            </a:r>
            <a:r>
              <a:rPr lang="zh-TW" altLang="en-US" b="0" i="0" dirty="0">
                <a:solidFill>
                  <a:srgbClr val="373737"/>
                </a:solidFill>
                <a:effectLst/>
                <a:latin typeface="Times New Roman" panose="02020603050405020304" pitchFamily="18" charset="0"/>
                <a:ea typeface="標楷體" panose="03000509000000000000" pitchFamily="65" charset="-120"/>
              </a:rPr>
              <a:t>  是在瀏覽器標籤欄中顯示的文字。</a:t>
            </a:r>
            <a:endParaRPr lang="en-US" altLang="zh-TW" b="0" i="0" dirty="0">
              <a:solidFill>
                <a:srgbClr val="373737"/>
              </a:solidFill>
              <a:effectLst/>
              <a:latin typeface="Times New Roman" panose="02020603050405020304" pitchFamily="18" charset="0"/>
              <a:ea typeface="標楷體" panose="03000509000000000000" pitchFamily="65" charset="-120"/>
            </a:endParaRPr>
          </a:p>
          <a:p>
            <a:pPr algn="just" fontAlgn="base"/>
            <a:endParaRPr lang="zh-TW" altLang="en-US" b="0" i="0" dirty="0">
              <a:solidFill>
                <a:srgbClr val="373737"/>
              </a:solidFill>
              <a:effectLst/>
              <a:latin typeface="Times New Roman" panose="02020603050405020304" pitchFamily="18" charset="0"/>
              <a:ea typeface="標楷體" panose="03000509000000000000" pitchFamily="65" charset="-120"/>
            </a:endParaRPr>
          </a:p>
          <a:p>
            <a:pPr algn="just" fontAlgn="base">
              <a:buFont typeface="Arial" panose="020B0604020202020204" pitchFamily="34" charset="0"/>
              <a:buChar char="•"/>
            </a:pPr>
            <a:r>
              <a:rPr lang="en-US" altLang="zh-TW" b="1" i="0" dirty="0">
                <a:solidFill>
                  <a:srgbClr val="373737"/>
                </a:solidFill>
                <a:effectLst/>
                <a:latin typeface="Times New Roman" panose="02020603050405020304" pitchFamily="18" charset="0"/>
                <a:ea typeface="標楷體" panose="03000509000000000000" pitchFamily="65" charset="-120"/>
              </a:rPr>
              <a:t>&lt;body&gt;</a:t>
            </a:r>
            <a:r>
              <a:rPr lang="zh-TW" altLang="en-US" b="1" i="0" dirty="0">
                <a:solidFill>
                  <a:srgbClr val="373737"/>
                </a:solidFill>
                <a:effectLst/>
                <a:latin typeface="Times New Roman" panose="02020603050405020304" pitchFamily="18" charset="0"/>
                <a:ea typeface="標楷體" panose="03000509000000000000" pitchFamily="65" charset="-120"/>
              </a:rPr>
              <a:t>：</a:t>
            </a:r>
            <a:r>
              <a:rPr lang="zh-TW" altLang="en-US" b="0" i="0" dirty="0">
                <a:solidFill>
                  <a:srgbClr val="373737"/>
                </a:solidFill>
                <a:effectLst/>
                <a:latin typeface="Times New Roman" panose="02020603050405020304" pitchFamily="18" charset="0"/>
                <a:ea typeface="標楷體" panose="03000509000000000000" pitchFamily="65" charset="-120"/>
              </a:rPr>
              <a:t>標籤包含了實際顯示在網頁上的內容，如文字、圖像、連結、表格、表單等。這些內容將在瀏覽器中呈</a:t>
            </a:r>
            <a:r>
              <a:rPr lang="en-US" altLang="zh-TW" b="0" i="0" dirty="0">
                <a:solidFill>
                  <a:srgbClr val="373737"/>
                </a:solidFill>
                <a:effectLst/>
                <a:latin typeface="Times New Roman" panose="02020603050405020304" pitchFamily="18" charset="0"/>
                <a:ea typeface="標楷體" panose="03000509000000000000" pitchFamily="65" charset="-120"/>
              </a:rPr>
              <a:t>	</a:t>
            </a:r>
            <a:r>
              <a:rPr lang="zh-TW" altLang="en-US" b="0" i="0" dirty="0">
                <a:solidFill>
                  <a:srgbClr val="373737"/>
                </a:solidFill>
                <a:effectLst/>
                <a:latin typeface="Times New Roman" panose="02020603050405020304" pitchFamily="18" charset="0"/>
                <a:ea typeface="標楷體" panose="03000509000000000000" pitchFamily="65" charset="-120"/>
              </a:rPr>
              <a:t>  現給用戶。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499533" y="458926"/>
            <a:ext cx="2709334" cy="461665"/>
          </a:xfrm>
          <a:prstGeom prst="rect">
            <a:avLst/>
          </a:prstGeom>
          <a:noFill/>
        </p:spPr>
        <p:txBody>
          <a:bodyPr wrap="square" rtlCol="0">
            <a:spAutoFit/>
          </a:bodyPr>
          <a:lstStyle/>
          <a:p>
            <a:r>
              <a:rPr lang="en-US" altLang="zh-TW" sz="2400" b="1" dirty="0">
                <a:latin typeface="Times New Roman" panose="02020603050405020304" pitchFamily="18" charset="0"/>
                <a:ea typeface="標楷體" panose="03000509000000000000" pitchFamily="65" charset="-120"/>
              </a:rPr>
              <a:t>HTML</a:t>
            </a:r>
            <a:r>
              <a:rPr lang="zh-TW" altLang="en-US" sz="2400" b="1" dirty="0">
                <a:latin typeface="Times New Roman" panose="02020603050405020304" pitchFamily="18" charset="0"/>
                <a:ea typeface="標楷體" panose="03000509000000000000" pitchFamily="65" charset="-120"/>
              </a:rPr>
              <a:t>基本標籤</a:t>
            </a:r>
            <a:r>
              <a:rPr lang="en-US" altLang="zh-TW" sz="2400" b="1" dirty="0">
                <a:latin typeface="Times New Roman" panose="02020603050405020304" pitchFamily="18" charset="0"/>
                <a:ea typeface="標楷體" panose="03000509000000000000" pitchFamily="65" charset="-120"/>
              </a:rPr>
              <a:t>:</a:t>
            </a:r>
            <a:r>
              <a:rPr lang="zh-TW" altLang="en-US" sz="2400" b="1" dirty="0">
                <a:latin typeface="Times New Roman" panose="02020603050405020304" pitchFamily="18" charset="0"/>
                <a:ea typeface="標楷體" panose="03000509000000000000" pitchFamily="65" charset="-120"/>
              </a:rPr>
              <a:t> </a:t>
            </a:r>
            <a:endParaRPr lang="en-US" altLang="zh-TW" sz="2400" b="1" dirty="0">
              <a:latin typeface="Times New Roman" panose="0202060305040502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EF823FB4-BAB9-47DD-996A-246F531F3A1A}"/>
              </a:ext>
            </a:extLst>
          </p:cNvPr>
          <p:cNvSpPr txBox="1"/>
          <p:nvPr/>
        </p:nvSpPr>
        <p:spPr>
          <a:xfrm>
            <a:off x="499533" y="1153266"/>
            <a:ext cx="5283200" cy="4308872"/>
          </a:xfrm>
          <a:prstGeom prst="rect">
            <a:avLst/>
          </a:prstGeom>
          <a:noFill/>
        </p:spPr>
        <p:txBody>
          <a:bodyPr wrap="square" rtlCol="0">
            <a:spAutoFit/>
          </a:bodyPr>
          <a:lstStyle/>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標題元素（Heading Elements）：</a:t>
            </a:r>
          </a:p>
          <a:p>
            <a:pPr lvl="2"/>
            <a:r>
              <a:rPr lang="zh-TW" altLang="en-US" sz="1600" dirty="0">
                <a:latin typeface="Times New Roman" panose="02020603050405020304" pitchFamily="18" charset="0"/>
                <a:ea typeface="標楷體" panose="03000509000000000000" pitchFamily="65" charset="-120"/>
              </a:rPr>
              <a:t>&lt;h1&gt;最高級別標題&lt;/h1&gt;</a:t>
            </a:r>
          </a:p>
          <a:p>
            <a:pPr lvl="2"/>
            <a:r>
              <a:rPr lang="zh-TW" altLang="en-US" sz="1600" dirty="0">
                <a:latin typeface="Times New Roman" panose="02020603050405020304" pitchFamily="18" charset="0"/>
                <a:ea typeface="標楷體" panose="03000509000000000000" pitchFamily="65" charset="-120"/>
              </a:rPr>
              <a:t>&lt;h2&gt;次高級別標題&lt;/h2&gt;</a:t>
            </a:r>
          </a:p>
          <a:p>
            <a:pPr lvl="2"/>
            <a:r>
              <a:rPr lang="zh-TW" altLang="en-US" sz="1600" dirty="0">
                <a:latin typeface="Times New Roman" panose="02020603050405020304" pitchFamily="18" charset="0"/>
                <a:ea typeface="標楷體" panose="03000509000000000000" pitchFamily="65" charset="-120"/>
              </a:rPr>
              <a:t>&lt;h3&gt;...&lt;/h3&gt;</a:t>
            </a:r>
          </a:p>
          <a:p>
            <a:pPr lvl="2"/>
            <a:r>
              <a:rPr lang="zh-TW" altLang="en-US" sz="1600" dirty="0">
                <a:latin typeface="Times New Roman" panose="02020603050405020304" pitchFamily="18" charset="0"/>
                <a:ea typeface="標楷體" panose="03000509000000000000" pitchFamily="65" charset="-120"/>
              </a:rPr>
              <a:t>&lt;h4&gt;...&lt;/h4&gt;</a:t>
            </a:r>
          </a:p>
          <a:p>
            <a:pPr lvl="2"/>
            <a:r>
              <a:rPr lang="zh-TW" altLang="en-US" sz="1600" dirty="0">
                <a:latin typeface="Times New Roman" panose="02020603050405020304" pitchFamily="18" charset="0"/>
                <a:ea typeface="標楷體" panose="03000509000000000000" pitchFamily="65" charset="-120"/>
              </a:rPr>
              <a:t>&lt;h5&gt;...&lt;/h5&gt;</a:t>
            </a:r>
          </a:p>
          <a:p>
            <a:r>
              <a:rPr lang="en-US" altLang="zh-TW" sz="1600" dirty="0">
                <a:latin typeface="Times New Roman" panose="02020603050405020304" pitchFamily="18" charset="0"/>
                <a:ea typeface="標楷體" panose="03000509000000000000" pitchFamily="65" charset="-120"/>
              </a:rPr>
              <a:t>	</a:t>
            </a:r>
            <a:r>
              <a:rPr lang="zh-TW" altLang="en-US" sz="1600" dirty="0">
                <a:latin typeface="Times New Roman" panose="02020603050405020304" pitchFamily="18" charset="0"/>
                <a:ea typeface="標楷體" panose="03000509000000000000" pitchFamily="65" charset="-120"/>
              </a:rPr>
              <a:t>&lt;h6&gt;最低級別標題&lt;/h6&gt;</a:t>
            </a:r>
            <a:endParaRPr lang="en-US" altLang="zh-TW" sz="1600" dirty="0">
              <a:latin typeface="Times New Roman" panose="02020603050405020304" pitchFamily="18" charset="0"/>
              <a:ea typeface="標楷體" panose="03000509000000000000" pitchFamily="65" charset="-120"/>
            </a:endParaRPr>
          </a:p>
          <a:p>
            <a:endParaRPr lang="zh-TW" altLang="en-US" sz="1600" dirty="0">
              <a:latin typeface="Times New Roman" panose="02020603050405020304" pitchFamily="18" charset="0"/>
              <a:ea typeface="標楷體" panose="03000509000000000000" pitchFamily="65" charset="-120"/>
            </a:endParaRPr>
          </a:p>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段落元素（Paragraph Element）：</a:t>
            </a:r>
          </a:p>
          <a:p>
            <a:r>
              <a:rPr lang="en-US" altLang="zh-TW" sz="1600" dirty="0">
                <a:latin typeface="Times New Roman" panose="02020603050405020304" pitchFamily="18" charset="0"/>
                <a:ea typeface="標楷體" panose="03000509000000000000" pitchFamily="65" charset="-120"/>
              </a:rPr>
              <a:t>	</a:t>
            </a:r>
            <a:r>
              <a:rPr lang="zh-TW" altLang="en-US" sz="1600" dirty="0">
                <a:latin typeface="Times New Roman" panose="02020603050405020304" pitchFamily="18" charset="0"/>
                <a:ea typeface="標楷體" panose="03000509000000000000" pitchFamily="65" charset="-120"/>
              </a:rPr>
              <a:t>&lt;p&gt;這是一個段落。&lt;/p&gt;</a:t>
            </a:r>
            <a:endParaRPr lang="en-US" altLang="zh-TW" sz="1600" dirty="0">
              <a:latin typeface="Times New Roman" panose="02020603050405020304" pitchFamily="18" charset="0"/>
              <a:ea typeface="標楷體" panose="03000509000000000000" pitchFamily="65" charset="-120"/>
            </a:endParaRPr>
          </a:p>
          <a:p>
            <a:endParaRPr lang="zh-TW" altLang="en-US" sz="1600" dirty="0">
              <a:latin typeface="Times New Roman" panose="02020603050405020304" pitchFamily="18" charset="0"/>
              <a:ea typeface="標楷體" panose="03000509000000000000" pitchFamily="65" charset="-120"/>
            </a:endParaRPr>
          </a:p>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圖像元素（Image Element）：</a:t>
            </a:r>
          </a:p>
          <a:p>
            <a:r>
              <a:rPr lang="en-US" altLang="zh-TW" sz="1600" dirty="0">
                <a:latin typeface="Times New Roman" panose="02020603050405020304" pitchFamily="18" charset="0"/>
                <a:ea typeface="標楷體" panose="03000509000000000000" pitchFamily="65" charset="-120"/>
              </a:rPr>
              <a:t>	</a:t>
            </a:r>
            <a:r>
              <a:rPr lang="zh-TW" altLang="en-US" sz="1600" dirty="0">
                <a:latin typeface="Times New Roman" panose="02020603050405020304" pitchFamily="18" charset="0"/>
                <a:ea typeface="標楷體" panose="03000509000000000000" pitchFamily="65" charset="-120"/>
              </a:rPr>
              <a:t>&lt;img src="圖片的URL" alt="圖片描述"&gt;</a:t>
            </a:r>
            <a:endParaRPr lang="en-US" altLang="zh-TW" sz="1600" dirty="0">
              <a:latin typeface="Times New Roman" panose="02020603050405020304" pitchFamily="18" charset="0"/>
              <a:ea typeface="標楷體" panose="03000509000000000000" pitchFamily="65" charset="-120"/>
            </a:endParaRPr>
          </a:p>
          <a:p>
            <a:endParaRPr lang="zh-TW" altLang="en-US" sz="1600" dirty="0">
              <a:latin typeface="Times New Roman" panose="02020603050405020304" pitchFamily="18" charset="0"/>
              <a:ea typeface="標楷體" panose="03000509000000000000" pitchFamily="65" charset="-120"/>
            </a:endParaRPr>
          </a:p>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超連結元素（Anchor Element）：</a:t>
            </a:r>
          </a:p>
          <a:p>
            <a:r>
              <a:rPr lang="en-US" altLang="zh-TW" sz="1600" dirty="0">
                <a:latin typeface="Times New Roman" panose="02020603050405020304" pitchFamily="18" charset="0"/>
                <a:ea typeface="標楷體" panose="03000509000000000000" pitchFamily="65" charset="-120"/>
              </a:rPr>
              <a:t>	</a:t>
            </a:r>
            <a:r>
              <a:rPr lang="zh-TW" altLang="en-US" sz="1600" dirty="0">
                <a:latin typeface="Times New Roman" panose="02020603050405020304" pitchFamily="18" charset="0"/>
                <a:ea typeface="標楷體" panose="03000509000000000000" pitchFamily="65" charset="-120"/>
              </a:rPr>
              <a:t>&lt;a href="連結的URL"&gt;這是連結文字&lt;/a&gt;</a:t>
            </a:r>
          </a:p>
        </p:txBody>
      </p:sp>
      <p:sp>
        <p:nvSpPr>
          <p:cNvPr id="9" name="文字方塊 8">
            <a:extLst>
              <a:ext uri="{FF2B5EF4-FFF2-40B4-BE49-F238E27FC236}">
                <a16:creationId xmlns:a16="http://schemas.microsoft.com/office/drawing/2014/main" id="{04EF65E5-BE52-46DA-80DE-21F381D4403B}"/>
              </a:ext>
            </a:extLst>
          </p:cNvPr>
          <p:cNvSpPr txBox="1"/>
          <p:nvPr/>
        </p:nvSpPr>
        <p:spPr>
          <a:xfrm>
            <a:off x="5249334" y="1153266"/>
            <a:ext cx="3217333" cy="3662541"/>
          </a:xfrm>
          <a:prstGeom prst="rect">
            <a:avLst/>
          </a:prstGeom>
          <a:noFill/>
        </p:spPr>
        <p:txBody>
          <a:bodyPr wrap="square" rtlCol="0" anchor="t">
            <a:spAutoFit/>
          </a:bodyPr>
          <a:lstStyle/>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列表元素（List Elements）：</a:t>
            </a:r>
          </a:p>
          <a:p>
            <a:r>
              <a:rPr lang="zh-TW" altLang="en-US" sz="1600" dirty="0">
                <a:latin typeface="Times New Roman" panose="02020603050405020304" pitchFamily="18" charset="0"/>
                <a:ea typeface="標楷體" panose="03000509000000000000" pitchFamily="65" charset="-120"/>
              </a:rPr>
              <a:t>無序列表：</a:t>
            </a:r>
          </a:p>
          <a:p>
            <a:pPr lvl="1"/>
            <a:r>
              <a:rPr lang="zh-TW" altLang="en-US" sz="1600" dirty="0">
                <a:latin typeface="Times New Roman" panose="02020603050405020304" pitchFamily="18" charset="0"/>
                <a:ea typeface="標楷體" panose="03000509000000000000" pitchFamily="65" charset="-120"/>
              </a:rPr>
              <a:t>&lt;ul&gt;</a:t>
            </a:r>
          </a:p>
          <a:p>
            <a:pPr lvl="1"/>
            <a:r>
              <a:rPr lang="zh-TW" altLang="en-US" sz="1600" dirty="0">
                <a:latin typeface="Times New Roman" panose="02020603050405020304" pitchFamily="18" charset="0"/>
                <a:ea typeface="標楷體" panose="03000509000000000000" pitchFamily="65" charset="-120"/>
              </a:rPr>
              <a:t>  &lt;li&gt;項目1&lt;/li&gt;</a:t>
            </a:r>
          </a:p>
          <a:p>
            <a:pPr lvl="1"/>
            <a:r>
              <a:rPr lang="zh-TW" altLang="en-US" sz="1600" dirty="0">
                <a:latin typeface="Times New Roman" panose="02020603050405020304" pitchFamily="18" charset="0"/>
                <a:ea typeface="標楷體" panose="03000509000000000000" pitchFamily="65" charset="-120"/>
              </a:rPr>
              <a:t>  &lt;li&gt;項目2&lt;/li&gt;</a:t>
            </a:r>
          </a:p>
          <a:p>
            <a:pPr lvl="1"/>
            <a:r>
              <a:rPr lang="zh-TW" altLang="en-US" sz="1600" dirty="0">
                <a:latin typeface="Times New Roman" panose="02020603050405020304" pitchFamily="18" charset="0"/>
                <a:ea typeface="標楷體" panose="03000509000000000000" pitchFamily="65" charset="-120"/>
              </a:rPr>
              <a:t>  &lt;li&gt;項目3&lt;/li&gt;</a:t>
            </a:r>
          </a:p>
          <a:p>
            <a:pPr lvl="1"/>
            <a:r>
              <a:rPr lang="zh-TW" altLang="en-US" sz="1600" dirty="0">
                <a:latin typeface="Times New Roman" panose="02020603050405020304" pitchFamily="18" charset="0"/>
                <a:ea typeface="標楷體" panose="03000509000000000000" pitchFamily="65" charset="-120"/>
              </a:rPr>
              <a:t>&lt;/ul&gt;</a:t>
            </a:r>
            <a:endParaRPr lang="en-US" altLang="zh-TW" sz="1600" dirty="0">
              <a:latin typeface="Times New Roman" panose="02020603050405020304" pitchFamily="18" charset="0"/>
              <a:ea typeface="標楷體" panose="03000509000000000000" pitchFamily="65" charset="-120"/>
            </a:endParaRPr>
          </a:p>
          <a:p>
            <a:pPr lvl="1"/>
            <a:endParaRPr lang="zh-TW" altLang="en-US" sz="1600" dirty="0">
              <a:latin typeface="Times New Roman" panose="02020603050405020304" pitchFamily="18" charset="0"/>
              <a:ea typeface="標楷體" panose="03000509000000000000" pitchFamily="65" charset="-120"/>
            </a:endParaRPr>
          </a:p>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有序列表：</a:t>
            </a:r>
          </a:p>
          <a:p>
            <a:pPr lvl="1"/>
            <a:r>
              <a:rPr lang="zh-TW" altLang="en-US" sz="1600" dirty="0">
                <a:latin typeface="Times New Roman" panose="02020603050405020304" pitchFamily="18" charset="0"/>
                <a:ea typeface="標楷體" panose="03000509000000000000" pitchFamily="65" charset="-120"/>
              </a:rPr>
              <a:t>&lt;ol&gt;</a:t>
            </a:r>
          </a:p>
          <a:p>
            <a:pPr lvl="1"/>
            <a:r>
              <a:rPr lang="zh-TW" altLang="en-US" sz="1600" dirty="0">
                <a:latin typeface="Times New Roman" panose="02020603050405020304" pitchFamily="18" charset="0"/>
                <a:ea typeface="標楷體" panose="03000509000000000000" pitchFamily="65" charset="-120"/>
              </a:rPr>
              <a:t>  &lt;li&gt;項目1&lt;/li&gt;</a:t>
            </a:r>
          </a:p>
          <a:p>
            <a:pPr lvl="1"/>
            <a:r>
              <a:rPr lang="zh-TW" altLang="en-US" sz="1600" dirty="0">
                <a:latin typeface="Times New Roman" panose="02020603050405020304" pitchFamily="18" charset="0"/>
                <a:ea typeface="標楷體" panose="03000509000000000000" pitchFamily="65" charset="-120"/>
              </a:rPr>
              <a:t>  &lt;li&gt;項目2&lt;/li&gt;</a:t>
            </a:r>
          </a:p>
          <a:p>
            <a:pPr lvl="1"/>
            <a:r>
              <a:rPr lang="zh-TW" altLang="en-US" sz="1600" dirty="0">
                <a:latin typeface="Times New Roman" panose="02020603050405020304" pitchFamily="18" charset="0"/>
                <a:ea typeface="標楷體" panose="03000509000000000000" pitchFamily="65" charset="-120"/>
              </a:rPr>
              <a:t>  &lt;li&gt;項目3&lt;/li&gt;</a:t>
            </a:r>
          </a:p>
          <a:p>
            <a:pPr lvl="1"/>
            <a:r>
              <a:rPr lang="zh-TW" altLang="en-US" sz="1600" dirty="0">
                <a:latin typeface="Times New Roman" panose="02020603050405020304" pitchFamily="18" charset="0"/>
                <a:ea typeface="標楷體" panose="03000509000000000000" pitchFamily="65" charset="-120"/>
              </a:rPr>
              <a:t>&lt;/ol&gt;</a:t>
            </a:r>
          </a:p>
        </p:txBody>
      </p:sp>
      <p:sp>
        <p:nvSpPr>
          <p:cNvPr id="10" name="文字方塊 9">
            <a:extLst>
              <a:ext uri="{FF2B5EF4-FFF2-40B4-BE49-F238E27FC236}">
                <a16:creationId xmlns:a16="http://schemas.microsoft.com/office/drawing/2014/main" id="{3094E819-D1A9-4A9B-8345-AA04B0E1A15F}"/>
              </a:ext>
            </a:extLst>
          </p:cNvPr>
          <p:cNvSpPr txBox="1"/>
          <p:nvPr/>
        </p:nvSpPr>
        <p:spPr>
          <a:xfrm>
            <a:off x="8652933" y="1153266"/>
            <a:ext cx="3437467" cy="2862322"/>
          </a:xfrm>
          <a:prstGeom prst="rect">
            <a:avLst/>
          </a:prstGeom>
          <a:noFill/>
        </p:spPr>
        <p:txBody>
          <a:bodyPr wrap="square">
            <a:spAutoFit/>
          </a:bodyPr>
          <a:lstStyle/>
          <a:p>
            <a:r>
              <a:rPr lang="zh-TW" altLang="en-US" sz="2000" dirty="0">
                <a:solidFill>
                  <a:schemeClr val="accent1">
                    <a:lumMod val="75000"/>
                  </a:schemeClr>
                </a:solidFill>
                <a:latin typeface="Times New Roman" panose="02020603050405020304" pitchFamily="18" charset="0"/>
                <a:ea typeface="標楷體" panose="03000509000000000000" pitchFamily="65" charset="-120"/>
              </a:rPr>
              <a:t>表格元素（Table Element）：</a:t>
            </a:r>
          </a:p>
          <a:p>
            <a:pPr lvl="1"/>
            <a:r>
              <a:rPr lang="zh-TW" altLang="en-US" sz="1600" dirty="0">
                <a:latin typeface="Times New Roman" panose="02020603050405020304" pitchFamily="18" charset="0"/>
                <a:ea typeface="標楷體" panose="03000509000000000000" pitchFamily="65" charset="-120"/>
              </a:rPr>
              <a:t>&lt;table&gt;</a:t>
            </a:r>
          </a:p>
          <a:p>
            <a:pPr lvl="1"/>
            <a:r>
              <a:rPr lang="zh-TW" altLang="en-US" sz="1600" dirty="0">
                <a:latin typeface="Times New Roman" panose="02020603050405020304" pitchFamily="18" charset="0"/>
                <a:ea typeface="標楷體" panose="03000509000000000000" pitchFamily="65" charset="-120"/>
              </a:rPr>
              <a:t>  &lt;tr&gt;</a:t>
            </a:r>
          </a:p>
          <a:p>
            <a:pPr lvl="1"/>
            <a:r>
              <a:rPr lang="zh-TW" altLang="en-US" sz="1600" dirty="0">
                <a:latin typeface="Times New Roman" panose="02020603050405020304" pitchFamily="18" charset="0"/>
                <a:ea typeface="標楷體" panose="03000509000000000000" pitchFamily="65" charset="-120"/>
              </a:rPr>
              <a:t>    &lt;th&gt;標題1&lt;/th&gt;</a:t>
            </a:r>
          </a:p>
          <a:p>
            <a:pPr lvl="1"/>
            <a:r>
              <a:rPr lang="zh-TW" altLang="en-US" sz="1600" dirty="0">
                <a:latin typeface="Times New Roman" panose="02020603050405020304" pitchFamily="18" charset="0"/>
                <a:ea typeface="標楷體" panose="03000509000000000000" pitchFamily="65" charset="-120"/>
              </a:rPr>
              <a:t>    &lt;th&gt;標題2&lt;/th&gt;</a:t>
            </a:r>
          </a:p>
          <a:p>
            <a:pPr lvl="1"/>
            <a:r>
              <a:rPr lang="zh-TW" altLang="en-US" sz="1600" dirty="0">
                <a:latin typeface="Times New Roman" panose="02020603050405020304" pitchFamily="18" charset="0"/>
                <a:ea typeface="標楷體" panose="03000509000000000000" pitchFamily="65" charset="-120"/>
              </a:rPr>
              <a:t>  &lt;/tr&gt;</a:t>
            </a:r>
          </a:p>
          <a:p>
            <a:pPr lvl="1"/>
            <a:r>
              <a:rPr lang="zh-TW" altLang="en-US" sz="1600" dirty="0">
                <a:latin typeface="Times New Roman" panose="02020603050405020304" pitchFamily="18" charset="0"/>
                <a:ea typeface="標楷體" panose="03000509000000000000" pitchFamily="65" charset="-120"/>
              </a:rPr>
              <a:t>  &lt;tr&gt;</a:t>
            </a:r>
          </a:p>
          <a:p>
            <a:pPr lvl="1"/>
            <a:r>
              <a:rPr lang="zh-TW" altLang="en-US" sz="1600" dirty="0">
                <a:latin typeface="Times New Roman" panose="02020603050405020304" pitchFamily="18" charset="0"/>
                <a:ea typeface="標楷體" panose="03000509000000000000" pitchFamily="65" charset="-120"/>
              </a:rPr>
              <a:t>    &lt;td&gt;數據1&lt;/td&gt;</a:t>
            </a:r>
          </a:p>
          <a:p>
            <a:pPr lvl="1"/>
            <a:r>
              <a:rPr lang="zh-TW" altLang="en-US" sz="1600" dirty="0">
                <a:latin typeface="Times New Roman" panose="02020603050405020304" pitchFamily="18" charset="0"/>
                <a:ea typeface="標楷體" panose="03000509000000000000" pitchFamily="65" charset="-120"/>
              </a:rPr>
              <a:t>    &lt;td&gt;數據2&lt;/td&gt;</a:t>
            </a:r>
          </a:p>
          <a:p>
            <a:pPr lvl="1"/>
            <a:r>
              <a:rPr lang="zh-TW" altLang="en-US" sz="1600" dirty="0">
                <a:latin typeface="Times New Roman" panose="02020603050405020304" pitchFamily="18" charset="0"/>
                <a:ea typeface="標楷體" panose="03000509000000000000" pitchFamily="65" charset="-120"/>
              </a:rPr>
              <a:t>  &lt;/tr&gt;</a:t>
            </a:r>
          </a:p>
          <a:p>
            <a:pPr lvl="1"/>
            <a:r>
              <a:rPr lang="zh-TW" altLang="en-US" sz="1600" dirty="0">
                <a:latin typeface="Times New Roman" panose="02020603050405020304" pitchFamily="18" charset="0"/>
                <a:ea typeface="標楷體" panose="03000509000000000000" pitchFamily="65" charset="-120"/>
              </a:rPr>
              <a:t>&lt;/table&gt;</a:t>
            </a:r>
            <a:endParaRPr lang="zh-TW" altLang="en-US" dirty="0">
              <a:latin typeface="Times New Roman" panose="02020603050405020304" pitchFamily="18" charset="0"/>
              <a:ea typeface="標楷體" panose="03000509000000000000" pitchFamily="65" charset="-120"/>
            </a:endParaRPr>
          </a:p>
        </p:txBody>
      </p:sp>
      <p:cxnSp>
        <p:nvCxnSpPr>
          <p:cNvPr id="11" name="直線接點 10">
            <a:extLst>
              <a:ext uri="{FF2B5EF4-FFF2-40B4-BE49-F238E27FC236}">
                <a16:creationId xmlns:a16="http://schemas.microsoft.com/office/drawing/2014/main" id="{7DF4EF07-91C7-412E-A17F-B35E8001BFD9}"/>
              </a:ext>
            </a:extLst>
          </p:cNvPr>
          <p:cNvCxnSpPr/>
          <p:nvPr/>
        </p:nvCxnSpPr>
        <p:spPr>
          <a:xfrm>
            <a:off x="5130800" y="689758"/>
            <a:ext cx="0" cy="56602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6AC2431-0F96-43A1-8569-FD53F5A0238F}"/>
              </a:ext>
            </a:extLst>
          </p:cNvPr>
          <p:cNvCxnSpPr/>
          <p:nvPr/>
        </p:nvCxnSpPr>
        <p:spPr>
          <a:xfrm>
            <a:off x="8568267" y="689758"/>
            <a:ext cx="0" cy="56602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35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45490" y="528955"/>
            <a:ext cx="10390505" cy="530606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&lt;form action="/formprocess.php" method="post"&gt;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    &lt;p&gt;Name:&lt;/p&gt;</a:t>
            </a:r>
          </a:p>
          <a:p>
            <a:r>
              <a:rPr lang="zh-TW" altLang="en-US" dirty="0">
                <a:latin typeface="Times New Roman" panose="02020603050405020304" pitchFamily="18" charset="0"/>
                <a:ea typeface="標楷體" panose="03000509000000000000" pitchFamily="65" charset="-120"/>
              </a:rPr>
              <a:t>    &lt;p&gt;&lt;input type="text" name="name" value="你的名字"&gt;&lt;/p&gt;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    &lt;p&gt;Email:&lt;/p&gt;</a:t>
            </a:r>
          </a:p>
          <a:p>
            <a:r>
              <a:rPr lang="zh-TW" altLang="en-US" dirty="0">
                <a:latin typeface="Times New Roman" panose="02020603050405020304" pitchFamily="18" charset="0"/>
                <a:ea typeface="標楷體" panose="03000509000000000000" pitchFamily="65" charset="-120"/>
              </a:rPr>
              <a:t>    &lt;p&gt;&lt;input name="species" type="text"&gt;&lt;/p&gt;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    &lt;p&gt;Comments: &lt;/p&gt;</a:t>
            </a:r>
          </a:p>
          <a:p>
            <a:r>
              <a:rPr lang="zh-TW" altLang="en-US" dirty="0">
                <a:latin typeface="Times New Roman" panose="02020603050405020304" pitchFamily="18" charset="0"/>
                <a:ea typeface="標楷體" panose="03000509000000000000" pitchFamily="65" charset="-120"/>
              </a:rPr>
              <a:t>    &lt;p&gt;&lt;textarea name="comments" rows="5" cols="20"&gt;你的留言&lt;/textarea&gt;&lt;/p&gt;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    &lt;p&gt;請問你最有興趣學習的技術:&lt;/p&gt;</a:t>
            </a:r>
          </a:p>
          <a:p>
            <a:r>
              <a:rPr lang="zh-TW" altLang="en-US" dirty="0">
                <a:latin typeface="Times New Roman" panose="02020603050405020304" pitchFamily="18" charset="0"/>
                <a:ea typeface="標楷體" panose="03000509000000000000" pitchFamily="65" charset="-120"/>
              </a:rPr>
              <a:t>    &lt;p&gt;&lt;input type="radio" name="interest" value="html"&gt; HTML&lt;/p&gt;</a:t>
            </a:r>
          </a:p>
          <a:p>
            <a:r>
              <a:rPr lang="zh-TW" altLang="en-US" dirty="0">
                <a:latin typeface="Times New Roman" panose="02020603050405020304" pitchFamily="18" charset="0"/>
                <a:ea typeface="標楷體" panose="03000509000000000000" pitchFamily="65" charset="-120"/>
              </a:rPr>
              <a:t>    &lt;p&gt;&lt;input type="radio" name="interest" value="css"&gt; CSS&lt;/p&gt;</a:t>
            </a:r>
          </a:p>
          <a:p>
            <a:r>
              <a:rPr lang="zh-TW" altLang="en-US" dirty="0">
                <a:latin typeface="Times New Roman" panose="02020603050405020304" pitchFamily="18" charset="0"/>
                <a:ea typeface="標楷體" panose="03000509000000000000" pitchFamily="65" charset="-120"/>
              </a:rPr>
              <a:t>    &lt;p&gt;&lt;input type="radio" name="interest" value="js"&gt; JavaScript&lt;/p&gt;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    &lt;p&gt;&lt;input type="submit" value="送出資料"&gt;&lt;/p&gt;</a:t>
            </a:r>
          </a:p>
          <a:p>
            <a:endParaRPr lang="zh-TW" altLang="en-US"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&lt;/form&gt;</a:t>
            </a:r>
          </a:p>
        </p:txBody>
      </p:sp>
      <p:sp>
        <p:nvSpPr>
          <p:cNvPr id="3" name="文字方塊 2"/>
          <p:cNvSpPr txBox="1"/>
          <p:nvPr/>
        </p:nvSpPr>
        <p:spPr>
          <a:xfrm>
            <a:off x="3295651" y="6005879"/>
            <a:ext cx="8896349" cy="923330"/>
          </a:xfrm>
          <a:prstGeom prst="rect">
            <a:avLst/>
          </a:prstGeom>
          <a:noFill/>
        </p:spPr>
        <p:txBody>
          <a:bodyPr wrap="square" rtlCol="0" anchor="t">
            <a:spAutoFit/>
          </a:bodyPr>
          <a:lstStyle/>
          <a:p>
            <a:r>
              <a:rPr lang="zh-TW" altLang="en-US" dirty="0">
                <a:latin typeface="Times New Roman" panose="02020603050405020304" pitchFamily="18" charset="0"/>
                <a:ea typeface="標楷體" panose="03000509000000000000" pitchFamily="65" charset="-120"/>
              </a:rPr>
              <a:t>練習</a:t>
            </a:r>
          </a:p>
          <a:p>
            <a:r>
              <a:rPr lang="zh-TW" altLang="en-US" dirty="0">
                <a:latin typeface="Times New Roman" panose="02020603050405020304" pitchFamily="18" charset="0"/>
                <a:ea typeface="標楷體" panose="03000509000000000000" pitchFamily="65" charset="-120"/>
                <a:hlinkClick r:id="rId2"/>
              </a:rPr>
              <a:t>https://www.w3schools.com/html/exercise.asp?filename=exercise_html_form_input_types1</a:t>
            </a:r>
            <a:endParaRPr lang="en-US" altLang="zh-TW" dirty="0">
              <a:latin typeface="Times New Roman" panose="02020603050405020304" pitchFamily="18" charset="0"/>
              <a:ea typeface="標楷體" panose="03000509000000000000" pitchFamily="65" charset="-120"/>
            </a:endParaRPr>
          </a:p>
          <a:p>
            <a:endParaRPr lang="zh-TW" altLang="en-US" dirty="0">
              <a:latin typeface="Times New Roman" panose="02020603050405020304" pitchFamily="18" charset="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2426335"/>
            <a:ext cx="10515600" cy="3750945"/>
          </a:xfrm>
        </p:spPr>
        <p:txBody>
          <a:bodyPr/>
          <a:lstStyle/>
          <a:p>
            <a:r>
              <a:rPr lang="zh-TW" altLang="en-US"/>
              <a:t>CSS是一種用於描述網頁外觀和排版的語言，它與HTML結合使用，使得我們可以以更吸引人和結構化的方式呈現內容。</a:t>
            </a:r>
          </a:p>
          <a:p>
            <a:endParaRPr lang="zh-TW" altLang="en-US"/>
          </a:p>
          <a:p>
            <a:r>
              <a:rPr lang="zh-TW" altLang="en-US"/>
              <a:t>CSS的引入方式</a:t>
            </a:r>
          </a:p>
          <a:p>
            <a:r>
              <a:rPr lang="zh-TW" altLang="en-US"/>
              <a:t>在HTML文件中引入CSS有三種方式：</a:t>
            </a:r>
            <a:r>
              <a:rPr lang="zh-TW" altLang="en-US">
                <a:solidFill>
                  <a:schemeClr val="accent1">
                    <a:lumMod val="75000"/>
                  </a:schemeClr>
                </a:solidFill>
                <a:sym typeface="+mn-ea"/>
              </a:rPr>
              <a:t>行內CSS</a:t>
            </a:r>
            <a:r>
              <a:rPr lang="zh-TW" altLang="en-US">
                <a:solidFill>
                  <a:schemeClr val="tx1"/>
                </a:solidFill>
                <a:sym typeface="+mn-ea"/>
              </a:rPr>
              <a:t>、</a:t>
            </a:r>
            <a:r>
              <a:rPr lang="zh-TW" altLang="en-US">
                <a:solidFill>
                  <a:schemeClr val="accent1">
                    <a:lumMod val="75000"/>
                  </a:schemeClr>
                </a:solidFill>
              </a:rPr>
              <a:t>內部CSS</a:t>
            </a:r>
            <a:r>
              <a:rPr lang="zh-TW" altLang="en-US"/>
              <a:t>、</a:t>
            </a:r>
            <a:r>
              <a:rPr lang="zh-TW" altLang="en-US">
                <a:solidFill>
                  <a:schemeClr val="accent1">
                    <a:lumMod val="75000"/>
                  </a:schemeClr>
                </a:solidFill>
              </a:rPr>
              <a:t>外部CSS</a:t>
            </a:r>
            <a:r>
              <a:rPr lang="zh-TW" altLang="en-US"/>
              <a:t>。讓我們逐一了解這些方法。</a:t>
            </a:r>
          </a:p>
        </p:txBody>
      </p:sp>
      <p:pic>
        <p:nvPicPr>
          <p:cNvPr id="5" name="圖片 4" descr="pngwing.com (4)"/>
          <p:cNvPicPr>
            <a:picLocks noChangeAspect="1"/>
          </p:cNvPicPr>
          <p:nvPr/>
        </p:nvPicPr>
        <p:blipFill>
          <a:blip r:embed="rId2"/>
          <a:srcRect l="66812" r="428" b="-627"/>
          <a:stretch>
            <a:fillRect/>
          </a:stretch>
        </p:blipFill>
        <p:spPr>
          <a:xfrm>
            <a:off x="5209540" y="363220"/>
            <a:ext cx="1772920" cy="2063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群組 8">
            <a:extLst>
              <a:ext uri="{FF2B5EF4-FFF2-40B4-BE49-F238E27FC236}">
                <a16:creationId xmlns:a16="http://schemas.microsoft.com/office/drawing/2014/main" id="{528D3C3E-BA4B-4FAB-B697-B59A7C658AF9}"/>
              </a:ext>
            </a:extLst>
          </p:cNvPr>
          <p:cNvGrpSpPr/>
          <p:nvPr/>
        </p:nvGrpSpPr>
        <p:grpSpPr>
          <a:xfrm>
            <a:off x="415713" y="1265615"/>
            <a:ext cx="9207500" cy="3914656"/>
            <a:chOff x="1320800" y="798890"/>
            <a:chExt cx="9207500" cy="3914656"/>
          </a:xfrm>
        </p:grpSpPr>
        <p:sp>
          <p:nvSpPr>
            <p:cNvPr id="2" name="文字方塊 1"/>
            <p:cNvSpPr txBox="1"/>
            <p:nvPr/>
          </p:nvSpPr>
          <p:spPr>
            <a:xfrm>
              <a:off x="1320800" y="798890"/>
              <a:ext cx="6338570" cy="707886"/>
            </a:xfrm>
            <a:prstGeom prst="rect">
              <a:avLst/>
            </a:prstGeom>
            <a:noFill/>
          </p:spPr>
          <p:txBody>
            <a:bodyPr wrap="square" rtlCol="0" anchor="t">
              <a:spAutoFit/>
            </a:bodyPr>
            <a:lstStyle/>
            <a:p>
              <a:r>
                <a:rPr lang="zh-TW" altLang="en-US" sz="2000" dirty="0">
                  <a:latin typeface="Times New Roman" panose="02020603050405020304" pitchFamily="18" charset="0"/>
                  <a:ea typeface="標楷體" panose="03000509000000000000" pitchFamily="65" charset="-120"/>
                </a:rPr>
                <a:t>行內CSS：直接在HTML元素上使用style屬性添加CSS樣式。</a:t>
              </a:r>
            </a:p>
          </p:txBody>
        </p:sp>
        <p:sp>
          <p:nvSpPr>
            <p:cNvPr id="3" name="文字方塊 2"/>
            <p:cNvSpPr txBox="1"/>
            <p:nvPr/>
          </p:nvSpPr>
          <p:spPr>
            <a:xfrm>
              <a:off x="1320800" y="2014220"/>
              <a:ext cx="6861810" cy="400110"/>
            </a:xfrm>
            <a:prstGeom prst="rect">
              <a:avLst/>
            </a:prstGeom>
            <a:noFill/>
          </p:spPr>
          <p:txBody>
            <a:bodyPr wrap="square" rtlCol="0" anchor="t">
              <a:spAutoFit/>
            </a:bodyPr>
            <a:lstStyle/>
            <a:p>
              <a:r>
                <a:rPr lang="zh-TW" altLang="en-US" sz="2000" dirty="0">
                  <a:latin typeface="Times New Roman" panose="02020603050405020304" pitchFamily="18" charset="0"/>
                  <a:ea typeface="標楷體" panose="03000509000000000000" pitchFamily="65" charset="-120"/>
                </a:rPr>
                <a:t>內部CSS：使用&lt;style&gt;標籤在HTML文件中嵌入CSS程式碼。</a:t>
              </a:r>
            </a:p>
          </p:txBody>
        </p:sp>
        <p:sp>
          <p:nvSpPr>
            <p:cNvPr id="4" name="文字方塊 3"/>
            <p:cNvSpPr txBox="1"/>
            <p:nvPr/>
          </p:nvSpPr>
          <p:spPr>
            <a:xfrm>
              <a:off x="1320800" y="3884176"/>
              <a:ext cx="9207500" cy="400110"/>
            </a:xfrm>
            <a:prstGeom prst="rect">
              <a:avLst/>
            </a:prstGeom>
            <a:noFill/>
          </p:spPr>
          <p:txBody>
            <a:bodyPr wrap="square" rtlCol="0" anchor="t">
              <a:spAutoFit/>
            </a:bodyPr>
            <a:lstStyle/>
            <a:p>
              <a:r>
                <a:rPr lang="zh-TW" altLang="en-US" sz="2000" dirty="0">
                  <a:latin typeface="Times New Roman" panose="02020603050405020304" pitchFamily="18" charset="0"/>
                  <a:ea typeface="標楷體" panose="03000509000000000000" pitchFamily="65" charset="-120"/>
                </a:rPr>
                <a:t>外部CSS：將CSS代碼寫入一個單獨的外部CSS檔案，然後在HTML文件中連結。</a:t>
              </a:r>
            </a:p>
          </p:txBody>
        </p:sp>
        <p:pic>
          <p:nvPicPr>
            <p:cNvPr id="5" name="圖片 4"/>
            <p:cNvPicPr>
              <a:picLocks noChangeAspect="1"/>
            </p:cNvPicPr>
            <p:nvPr/>
          </p:nvPicPr>
          <p:blipFill>
            <a:blip r:embed="rId2"/>
            <a:stretch>
              <a:fillRect/>
            </a:stretch>
          </p:blipFill>
          <p:spPr>
            <a:xfrm>
              <a:off x="1404620" y="1209735"/>
              <a:ext cx="7138670" cy="430530"/>
            </a:xfrm>
            <a:prstGeom prst="rect">
              <a:avLst/>
            </a:prstGeom>
          </p:spPr>
        </p:pic>
        <p:pic>
          <p:nvPicPr>
            <p:cNvPr id="6" name="圖片 5"/>
            <p:cNvPicPr>
              <a:picLocks noChangeAspect="1"/>
            </p:cNvPicPr>
            <p:nvPr/>
          </p:nvPicPr>
          <p:blipFill>
            <a:blip r:embed="rId3"/>
            <a:stretch>
              <a:fillRect/>
            </a:stretch>
          </p:blipFill>
          <p:spPr>
            <a:xfrm>
              <a:off x="1404620" y="2420561"/>
              <a:ext cx="3983990" cy="1089660"/>
            </a:xfrm>
            <a:prstGeom prst="rect">
              <a:avLst/>
            </a:prstGeom>
          </p:spPr>
        </p:pic>
        <p:pic>
          <p:nvPicPr>
            <p:cNvPr id="7" name="圖片 6"/>
            <p:cNvPicPr>
              <a:picLocks noChangeAspect="1"/>
            </p:cNvPicPr>
            <p:nvPr/>
          </p:nvPicPr>
          <p:blipFill>
            <a:blip r:embed="rId4"/>
            <a:stretch>
              <a:fillRect/>
            </a:stretch>
          </p:blipFill>
          <p:spPr>
            <a:xfrm>
              <a:off x="1404620" y="4284286"/>
              <a:ext cx="6170930" cy="429260"/>
            </a:xfrm>
            <a:prstGeom prst="rect">
              <a:avLst/>
            </a:prstGeom>
          </p:spPr>
        </p:pic>
      </p:grpSp>
      <p:sp>
        <p:nvSpPr>
          <p:cNvPr id="8" name="文字方塊 7">
            <a:extLst>
              <a:ext uri="{FF2B5EF4-FFF2-40B4-BE49-F238E27FC236}">
                <a16:creationId xmlns:a16="http://schemas.microsoft.com/office/drawing/2014/main" id="{142A12E5-2DEE-4BC3-A51C-2E898A3CF9D4}"/>
              </a:ext>
            </a:extLst>
          </p:cNvPr>
          <p:cNvSpPr txBox="1"/>
          <p:nvPr/>
        </p:nvSpPr>
        <p:spPr>
          <a:xfrm>
            <a:off x="499533" y="458926"/>
            <a:ext cx="2709334" cy="461665"/>
          </a:xfrm>
          <a:prstGeom prst="rect">
            <a:avLst/>
          </a:prstGeom>
          <a:noFill/>
        </p:spPr>
        <p:txBody>
          <a:bodyPr wrap="square" rtlCol="0">
            <a:spAutoFit/>
          </a:bodyPr>
          <a:lstStyle/>
          <a:p>
            <a:r>
              <a:rPr lang="en-US" altLang="zh-TW" sz="2400" b="1" dirty="0">
                <a:latin typeface="Times New Roman" panose="02020603050405020304" pitchFamily="18" charset="0"/>
                <a:ea typeface="標楷體" panose="03000509000000000000" pitchFamily="65" charset="-120"/>
              </a:rPr>
              <a:t>CSS</a:t>
            </a:r>
            <a:r>
              <a:rPr lang="zh-TW" altLang="en-US" sz="2400" b="1" dirty="0">
                <a:latin typeface="Times New Roman" panose="02020603050405020304" pitchFamily="18" charset="0"/>
                <a:ea typeface="標楷體" panose="03000509000000000000" pitchFamily="65" charset="-120"/>
              </a:rPr>
              <a:t>介紹</a:t>
            </a:r>
            <a:r>
              <a:rPr lang="en-US" altLang="zh-TW" sz="2400" b="1" dirty="0">
                <a:latin typeface="Times New Roman" panose="02020603050405020304" pitchFamily="18" charset="0"/>
                <a:ea typeface="標楷體" panose="03000509000000000000" pitchFamily="65" charset="-120"/>
              </a:rPr>
              <a:t>:</a:t>
            </a:r>
            <a:r>
              <a:rPr lang="zh-TW" altLang="en-US" sz="2400" b="1" dirty="0">
                <a:latin typeface="Times New Roman" panose="02020603050405020304" pitchFamily="18" charset="0"/>
                <a:ea typeface="標楷體" panose="03000509000000000000" pitchFamily="65" charset="-120"/>
              </a:rPr>
              <a:t> </a:t>
            </a:r>
            <a:endParaRPr lang="en-US" altLang="zh-TW" sz="2400" b="1" dirty="0">
              <a:latin typeface="Times New Roman" panose="02020603050405020304" pitchFamily="18" charset="0"/>
              <a:ea typeface="標楷體"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4826000" y="2782669"/>
            <a:ext cx="2540000" cy="646331"/>
          </a:xfrm>
          <a:prstGeom prst="rect">
            <a:avLst/>
          </a:prstGeom>
          <a:noFill/>
        </p:spPr>
        <p:txBody>
          <a:bodyPr wrap="square" rtlCol="0" anchor="t">
            <a:spAutoFit/>
          </a:bodyPr>
          <a:lstStyle/>
          <a:p>
            <a:pPr algn="ct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CSS</a:t>
            </a:r>
            <a:r>
              <a:rPr lang="zh-TW" altLang="en-US" sz="3600" dirty="0">
                <a:latin typeface="Times New Roman" panose="02020603050405020304" pitchFamily="18" charset="0"/>
                <a:ea typeface="標楷體" panose="03000509000000000000" pitchFamily="65" charset="-120"/>
              </a:rPr>
              <a:t>選擇</a:t>
            </a:r>
            <a:r>
              <a:rPr lang="zh-TW" altLang="en-US" sz="3600" dirty="0">
                <a:ea typeface="標楷體" panose="03000509000000000000" pitchFamily="65" charset="-120"/>
              </a:rPr>
              <a:t>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5715"/>
            <a:ext cx="10515600" cy="1325563"/>
          </a:xfrm>
        </p:spPr>
        <p:txBody>
          <a:bodyPr/>
          <a:lstStyle/>
          <a:p>
            <a:pPr algn="ctr"/>
            <a:r>
              <a:rPr lang="zh-TW" altLang="en-US" dirty="0"/>
              <a:t>CSS屬性和值</a:t>
            </a:r>
          </a:p>
        </p:txBody>
      </p:sp>
      <p:sp>
        <p:nvSpPr>
          <p:cNvPr id="3" name="文字版面配置區 2"/>
          <p:cNvSpPr>
            <a:spLocks noGrp="1"/>
          </p:cNvSpPr>
          <p:nvPr>
            <p:ph type="body" idx="1"/>
          </p:nvPr>
        </p:nvSpPr>
        <p:spPr>
          <a:xfrm>
            <a:off x="838200" y="1331594"/>
            <a:ext cx="5252720" cy="4392931"/>
          </a:xfrm>
        </p:spPr>
        <p:txBody>
          <a:bodyPr>
            <a:normAutofit fontScale="92500" lnSpcReduction="10000"/>
          </a:bodyPr>
          <a:lstStyle/>
          <a:p>
            <a:r>
              <a:rPr lang="zh-TW" altLang="en-US" sz="2000" dirty="0">
                <a:solidFill>
                  <a:schemeClr val="accent1"/>
                </a:solidFill>
              </a:rPr>
              <a:t>color：定義文字顏色。</a:t>
            </a:r>
          </a:p>
          <a:p>
            <a:pPr marL="0" indent="0">
              <a:buNone/>
            </a:pPr>
            <a:r>
              <a:rPr lang="zh-TW" altLang="en-US" sz="2000" dirty="0"/>
              <a:t>p {</a:t>
            </a:r>
          </a:p>
          <a:p>
            <a:pPr marL="0" indent="0">
              <a:buNone/>
            </a:pPr>
            <a:r>
              <a:rPr lang="zh-TW" altLang="en-US" sz="2000" dirty="0"/>
              <a:t>  color: red;</a:t>
            </a:r>
          </a:p>
          <a:p>
            <a:pPr marL="0" indent="0">
              <a:buNone/>
            </a:pPr>
            <a:r>
              <a:rPr lang="zh-TW" altLang="en-US" sz="2000" dirty="0"/>
              <a:t>}</a:t>
            </a:r>
          </a:p>
          <a:p>
            <a:r>
              <a:rPr lang="zh-TW" altLang="en-US" sz="2000" dirty="0">
                <a:solidFill>
                  <a:schemeClr val="accent1"/>
                </a:solidFill>
              </a:rPr>
              <a:t>font-family：定義字體。</a:t>
            </a:r>
          </a:p>
          <a:p>
            <a:pPr marL="0" indent="0">
              <a:buNone/>
            </a:pPr>
            <a:r>
              <a:rPr lang="zh-TW" altLang="en-US" sz="2000" dirty="0"/>
              <a:t>h1 {</a:t>
            </a:r>
          </a:p>
          <a:p>
            <a:pPr marL="0" indent="0">
              <a:buNone/>
            </a:pPr>
            <a:r>
              <a:rPr lang="zh-TW" altLang="en-US" sz="2000" dirty="0"/>
              <a:t>  font-family: "Arial", sans-serif;</a:t>
            </a:r>
          </a:p>
          <a:p>
            <a:pPr marL="0" indent="0">
              <a:buNone/>
            </a:pPr>
            <a:r>
              <a:rPr lang="zh-TW" altLang="en-US" sz="2000" dirty="0"/>
              <a:t>}</a:t>
            </a:r>
          </a:p>
          <a:p>
            <a:r>
              <a:rPr lang="zh-TW" altLang="en-US" sz="2000" dirty="0">
                <a:solidFill>
                  <a:schemeClr val="accent1"/>
                </a:solidFill>
              </a:rPr>
              <a:t>font-size：定義文字大小。</a:t>
            </a:r>
          </a:p>
          <a:p>
            <a:pPr marL="0" indent="0">
              <a:buNone/>
            </a:pPr>
            <a:r>
              <a:rPr lang="zh-TW" altLang="en-US" sz="2000" dirty="0"/>
              <a:t>p {</a:t>
            </a:r>
          </a:p>
          <a:p>
            <a:pPr marL="0" indent="0">
              <a:buNone/>
            </a:pPr>
            <a:r>
              <a:rPr lang="zh-TW" altLang="en-US" sz="2000" dirty="0"/>
              <a:t>  font-size: 16px;</a:t>
            </a:r>
          </a:p>
          <a:p>
            <a:pPr marL="0" indent="0">
              <a:buNone/>
            </a:pPr>
            <a:r>
              <a:rPr lang="zh-TW" altLang="en-US" sz="2000" dirty="0"/>
              <a:t>}</a:t>
            </a:r>
          </a:p>
        </p:txBody>
      </p:sp>
      <p:sp>
        <p:nvSpPr>
          <p:cNvPr id="4" name="文字版面配置區 2"/>
          <p:cNvSpPr>
            <a:spLocks noGrp="1"/>
          </p:cNvSpPr>
          <p:nvPr/>
        </p:nvSpPr>
        <p:spPr>
          <a:xfrm>
            <a:off x="6189345" y="1331595"/>
            <a:ext cx="5252720" cy="5194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solidFill>
                  <a:schemeClr val="accent1"/>
                </a:solidFill>
                <a:latin typeface="Times New Roman" panose="02020603050405020304" pitchFamily="18" charset="0"/>
                <a:ea typeface="標楷體" panose="03000509000000000000" pitchFamily="65" charset="-120"/>
              </a:rPr>
              <a:t>background-color：定義背景顏色。</a:t>
            </a:r>
          </a:p>
          <a:p>
            <a:pPr marL="0" indent="0">
              <a:buNone/>
            </a:pPr>
            <a:r>
              <a:rPr lang="zh-TW" altLang="en-US" sz="2000" dirty="0">
                <a:latin typeface="Times New Roman" panose="02020603050405020304" pitchFamily="18" charset="0"/>
                <a:ea typeface="標楷體" panose="03000509000000000000" pitchFamily="65" charset="-120"/>
              </a:rPr>
              <a:t>body {</a:t>
            </a:r>
          </a:p>
          <a:p>
            <a:pPr marL="0" indent="0">
              <a:buNone/>
            </a:pPr>
            <a:r>
              <a:rPr lang="zh-TW" altLang="en-US" sz="2000" dirty="0">
                <a:latin typeface="Times New Roman" panose="02020603050405020304" pitchFamily="18" charset="0"/>
                <a:ea typeface="標楷體" panose="03000509000000000000" pitchFamily="65" charset="-120"/>
              </a:rPr>
              <a:t>  background-color: #f2f2f2;</a:t>
            </a:r>
          </a:p>
          <a:p>
            <a:pPr marL="0" indent="0">
              <a:buNone/>
            </a:pPr>
            <a:r>
              <a:rPr lang="zh-TW" altLang="en-US" sz="2000" dirty="0">
                <a:latin typeface="Times New Roman" panose="02020603050405020304" pitchFamily="18" charset="0"/>
                <a:ea typeface="標楷體" panose="03000509000000000000" pitchFamily="65" charset="-120"/>
              </a:rPr>
              <a:t>}</a:t>
            </a:r>
          </a:p>
          <a:p>
            <a:r>
              <a:rPr lang="zh-TW" altLang="en-US" sz="2000" dirty="0">
                <a:solidFill>
                  <a:schemeClr val="accent1"/>
                </a:solidFill>
                <a:latin typeface="Times New Roman" panose="02020603050405020304" pitchFamily="18" charset="0"/>
                <a:ea typeface="標楷體" panose="03000509000000000000" pitchFamily="65" charset="-120"/>
              </a:rPr>
              <a:t>margin：定義元素的外邊距。</a:t>
            </a:r>
          </a:p>
          <a:p>
            <a:pPr marL="0" indent="0">
              <a:buNone/>
            </a:pPr>
            <a:r>
              <a:rPr lang="zh-TW" altLang="en-US" sz="2000" dirty="0">
                <a:latin typeface="Times New Roman" panose="02020603050405020304" pitchFamily="18" charset="0"/>
                <a:ea typeface="標楷體" panose="03000509000000000000" pitchFamily="65" charset="-120"/>
              </a:rPr>
              <a:t>div {</a:t>
            </a:r>
          </a:p>
          <a:p>
            <a:pPr marL="0" indent="0">
              <a:buNone/>
            </a:pPr>
            <a:r>
              <a:rPr lang="zh-TW" altLang="en-US" sz="2000" dirty="0">
                <a:latin typeface="Times New Roman" panose="02020603050405020304" pitchFamily="18" charset="0"/>
                <a:ea typeface="標楷體" panose="03000509000000000000" pitchFamily="65" charset="-120"/>
              </a:rPr>
              <a:t>  margin: 10px;</a:t>
            </a:r>
          </a:p>
          <a:p>
            <a:pPr marL="0" indent="0">
              <a:buNone/>
            </a:pPr>
            <a:r>
              <a:rPr lang="zh-TW" altLang="en-US" sz="2000" dirty="0">
                <a:latin typeface="Times New Roman" panose="02020603050405020304" pitchFamily="18" charset="0"/>
                <a:ea typeface="標楷體" panose="03000509000000000000" pitchFamily="65" charset="-120"/>
              </a:rPr>
              <a:t>}</a:t>
            </a:r>
          </a:p>
          <a:p>
            <a:r>
              <a:rPr lang="zh-TW" altLang="en-US" sz="2000" dirty="0">
                <a:solidFill>
                  <a:schemeClr val="accent1"/>
                </a:solidFill>
                <a:latin typeface="Times New Roman" panose="02020603050405020304" pitchFamily="18" charset="0"/>
                <a:ea typeface="標楷體" panose="03000509000000000000" pitchFamily="65" charset="-120"/>
              </a:rPr>
              <a:t>width和height：定義元素的寬度和高度。</a:t>
            </a:r>
          </a:p>
          <a:p>
            <a:pPr marL="0" indent="0">
              <a:buNone/>
            </a:pPr>
            <a:r>
              <a:rPr lang="zh-TW" altLang="en-US" sz="2000" dirty="0">
                <a:latin typeface="Times New Roman" panose="02020603050405020304" pitchFamily="18" charset="0"/>
                <a:ea typeface="標楷體" panose="03000509000000000000" pitchFamily="65" charset="-120"/>
              </a:rPr>
              <a:t>img {</a:t>
            </a:r>
          </a:p>
          <a:p>
            <a:pPr marL="0" indent="0">
              <a:buNone/>
            </a:pPr>
            <a:r>
              <a:rPr lang="zh-TW" altLang="en-US" sz="2000" dirty="0">
                <a:latin typeface="Times New Roman" panose="02020603050405020304" pitchFamily="18" charset="0"/>
                <a:ea typeface="標楷體" panose="03000509000000000000" pitchFamily="65" charset="-120"/>
              </a:rPr>
              <a:t>  width: 300px;</a:t>
            </a:r>
          </a:p>
          <a:p>
            <a:pPr marL="0" indent="0">
              <a:buNone/>
            </a:pPr>
            <a:r>
              <a:rPr lang="zh-TW" altLang="en-US" sz="2000" dirty="0">
                <a:latin typeface="Times New Roman" panose="02020603050405020304" pitchFamily="18" charset="0"/>
                <a:ea typeface="標楷體" panose="03000509000000000000" pitchFamily="65" charset="-120"/>
              </a:rPr>
              <a:t>  height: 200px;</a:t>
            </a:r>
          </a:p>
          <a:p>
            <a:pPr marL="0" indent="0">
              <a:buNone/>
            </a:pPr>
            <a:r>
              <a:rPr lang="zh-TW" altLang="en-US" sz="2000" dirty="0">
                <a:latin typeface="Times New Roman" panose="02020603050405020304" pitchFamily="18" charset="0"/>
                <a:ea typeface="標楷體" panose="03000509000000000000" pitchFamily="65" charset="-120"/>
              </a:rPr>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TotalTime>
  <Words>2909</Words>
  <Application>Microsoft Office PowerPoint</Application>
  <PresentationFormat>寬螢幕</PresentationFormat>
  <Paragraphs>314</Paragraphs>
  <Slides>26</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Arial</vt:lpstr>
      <vt:lpstr>Calibri</vt:lpstr>
      <vt:lpstr>Times New Roman</vt:lpstr>
      <vt:lpstr>Wingdings</vt:lpstr>
      <vt:lpstr>Wingdings 2</vt:lpstr>
      <vt:lpstr>Office 主题</vt:lpstr>
      <vt:lpstr>HTML CSS Javascript jQuery boostrap  </vt:lpstr>
      <vt:lpstr>PowerPoint 簡報</vt:lpstr>
      <vt:lpstr>PowerPoint 簡報</vt:lpstr>
      <vt:lpstr>PowerPoint 簡報</vt:lpstr>
      <vt:lpstr>PowerPoint 簡報</vt:lpstr>
      <vt:lpstr>PowerPoint 簡報</vt:lpstr>
      <vt:lpstr>PowerPoint 簡報</vt:lpstr>
      <vt:lpstr>PowerPoint 簡報</vt:lpstr>
      <vt:lpstr>CSS屬性和值</vt:lpstr>
      <vt:lpstr>PowerPoint 簡報</vt:lpstr>
      <vt:lpstr>inline 和 block 顯示方式:</vt:lpstr>
      <vt:lpstr>inline 和 block 顯示方式:</vt:lpstr>
      <vt:lpstr>PowerPoint 簡報</vt:lpstr>
      <vt:lpstr>為什麼要使用客戶端程式設計？</vt:lpstr>
      <vt:lpstr>為什麼要使用客戶端程式設計？</vt:lpstr>
      <vt:lpstr>JavaScript vs. PHP</vt:lpstr>
      <vt:lpstr>JavaScript vs. PHP</vt:lpstr>
      <vt:lpstr>PowerPoint 簡報</vt:lpstr>
      <vt:lpstr>PowerPoint 簡報</vt:lpstr>
      <vt:lpstr>PowerPoint 簡報</vt:lpstr>
      <vt:lpstr>PowerPoint 簡報</vt:lpstr>
      <vt:lpstr>PowerPoint 簡報</vt:lpstr>
      <vt:lpstr>PowerPoint 簡報</vt:lpstr>
      <vt:lpstr>Boostrap: </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陳子濬</cp:lastModifiedBy>
  <cp:revision>61</cp:revision>
  <dcterms:created xsi:type="dcterms:W3CDTF">2023-07-21T18:40:00Z</dcterms:created>
  <dcterms:modified xsi:type="dcterms:W3CDTF">2024-07-27T08:44:26Z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