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89" r:id="rId2"/>
    <p:sldId id="2775" r:id="rId3"/>
    <p:sldId id="2754" r:id="rId4"/>
    <p:sldId id="2755" r:id="rId5"/>
    <p:sldId id="2756" r:id="rId6"/>
    <p:sldId id="2776" r:id="rId7"/>
    <p:sldId id="2757" r:id="rId8"/>
    <p:sldId id="2761" r:id="rId9"/>
    <p:sldId id="2762" r:id="rId10"/>
    <p:sldId id="2763" r:id="rId11"/>
    <p:sldId id="2777" r:id="rId12"/>
    <p:sldId id="2778" r:id="rId13"/>
    <p:sldId id="2768" r:id="rId14"/>
    <p:sldId id="2765" r:id="rId15"/>
    <p:sldId id="2764" r:id="rId16"/>
    <p:sldId id="2766" r:id="rId17"/>
    <p:sldId id="2758" r:id="rId18"/>
    <p:sldId id="2767" r:id="rId19"/>
    <p:sldId id="2759" r:id="rId20"/>
    <p:sldId id="27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2067" autoAdjust="0"/>
  </p:normalViewPr>
  <p:slideViewPr>
    <p:cSldViewPr snapToGrid="0">
      <p:cViewPr varScale="1">
        <p:scale>
          <a:sx n="92" d="100"/>
          <a:sy n="92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A7DF-089B-4099-A59E-880E8C9988E5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1EB9-4F3C-4EED-8462-AC298E01D3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z="2000" b="1"/>
          </a:p>
          <a:p>
            <a:endParaRPr sz="20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CN" b="1" dirty="0"/>
              <a:t>根據前面訂出的 </a:t>
            </a:r>
            <a:r>
              <a:rPr lang="en-US" altLang="zh-TW" b="1" dirty="0"/>
              <a:t>Sprint Goal</a:t>
            </a:r>
          </a:p>
          <a:p>
            <a:r>
              <a:rPr lang="zh-TW" altLang="en-US" b="1" dirty="0"/>
              <a:t>先列出完成目標所需要的關鍵活動</a:t>
            </a:r>
          </a:p>
          <a:p>
            <a:r>
              <a:rPr lang="zh-TW" altLang="en-US" b="1" dirty="0"/>
              <a:t>舉例</a:t>
            </a:r>
          </a:p>
          <a:p>
            <a:r>
              <a:rPr lang="zh-TW" altLang="en-US" b="1" dirty="0"/>
              <a:t>再列出完成關鍵活動需要有哪些步驟</a:t>
            </a:r>
          </a:p>
          <a:p>
            <a:r>
              <a:rPr lang="zh-TW" altLang="en-US" b="1" dirty="0"/>
              <a:t>每個步驟會有哪些故事</a:t>
            </a:r>
          </a:p>
          <a:p>
            <a:r>
              <a:rPr lang="zh-TW" altLang="en-US" b="1" dirty="0"/>
              <a:t>舉例</a:t>
            </a:r>
          </a:p>
          <a:p>
            <a:r>
              <a:rPr lang="zh-TW" altLang="en-US" b="1" dirty="0"/>
              <a:t>開</a:t>
            </a:r>
            <a:r>
              <a:rPr lang="en-US" altLang="zh-TW" b="1" dirty="0" err="1"/>
              <a:t>Github</a:t>
            </a:r>
            <a:endParaRPr lang="en-US" altLang="zh-TW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7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CN" b="1" dirty="0"/>
              <a:t>根據前面訂出的 </a:t>
            </a:r>
            <a:r>
              <a:rPr lang="en-US" altLang="zh-TW" b="1" dirty="0"/>
              <a:t>Sprint Goal</a:t>
            </a:r>
          </a:p>
          <a:p>
            <a:r>
              <a:rPr lang="zh-TW" altLang="en-US" b="1" dirty="0"/>
              <a:t>先列出完成目標所需要的關鍵活動</a:t>
            </a:r>
          </a:p>
          <a:p>
            <a:r>
              <a:rPr lang="zh-TW" altLang="en-US" b="1" dirty="0"/>
              <a:t>舉例</a:t>
            </a:r>
          </a:p>
          <a:p>
            <a:r>
              <a:rPr lang="zh-TW" altLang="en-US" b="1" dirty="0"/>
              <a:t>再列出完成關鍵活動需要有哪些步驟</a:t>
            </a:r>
          </a:p>
          <a:p>
            <a:r>
              <a:rPr lang="zh-TW" altLang="en-US" b="1" dirty="0"/>
              <a:t>每個步驟會有哪些故事</a:t>
            </a:r>
          </a:p>
          <a:p>
            <a:r>
              <a:rPr lang="zh-TW" altLang="en-US" b="1" dirty="0"/>
              <a:t>舉例</a:t>
            </a:r>
          </a:p>
          <a:p>
            <a:r>
              <a:rPr lang="zh-TW" altLang="en-US" b="1" dirty="0"/>
              <a:t>開</a:t>
            </a:r>
            <a:r>
              <a:rPr lang="en-US" altLang="zh-TW" b="1" dirty="0" err="1"/>
              <a:t>Github</a:t>
            </a:r>
            <a:endParaRPr lang="en-US" altLang="zh-TW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1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暫定 </a:t>
            </a:r>
            <a:r>
              <a:rPr lang="en-US" altLang="zh-CN" b="1"/>
              <a:t>8/1 ~ 8/31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>
                <a:sym typeface="+mn-ea"/>
              </a:rPr>
              <a:t>在 Scrum </a:t>
            </a:r>
            <a:r>
              <a:rPr b="1" dirty="0" err="1">
                <a:sym typeface="+mn-ea"/>
              </a:rPr>
              <a:t>中，通常以</a:t>
            </a:r>
            <a:r>
              <a:rPr b="1" dirty="0">
                <a:sym typeface="+mn-ea"/>
              </a:rPr>
              <a:t> 1-4 </a:t>
            </a:r>
            <a:r>
              <a:rPr b="1" dirty="0" err="1">
                <a:sym typeface="+mn-ea"/>
              </a:rPr>
              <a:t>週為一個開發週期，這個週期稱作</a:t>
            </a:r>
            <a:r>
              <a:rPr b="1" dirty="0">
                <a:sym typeface="+mn-ea"/>
              </a:rPr>
              <a:t> </a:t>
            </a:r>
            <a:r>
              <a:rPr b="1" dirty="0" err="1">
                <a:sym typeface="+mn-ea"/>
              </a:rPr>
              <a:t>sprint，也就是快速衝刺的意思。在一個</a:t>
            </a:r>
            <a:r>
              <a:rPr b="1" dirty="0">
                <a:sym typeface="+mn-ea"/>
              </a:rPr>
              <a:t> sprint </a:t>
            </a:r>
            <a:r>
              <a:rPr b="1" dirty="0" err="1">
                <a:sym typeface="+mn-ea"/>
              </a:rPr>
              <a:t>當中，開發團隊必須要在限定的時間之內，完成計畫目標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/>
              <a:t>Scrum 是 敏捷開發協助團隊完成的高影響力工作的一套架構。</a:t>
            </a:r>
            <a:endParaRPr lang="en-US" altLang="zh-TW" sz="2400" b="1" dirty="0"/>
          </a:p>
          <a:p>
            <a:endParaRPr lang="en-US" altLang="zh-TW" sz="2400" b="1" dirty="0"/>
          </a:p>
          <a:p>
            <a:r>
              <a:rPr lang="zh-TW" altLang="en-US" sz="2400" b="1" dirty="0"/>
              <a:t>這套架構可以使團隊專注於持續開發跟改善，也能讓團隊彼此監督，刺激開發速度。</a:t>
            </a:r>
          </a:p>
          <a:p>
            <a:endParaRPr lang="zh-TW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1" dirty="0"/>
              <a:t>主要負責和客戶溝通確定產品的功能和達到要求的標準</a:t>
            </a:r>
            <a:r>
              <a:rPr lang="zh-TW" altLang="zh-CN" sz="2000" b="1" dirty="0"/>
              <a:t>、交付日期、交付內容</a:t>
            </a:r>
          </a:p>
          <a:p>
            <a:endParaRPr lang="zh-TW" altLang="zh-CN" sz="2000" b="1" dirty="0"/>
          </a:p>
          <a:p>
            <a:r>
              <a:rPr lang="zh-TW" altLang="zh-CN" sz="2000" b="1" dirty="0"/>
              <a:t>有權力接受或拒絕開發團隊的工作成果</a:t>
            </a:r>
          </a:p>
          <a:p>
            <a:endParaRPr lang="zh-TW" altLang="zh-CN" sz="2400" b="1" dirty="0"/>
          </a:p>
          <a:p>
            <a:r>
              <a:rPr lang="zh-TW" altLang="zh-CN" sz="2400" b="1" dirty="0"/>
              <a:t>這個暑期團隊專案的</a:t>
            </a:r>
            <a:r>
              <a:rPr lang="en-US" altLang="zh-TW" sz="2400" b="1" dirty="0"/>
              <a:t>PO</a:t>
            </a:r>
            <a:r>
              <a:rPr lang="zh-TW" altLang="en-US" sz="2400" b="1" dirty="0"/>
              <a:t>是劉立頌老師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CN" b="1" dirty="0"/>
              <a:t>開發團隊的領導者 主要在維持</a:t>
            </a:r>
            <a:r>
              <a:rPr lang="en-US" altLang="zh-TW" b="1" dirty="0"/>
              <a:t>Sprint</a:t>
            </a:r>
            <a:r>
              <a:rPr lang="zh-TW" altLang="en-US" b="1" dirty="0"/>
              <a:t>的品質 確保團隊正常運作 保持高效生產力</a:t>
            </a:r>
          </a:p>
          <a:p>
            <a:r>
              <a:rPr lang="zh-TW" altLang="en-US" b="1" dirty="0"/>
              <a:t>指導開發團隊按照Scrum的原則</a:t>
            </a:r>
          </a:p>
          <a:p>
            <a:endParaRPr lang="zh-TW" altLang="en-US" b="1" dirty="0"/>
          </a:p>
          <a:p>
            <a:r>
              <a:rPr lang="zh-TW" altLang="en-US" b="1" dirty="0"/>
              <a:t>各組會選出一個</a:t>
            </a:r>
            <a:r>
              <a:rPr lang="en-US" altLang="zh-TW" b="1" dirty="0"/>
              <a:t>Scrum Master</a:t>
            </a:r>
          </a:p>
          <a:p>
            <a:r>
              <a:rPr lang="zh-TW" altLang="en-US" b="1" dirty="0"/>
              <a:t>主要任務是每天開</a:t>
            </a:r>
            <a:r>
              <a:rPr lang="en-US" altLang="zh-TW" b="1" dirty="0"/>
              <a:t>Daily Scrum </a:t>
            </a:r>
            <a:r>
              <a:rPr lang="zh-TW" altLang="en-US" b="1" dirty="0"/>
              <a:t>排除團隊內遇到的問題</a:t>
            </a:r>
          </a:p>
          <a:p>
            <a:r>
              <a:rPr lang="zh-TW" altLang="en-US" b="1" dirty="0"/>
              <a:t>每天跟我們回報進度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主要負責軟體產品在Scrum規定流程下進行開發工作，確保完成Sprint待辦清單（Sprint backlog）</a:t>
            </a:r>
          </a:p>
          <a:p>
            <a:endParaRPr lang="zh-CN" altLang="en-US" b="1" dirty="0"/>
          </a:p>
          <a:p>
            <a:r>
              <a:rPr lang="zh-CN" altLang="en-US" b="1" dirty="0"/>
              <a:t>每個成員可能負責不同的技術方面，但要求每成員必須要有很強的自我管理能力，同時具有一定的表達能力</a:t>
            </a:r>
          </a:p>
          <a:p>
            <a:endParaRPr lang="zh-CN" altLang="en-US" b="1" dirty="0"/>
          </a:p>
          <a:p>
            <a:r>
              <a:rPr lang="zh-CN" altLang="en-US" b="1" dirty="0"/>
              <a:t>作為團隊共同努力，以不斷生產高質量，高價值的產品。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整理待辦項目。 為了開始一個 Scrum 衝刺活動，</a:t>
            </a:r>
            <a:r>
              <a:rPr lang="en-US" altLang="zh-CN" b="1" dirty="0"/>
              <a:t>Scrum master</a:t>
            </a:r>
            <a:r>
              <a:rPr lang="zh-CN" altLang="en-US" b="1" dirty="0"/>
              <a:t> 會找出應該要從您的產品待辦項目抽出須完成的工作。</a:t>
            </a:r>
          </a:p>
          <a:p>
            <a:r>
              <a:rPr lang="zh-CN" altLang="en-US" b="1" dirty="0"/>
              <a:t>為了儘可能讓 </a:t>
            </a:r>
            <a:r>
              <a:rPr lang="en-US" altLang="zh-CN" b="1" dirty="0"/>
              <a:t>Sprint </a:t>
            </a:r>
            <a:r>
              <a:rPr lang="zh-CN" altLang="en-US" b="1" dirty="0"/>
              <a:t>辦得成功，請務必在一處清楚記錄產品的待辦項目。</a:t>
            </a:r>
          </a:p>
          <a:p>
            <a:endParaRPr lang="zh-CN" altLang="en-US" b="1" dirty="0"/>
          </a:p>
          <a:p>
            <a:r>
              <a:rPr lang="en-US" altLang="zh-CN" b="1" dirty="0"/>
              <a:t>Sprint Planning </a:t>
            </a:r>
            <a:r>
              <a:rPr lang="en-US" altLang="zh-CN" b="1" dirty="0" err="1"/>
              <a:t>需要知道自己要專注於什麼事</a:t>
            </a:r>
            <a:r>
              <a:rPr lang="zh-TW" altLang="en-US" b="1" dirty="0"/>
              <a:t>、評估待辦項目中有哪些工作是您團隊在此特定 Scrum 衝刺期間要全心投入的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CN" b="1" dirty="0"/>
              <a:t>根據前面訂出的 </a:t>
            </a:r>
            <a:r>
              <a:rPr lang="en-US" altLang="zh-TW" b="1" dirty="0"/>
              <a:t>Sprint Goal</a:t>
            </a:r>
          </a:p>
          <a:p>
            <a:r>
              <a:rPr lang="zh-TW" altLang="en-US" b="1" dirty="0"/>
              <a:t>先列出完成目標所需要的關鍵活動</a:t>
            </a:r>
          </a:p>
          <a:p>
            <a:r>
              <a:rPr lang="zh-TW" altLang="en-US" b="1" dirty="0"/>
              <a:t>舉例</a:t>
            </a:r>
          </a:p>
          <a:p>
            <a:r>
              <a:rPr lang="zh-TW" altLang="en-US" b="1" dirty="0"/>
              <a:t>再列出完成關鍵活動需要有哪些步驟</a:t>
            </a:r>
          </a:p>
          <a:p>
            <a:r>
              <a:rPr lang="zh-TW" altLang="en-US" b="1" dirty="0"/>
              <a:t>每個步驟會有哪些故事</a:t>
            </a:r>
          </a:p>
          <a:p>
            <a:r>
              <a:rPr lang="zh-TW" altLang="en-US" b="1" dirty="0"/>
              <a:t>舉例</a:t>
            </a:r>
          </a:p>
          <a:p>
            <a:r>
              <a:rPr lang="zh-TW" altLang="en-US" b="1" dirty="0"/>
              <a:t>開</a:t>
            </a:r>
            <a:r>
              <a:rPr lang="en-US" altLang="zh-TW" b="1" dirty="0" err="1"/>
              <a:t>Github</a:t>
            </a:r>
            <a:endParaRPr lang="en-US" altLang="zh-TW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47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25"/>
            </a:lvl1pPr>
            <a:lvl2pPr marL="499745" indent="0" algn="ctr">
              <a:buNone/>
              <a:defRPr sz="2185"/>
            </a:lvl2pPr>
            <a:lvl3pPr marL="1000125" indent="0" algn="ctr">
              <a:buNone/>
              <a:defRPr sz="1970"/>
            </a:lvl3pPr>
            <a:lvl4pPr marL="1499870" indent="0" algn="ctr">
              <a:buNone/>
              <a:defRPr sz="1750"/>
            </a:lvl4pPr>
            <a:lvl5pPr marL="2000250" indent="0" algn="ctr">
              <a:buNone/>
              <a:defRPr sz="1750"/>
            </a:lvl5pPr>
            <a:lvl6pPr marL="2499995" indent="0" algn="ctr">
              <a:buNone/>
              <a:defRPr sz="1750"/>
            </a:lvl6pPr>
            <a:lvl7pPr marL="3000375" indent="0" algn="ctr">
              <a:buNone/>
              <a:defRPr sz="1750"/>
            </a:lvl7pPr>
            <a:lvl8pPr marL="3500120" indent="0" algn="ctr">
              <a:buNone/>
              <a:defRPr sz="1750"/>
            </a:lvl8pPr>
            <a:lvl9pPr marL="4000500" indent="0" algn="ctr">
              <a:buNone/>
              <a:defRPr sz="175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2" y="6356378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28/07/2024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5" y="635637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4" y="6356378"/>
            <a:ext cx="495302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4FA2-5288-43C3-A416-04EE5064E58D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8D58-D3A0-4F56-ADD8-359AE53C94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yveslin.com/2015/06/27/scrum-agile-project-management-software-developme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labaking/projects/1/views/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/>
          <p:nvPr/>
        </p:nvSpPr>
        <p:spPr bwMode="auto">
          <a:xfrm>
            <a:off x="0" y="4316565"/>
            <a:ext cx="4260291" cy="254124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16" name="Freeform 7"/>
          <p:cNvSpPr/>
          <p:nvPr/>
        </p:nvSpPr>
        <p:spPr bwMode="auto">
          <a:xfrm>
            <a:off x="745331" y="4212336"/>
            <a:ext cx="11446669" cy="264547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1459310" y="2934672"/>
            <a:ext cx="9273379" cy="98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TW" sz="6000" b="1" cap="all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jf open 粉圓 1.1" panose="020F0500000000000000" pitchFamily="34" charset="-120"/>
                <a:cs typeface="Arial" panose="020B0604020202020204" pitchFamily="34" charset="0"/>
              </a:rPr>
              <a:t>SCRUM</a:t>
            </a:r>
            <a:endParaRPr lang="zh-CN" altLang="en-US" sz="6000" b="1" cap="all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  <a:ea typeface="jf open 粉圓 1.1" panose="020F05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70175" y="3923030"/>
            <a:ext cx="685101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hlinkClick r:id="rId3" action="ppaction://hlinkfile"/>
              </a:rPr>
              <a:t>https://blog.yveslin.com/2015/06/27/scrum-agile-project-management-software-development/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03542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info page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88365" y="11468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316990" y="1286510"/>
            <a:ext cx="4681220" cy="4742815"/>
            <a:chOff x="1274" y="2026"/>
            <a:chExt cx="7372" cy="7469"/>
          </a:xfrm>
        </p:grpSpPr>
        <p:pic>
          <p:nvPicPr>
            <p:cNvPr id="108" name="Google Shape;108;p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274" y="2026"/>
              <a:ext cx="7372" cy="7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9"/>
            <p:cNvSpPr/>
            <p:nvPr/>
          </p:nvSpPr>
          <p:spPr>
            <a:xfrm>
              <a:off x="1398" y="6491"/>
              <a:ext cx="7247" cy="5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;p15"/>
          <p:cNvSpPr txBox="1"/>
          <p:nvPr/>
        </p:nvSpPr>
        <p:spPr>
          <a:xfrm>
            <a:off x="6647180" y="1587500"/>
            <a:ext cx="3945255" cy="1696085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Sprint Goal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Sprint backlog</a:t>
            </a:r>
          </a:p>
          <a:p>
            <a:pPr marL="742950" lvl="1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16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Story Map</a:t>
            </a:r>
          </a:p>
          <a:p>
            <a:pPr marL="742950" lvl="1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16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Story point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75;p15"/>
          <p:cNvSpPr txBox="1"/>
          <p:nvPr/>
        </p:nvSpPr>
        <p:spPr>
          <a:xfrm>
            <a:off x="6423660" y="3518535"/>
            <a:ext cx="5481320" cy="276733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algn="l" rtl="0" fontAlgn="auto">
              <a:lnSpc>
                <a:spcPts val="202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0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故事點數</a:t>
            </a:r>
            <a:r>
              <a:rPr sz="20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(story point)</a:t>
            </a:r>
          </a:p>
          <a:p>
            <a:pPr marL="0" lvl="0" algn="l" rtl="0" fontAlgn="auto">
              <a:lnSpc>
                <a:spcPts val="2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sz="16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開發人數</a:t>
            </a:r>
            <a:r>
              <a:rPr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x </a:t>
            </a:r>
            <a:r>
              <a:rPr lang="zh-TW" alt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預計的</a:t>
            </a:r>
            <a:r>
              <a:rPr sz="16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工作天數</a:t>
            </a:r>
            <a:br>
              <a:rPr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Ex. 4(人) x 10(天) = 40(Story Point)</a:t>
            </a:r>
          </a:p>
          <a:p>
            <a:pPr marL="285750" lvl="0" algn="l" rtl="0" fontAlgn="auto">
              <a:lnSpc>
                <a:spcPts val="202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0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預估工時</a:t>
            </a:r>
            <a:r>
              <a:rPr sz="20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(task effort)</a:t>
            </a:r>
          </a:p>
          <a:p>
            <a:pPr marL="0" lvl="0" algn="l" rtl="0" fontAlgn="auto">
              <a:lnSpc>
                <a:spcPts val="2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sz="16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開發人數</a:t>
            </a:r>
            <a:r>
              <a:rPr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x </a:t>
            </a:r>
            <a:r>
              <a:rPr lang="zh-TW" alt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預計</a:t>
            </a:r>
            <a:r>
              <a:rPr sz="16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的工作天數</a:t>
            </a:r>
            <a:r>
              <a:rPr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x </a:t>
            </a:r>
            <a:r>
              <a:rPr sz="16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每日工作小時</a:t>
            </a:r>
            <a:br>
              <a:rPr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Ex. 4(人) x 10(天) x 5(</a:t>
            </a:r>
            <a:r>
              <a:rPr sz="16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小時</a:t>
            </a:r>
            <a:r>
              <a:rPr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= 200(task effort)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03542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info page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88365" y="11468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66FE1E-BDEB-482E-95DD-84C8D45E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861"/>
            <a:ext cx="12192000" cy="46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03542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info page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88365" y="11468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2A9BF7-49F6-4B40-9196-7A8C36D5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96" y="975568"/>
            <a:ext cx="9603007" cy="58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03542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info page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88365" y="11468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75;p15"/>
          <p:cNvSpPr txBox="1"/>
          <p:nvPr/>
        </p:nvSpPr>
        <p:spPr>
          <a:xfrm>
            <a:off x="888365" y="1243965"/>
            <a:ext cx="5481320" cy="276733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sz="32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燃盡圖 </a:t>
            </a:r>
            <a:r>
              <a:rPr lang="en-US" altLang="zh-TW" sz="32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(Burndown chart)</a:t>
            </a: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61440" y="2408555"/>
            <a:ext cx="4793615" cy="32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74155" y="2486025"/>
            <a:ext cx="4323080" cy="293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03542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info page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88365" y="11468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195070" y="1286510"/>
            <a:ext cx="4681220" cy="4742815"/>
            <a:chOff x="1274" y="2026"/>
            <a:chExt cx="7372" cy="7469"/>
          </a:xfrm>
        </p:grpSpPr>
        <p:pic>
          <p:nvPicPr>
            <p:cNvPr id="108" name="Google Shape;108;p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274" y="2026"/>
              <a:ext cx="7372" cy="7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9"/>
            <p:cNvSpPr/>
            <p:nvPr/>
          </p:nvSpPr>
          <p:spPr>
            <a:xfrm>
              <a:off x="1383" y="7007"/>
              <a:ext cx="6965" cy="238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5;p15"/>
          <p:cNvSpPr txBox="1"/>
          <p:nvPr/>
        </p:nvSpPr>
        <p:spPr>
          <a:xfrm>
            <a:off x="6647180" y="1587500"/>
            <a:ext cx="3945255" cy="2643505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Sprint Goal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Sprint backlog</a:t>
            </a:r>
          </a:p>
          <a:p>
            <a:pPr marL="742950" lvl="1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166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Story Map</a:t>
            </a:r>
          </a:p>
          <a:p>
            <a:pPr marL="742950" lvl="1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166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Story point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Schedule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</a:t>
            </a:r>
            <a:endParaRPr lang="en-US" alt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66560" y="4988560"/>
            <a:ext cx="366776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FF0000"/>
                </a:solidFill>
              </a:rPr>
              <a:t>Sprint</a:t>
            </a:r>
            <a:r>
              <a:rPr lang="zh-TW" altLang="en-US" sz="2800" b="1">
                <a:solidFill>
                  <a:srgbClr val="FF0000"/>
                </a:solidFill>
              </a:rPr>
              <a:t>衝刺日程暫定</a:t>
            </a:r>
            <a:r>
              <a:rPr lang="en-US" altLang="zh-TW" sz="2800" b="1">
                <a:solidFill>
                  <a:srgbClr val="FF0000"/>
                </a:solidFill>
              </a:rPr>
              <a:t>8/1~8/31</a:t>
            </a:r>
          </a:p>
          <a:p>
            <a:endParaRPr lang="en-US" altLang="zh-TW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03542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info page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364865" y="6120130"/>
            <a:ext cx="5638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dirty="0">
                <a:hlinkClick r:id="rId3"/>
              </a:rPr>
              <a:t>https://github.com/users/labaking/projects/1/views/1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27760" y="1341755"/>
            <a:ext cx="4937125" cy="436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1. </a:t>
            </a:r>
            <a:r>
              <a:rPr lang="zh-TW" altLang="en-US" sz="2400" b="1" dirty="0"/>
              <a:t>目標</a:t>
            </a:r>
            <a:endParaRPr lang="en-US" altLang="zh-TW" sz="2400" b="1" dirty="0"/>
          </a:p>
          <a:p>
            <a:endParaRPr lang="zh-TW" altLang="en-US" sz="2800" b="1" dirty="0"/>
          </a:p>
          <a:p>
            <a:r>
              <a:rPr lang="en-US" altLang="zh-TW" sz="2400" b="1" dirty="0"/>
              <a:t>2. </a:t>
            </a:r>
            <a:r>
              <a:rPr lang="zh-TW" altLang="en-US" sz="2400" b="1" dirty="0"/>
              <a:t>關鍵活動</a:t>
            </a:r>
            <a:r>
              <a:rPr lang="en-US" altLang="zh-TW" sz="2400" b="1" dirty="0"/>
              <a:t>: </a:t>
            </a:r>
            <a:r>
              <a:rPr lang="zh-TW" altLang="en-US" sz="2400" b="1" dirty="0"/>
              <a:t>登入系統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公告系統</a:t>
            </a:r>
            <a:r>
              <a:rPr lang="en-US" altLang="zh-TW" sz="2400" b="1" dirty="0"/>
              <a:t> ....</a:t>
            </a:r>
          </a:p>
          <a:p>
            <a:endParaRPr lang="zh-TW" altLang="en-US" sz="2800" b="1" dirty="0"/>
          </a:p>
          <a:p>
            <a:r>
              <a:rPr lang="en-US" altLang="zh-TW" sz="2400" b="1" dirty="0"/>
              <a:t>3. Story info: Story point, task effort</a:t>
            </a:r>
          </a:p>
          <a:p>
            <a:endParaRPr lang="en-US" altLang="zh-TW" sz="2800" b="1" dirty="0"/>
          </a:p>
          <a:p>
            <a:r>
              <a:rPr lang="en-US" altLang="zh-TW" sz="2400" b="1" dirty="0"/>
              <a:t>4. Schedule</a:t>
            </a:r>
          </a:p>
          <a:p>
            <a:endParaRPr lang="en-US" altLang="zh-TW" sz="2800" b="1" dirty="0"/>
          </a:p>
          <a:p>
            <a:r>
              <a:rPr lang="en-US" altLang="zh-TW" sz="2400" b="1" dirty="0"/>
              <a:t>5.....</a:t>
            </a:r>
          </a:p>
          <a:p>
            <a:endParaRPr lang="en-US" altLang="zh-TW" sz="2400" b="1" dirty="0"/>
          </a:p>
          <a:p>
            <a:r>
              <a:rPr lang="en-US" altLang="zh-TW" sz="2400" b="1" dirty="0"/>
              <a:t>6......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57"/>
          <p:cNvSpPr txBox="1"/>
          <p:nvPr/>
        </p:nvSpPr>
        <p:spPr>
          <a:xfrm>
            <a:off x="2487018" y="3025348"/>
            <a:ext cx="7217410" cy="8077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4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</a:t>
            </a:r>
            <a:r>
              <a:rPr lang="en-US" sz="4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Planning Meeting</a:t>
            </a:r>
            <a:r>
              <a:rPr lang="en-US" altLang="zh-CN" sz="4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68287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Scrum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流程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9300" y="1311910"/>
            <a:ext cx="6645910" cy="45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7678420" y="13119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Product Owner（PO，產品負責人）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Scrum Master（SM，Scrum</a:t>
            </a:r>
            <a:r>
              <a:rPr lang="zh-TW" alt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負責人</a:t>
            </a: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Developer（開發人員）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PO、SM、Developer開Sprint Planning的會議，並且整理出Sprint Backlog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接著開始跑Daily Scrum，目的是把Sprint Backlog的事項逐一地完成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720590" y="2956560"/>
            <a:ext cx="2674620" cy="29991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92735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Daily Scrum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88365" y="11468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75;p15"/>
          <p:cNvSpPr txBox="1"/>
          <p:nvPr/>
        </p:nvSpPr>
        <p:spPr>
          <a:xfrm>
            <a:off x="518795" y="1739265"/>
            <a:ext cx="3702685" cy="444119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昨天你做了什麼</a:t>
            </a:r>
            <a:r>
              <a:rPr lang="en-US" altLang="zh-TW" sz="20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今天你將要做什麼</a:t>
            </a:r>
            <a:r>
              <a:rPr lang="en-US" altLang="zh-TW" sz="20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你有需要幫助的地方嗎</a:t>
            </a:r>
            <a:r>
              <a:rPr lang="en-US" altLang="zh-TW" sz="20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5C0E2B-C101-4E99-8163-EBBC5E49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61" y="298023"/>
            <a:ext cx="7468642" cy="63254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68287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Scrum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流程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9300" y="1311910"/>
            <a:ext cx="6645910" cy="45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7678420" y="13119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Product Owner（PO，產品負責人）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Scrum Master（SM，Scrum</a:t>
            </a:r>
            <a:r>
              <a:rPr lang="zh-TW" alt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負責人</a:t>
            </a: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Developer（開發人員）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PO、SM、Developer開Sprint Planning的會議，並且整理出Sprint Backlog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接著開始跑Daily Scrum，目的是把Sprint Backlog的事項逐一地完成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Sprint結束後會有一個產品(不是完成品，但至少要有完整的功能)，並且要有Sprint Demo的會議</a:t>
            </a:r>
            <a:endParaRPr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最後要討論需求有沒有需要修該地地方，和sprint的流程有沒有需要修改的地方</a:t>
            </a:r>
            <a:endParaRPr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749300" y="2966085"/>
            <a:ext cx="3996690" cy="29991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68287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Scrum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架構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29790" y="992679"/>
            <a:ext cx="7931785" cy="531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57"/>
          <p:cNvSpPr txBox="1"/>
          <p:nvPr/>
        </p:nvSpPr>
        <p:spPr>
          <a:xfrm>
            <a:off x="4577080" y="2818130"/>
            <a:ext cx="2854960" cy="80772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TW" sz="4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討論時間</a:t>
            </a:r>
            <a:r>
              <a:rPr lang="en-US" altLang="zh-CN" sz="4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68287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Scrum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角色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9300" y="1311910"/>
            <a:ext cx="6645910" cy="45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4058150" y="1480965"/>
            <a:ext cx="528300" cy="683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7678420" y="13119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Product Owner（PO，產品負責人）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54698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Scrum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角色</a:t>
            </a: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9300" y="1311910"/>
            <a:ext cx="6645910" cy="45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4408035" y="1928005"/>
            <a:ext cx="528300" cy="683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7678420" y="13119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Product Owner（PO，產品負責人）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Scrum Master（SM，Scrum</a:t>
            </a:r>
            <a:r>
              <a:rPr lang="zh-TW" alt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負責人</a:t>
            </a: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68287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Scrum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角色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9300" y="1311910"/>
            <a:ext cx="6645910" cy="45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4719320" y="1402715"/>
            <a:ext cx="838835" cy="8870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7678420" y="13119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Product Owner（PO，產品負責人）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Scrum Master（SM，Scrum</a:t>
            </a:r>
            <a:r>
              <a:rPr lang="zh-TW" alt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負責人</a:t>
            </a: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Developer（開發人員）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169171" cy="64632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角色統整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6818193C-392F-463E-A5E1-6EFFCE874E10}"/>
              </a:ext>
            </a:extLst>
          </p:cNvPr>
          <p:cNvSpPr txBox="1">
            <a:spLocks/>
          </p:cNvSpPr>
          <p:nvPr/>
        </p:nvSpPr>
        <p:spPr>
          <a:xfrm>
            <a:off x="1403126" y="2171700"/>
            <a:ext cx="6826474" cy="38217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Stakeholders</a:t>
            </a:r>
            <a:r>
              <a:rPr lang="zh-TW" altLang="zh-TW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（</a:t>
            </a:r>
            <a:r>
              <a:rPr lang="zh-TW" altLang="en-US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客戶</a:t>
            </a:r>
            <a:r>
              <a:rPr lang="zh-TW" altLang="zh-TW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  <a:endParaRPr lang="en-US" altLang="zh-TW" sz="28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Product Owner（PO，產品負責人）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Scrum Master（SM，Scrum</a:t>
            </a:r>
            <a:r>
              <a:rPr lang="zh-TW" altLang="en-US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負責人</a:t>
            </a:r>
            <a:r>
              <a:rPr lang="zh-TW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Developer（開發人員）</a:t>
            </a:r>
          </a:p>
          <a:p>
            <a:pPr algn="l">
              <a:spcBef>
                <a:spcPts val="0"/>
              </a:spcBef>
              <a:spcAft>
                <a:spcPts val="1200"/>
              </a:spcAft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D9A260C8-E199-4D94-97ED-E350076C974B}"/>
              </a:ext>
            </a:extLst>
          </p:cNvPr>
          <p:cNvSpPr txBox="1">
            <a:spLocks/>
          </p:cNvSpPr>
          <p:nvPr/>
        </p:nvSpPr>
        <p:spPr>
          <a:xfrm>
            <a:off x="8229600" y="2171700"/>
            <a:ext cx="4679020" cy="38217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PMingLiU" panose="02020500000000000000" pitchFamily="18" charset="-120"/>
              <a:buChar char="："/>
            </a:pPr>
            <a:r>
              <a:rPr lang="zh-TW" altLang="en-US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劉老師</a:t>
            </a:r>
            <a:endParaRPr lang="en-US" altLang="zh-TW" sz="28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PMingLiU" panose="02020500000000000000" pitchFamily="18" charset="-120"/>
              <a:buChar char="："/>
            </a:pPr>
            <a:endParaRPr lang="en-US" altLang="zh-TW" sz="28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PMingLiU" panose="02020500000000000000" pitchFamily="18" charset="-120"/>
              <a:buChar char="："/>
            </a:pPr>
            <a:r>
              <a:rPr lang="zh-TW" altLang="en-US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劉老師</a:t>
            </a:r>
            <a:endParaRPr lang="en-US" altLang="zh-TW" sz="28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PMingLiU" panose="02020500000000000000" pitchFamily="18" charset="-120"/>
              <a:buChar char="："/>
            </a:pPr>
            <a:r>
              <a:rPr lang="zh-TW" altLang="en-US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各組組長</a:t>
            </a:r>
            <a:endParaRPr lang="en-US" altLang="zh-TW" sz="28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PMingLiU" panose="02020500000000000000" pitchFamily="18" charset="-120"/>
              <a:buChar char="："/>
            </a:pPr>
            <a:r>
              <a:rPr lang="zh-TW" altLang="en-US" sz="28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各組組長跟組員</a:t>
            </a:r>
            <a:endParaRPr lang="zh-TW" sz="28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spcBef>
                <a:spcPts val="0"/>
              </a:spcBef>
              <a:spcAft>
                <a:spcPts val="1200"/>
              </a:spcAft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F090D25-9D83-4C7A-AA24-0286FDFDD015}"/>
              </a:ext>
            </a:extLst>
          </p:cNvPr>
          <p:cNvCxnSpPr/>
          <p:nvPr/>
        </p:nvCxnSpPr>
        <p:spPr>
          <a:xfrm>
            <a:off x="1511663" y="2701636"/>
            <a:ext cx="9762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C513B23-4533-46E4-87B6-7D89CCD0A53C}"/>
              </a:ext>
            </a:extLst>
          </p:cNvPr>
          <p:cNvCxnSpPr/>
          <p:nvPr/>
        </p:nvCxnSpPr>
        <p:spPr>
          <a:xfrm>
            <a:off x="1511663" y="3758045"/>
            <a:ext cx="9762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C8E2FA4-3929-446D-BEDF-52A3C5522D86}"/>
              </a:ext>
            </a:extLst>
          </p:cNvPr>
          <p:cNvCxnSpPr/>
          <p:nvPr/>
        </p:nvCxnSpPr>
        <p:spPr>
          <a:xfrm>
            <a:off x="1511662" y="4305299"/>
            <a:ext cx="9762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607632E-5468-4320-820F-4560E2662EC8}"/>
              </a:ext>
            </a:extLst>
          </p:cNvPr>
          <p:cNvCxnSpPr/>
          <p:nvPr/>
        </p:nvCxnSpPr>
        <p:spPr>
          <a:xfrm>
            <a:off x="1511662" y="4887190"/>
            <a:ext cx="9762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9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68287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Scrum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流程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9300" y="1311910"/>
            <a:ext cx="6645910" cy="45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7678420" y="13119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Product Owner（PO，產品負責人）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Scrum Master（SM，Scrum</a:t>
            </a:r>
            <a:r>
              <a:rPr lang="zh-TW" altLang="en-US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負責人</a:t>
            </a: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Developer（開發人員）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b="1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PO、SM、Developer開Sprint Planning的會議，並且整理出Sprint Backlog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65785" y="1137920"/>
            <a:ext cx="6732270" cy="18815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03542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info page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88365" y="11468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195070" y="1286510"/>
            <a:ext cx="4681220" cy="4742180"/>
            <a:chOff x="1274" y="2026"/>
            <a:chExt cx="7372" cy="7468"/>
          </a:xfrm>
        </p:grpSpPr>
        <p:pic>
          <p:nvPicPr>
            <p:cNvPr id="108" name="Google Shape;108;p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274" y="2026"/>
              <a:ext cx="7372" cy="7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9"/>
            <p:cNvSpPr/>
            <p:nvPr/>
          </p:nvSpPr>
          <p:spPr>
            <a:xfrm>
              <a:off x="1399" y="2794"/>
              <a:ext cx="6965" cy="134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;p15"/>
          <p:cNvSpPr txBox="1"/>
          <p:nvPr/>
        </p:nvSpPr>
        <p:spPr>
          <a:xfrm>
            <a:off x="6637020" y="1617345"/>
            <a:ext cx="3945255" cy="4565015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Sprint Goal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sz="20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03542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Sprint info page</a:t>
            </a:r>
            <a:r>
              <a:rPr lang="en-US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88365" y="1146810"/>
            <a:ext cx="3945255" cy="456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3995" y="1257300"/>
            <a:ext cx="4874895" cy="4898390"/>
            <a:chOff x="1274" y="2026"/>
            <a:chExt cx="7372" cy="7469"/>
          </a:xfrm>
        </p:grpSpPr>
        <p:pic>
          <p:nvPicPr>
            <p:cNvPr id="108" name="Google Shape;108;p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274" y="2026"/>
              <a:ext cx="7372" cy="7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9"/>
            <p:cNvSpPr/>
            <p:nvPr/>
          </p:nvSpPr>
          <p:spPr>
            <a:xfrm>
              <a:off x="1399" y="4096"/>
              <a:ext cx="7125" cy="2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;p15"/>
          <p:cNvSpPr txBox="1"/>
          <p:nvPr/>
        </p:nvSpPr>
        <p:spPr>
          <a:xfrm>
            <a:off x="5489575" y="1072515"/>
            <a:ext cx="3945255" cy="4565015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1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987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999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001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Sprint Goal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Sprint backlog</a:t>
            </a:r>
          </a:p>
          <a:p>
            <a:pPr marL="742950" lvl="1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1600" b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Story Map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sz="1600" b="1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347970" y="2386965"/>
            <a:ext cx="6766560" cy="38754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9;p19"/>
          <p:cNvSpPr/>
          <p:nvPr/>
        </p:nvSpPr>
        <p:spPr>
          <a:xfrm>
            <a:off x="10490200" y="3491230"/>
            <a:ext cx="1454150" cy="7346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1108</Words>
  <Application>Microsoft Office PowerPoint</Application>
  <PresentationFormat>寬螢幕</PresentationFormat>
  <Paragraphs>154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Microsoft YaHei</vt:lpstr>
      <vt:lpstr>PMingLiU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品齊 潘</dc:creator>
  <cp:lastModifiedBy>莊宇埕</cp:lastModifiedBy>
  <cp:revision>111</cp:revision>
  <dcterms:created xsi:type="dcterms:W3CDTF">2021-12-12T19:33:00Z</dcterms:created>
  <dcterms:modified xsi:type="dcterms:W3CDTF">2024-07-28T06:37:35Z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