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027" autoAdjust="0"/>
  </p:normalViewPr>
  <p:slideViewPr>
    <p:cSldViewPr snapToGrid="0" snapToObjects="1">
      <p:cViewPr varScale="1">
        <p:scale>
          <a:sx n="47" d="100"/>
          <a:sy n="47" d="100"/>
        </p:scale>
        <p:origin x="183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0" d="100"/>
          <a:sy n="50" d="100"/>
        </p:scale>
        <p:origin x="2710" y="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wmf"/><Relationship Id="rId4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E8512-46FF-9144-B6D0-F09FCB254923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E81A-39C2-084B-BE9D-C476A0AB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8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229E4-8C84-D14C-8F54-10091F8FE9AA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CB1AF-59EE-F24F-A58C-F1DD8DEE8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15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Imagine we have data on X and Y. (CLICK) Assume that we have collected the data shown in the spreadsheet;</a:t>
            </a:r>
            <a:r>
              <a:rPr lang="en-US" baseline="0" dirty="0" smtClean="0"/>
              <a:t> </a:t>
            </a:r>
            <a:r>
              <a:rPr lang="en-US" dirty="0" smtClean="0"/>
              <a:t>(CLICK) </a:t>
            </a:r>
            <a:r>
              <a:rPr lang="en-US" baseline="0" dirty="0" smtClean="0"/>
              <a:t>We have n rows of data on Y and X variables. </a:t>
            </a:r>
            <a:r>
              <a:rPr lang="en-US" dirty="0" smtClean="0"/>
              <a:t>(CLICK) </a:t>
            </a:r>
            <a:r>
              <a:rPr lang="en-US" baseline="0" dirty="0" smtClean="0"/>
              <a:t>We have p number of x variables. It is possible to have categorical data for X or Y. </a:t>
            </a:r>
            <a:r>
              <a:rPr lang="en-US" dirty="0" smtClean="0"/>
              <a:t>(CLICK) </a:t>
            </a:r>
            <a:r>
              <a:rPr lang="en-US" baseline="0" dirty="0" smtClean="0"/>
              <a:t>Note that the last X variable in this example is categorical while rest of the data is numerical.</a:t>
            </a:r>
          </a:p>
          <a:p>
            <a:r>
              <a:rPr lang="en-US" dirty="0" smtClean="0"/>
              <a:t>(CLICK) </a:t>
            </a:r>
            <a:r>
              <a:rPr lang="en-US" baseline="0" dirty="0" smtClean="0"/>
              <a:t>We assume there is a relationship between X variables and Y given by this equation. </a:t>
            </a:r>
            <a:r>
              <a:rPr lang="en-US" dirty="0" smtClean="0"/>
              <a:t>(CLICK)</a:t>
            </a:r>
            <a:r>
              <a:rPr lang="en-US" baseline="0" dirty="0" smtClean="0"/>
              <a:t>In this equation, epsilon is random error and we cannot do anything about it. </a:t>
            </a:r>
            <a:r>
              <a:rPr lang="en-US" dirty="0" smtClean="0"/>
              <a:t>(CLICK)</a:t>
            </a:r>
            <a:r>
              <a:rPr lang="en-US" baseline="0" dirty="0" smtClean="0"/>
              <a:t>We assume that the mean of the random error is zero. </a:t>
            </a:r>
            <a:r>
              <a:rPr lang="en-US" dirty="0" smtClean="0"/>
              <a:t>(CLICK) </a:t>
            </a:r>
            <a:r>
              <a:rPr lang="en-US" baseline="0" dirty="0" smtClean="0"/>
              <a:t>F is an unknown function. </a:t>
            </a:r>
            <a:r>
              <a:rPr lang="en-US" dirty="0" smtClean="0"/>
              <a:t>(CLICK)</a:t>
            </a:r>
            <a:r>
              <a:rPr lang="en-US" baseline="0" dirty="0" smtClean="0"/>
              <a:t>One of the goals of machine learning is to estimate this unknown function. </a:t>
            </a:r>
            <a:r>
              <a:rPr lang="en-US" dirty="0" smtClean="0"/>
              <a:t>(CLICK)</a:t>
            </a:r>
            <a:r>
              <a:rPr lang="en-US" baseline="0" dirty="0" smtClean="0"/>
              <a:t>We indicate the estimated function with the notation f-hat.</a:t>
            </a:r>
          </a:p>
          <a:p>
            <a:r>
              <a:rPr lang="en-US" baseline="0" dirty="0" smtClean="0"/>
              <a:t> </a:t>
            </a:r>
            <a:r>
              <a:rPr lang="en-US" dirty="0" smtClean="0"/>
              <a:t>(CLICK)</a:t>
            </a:r>
            <a:r>
              <a:rPr lang="en-US" baseline="0" dirty="0" smtClean="0"/>
              <a:t>Before we move on, I would like to point out that often people use other names for machine learning. Other common names for machine learning are statistical learning and data mining.  </a:t>
            </a:r>
          </a:p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B1AF-59EE-F24F-A58C-F1DD8DEE87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69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is a data set with one x variable and a y variable. (CLICK)Y is in the vertical axis and (CLICK) x is on the horizontal axis. (CLICK) Each dot is a data point.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B1AF-59EE-F24F-A58C-F1DD8DEE87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55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red curve is the true f function. </a:t>
            </a:r>
            <a:r>
              <a:rPr lang="en-US" dirty="0" smtClean="0"/>
              <a:t>We </a:t>
            </a:r>
            <a:r>
              <a:rPr lang="en-US" smtClean="0"/>
              <a:t>assume that this f function </a:t>
            </a:r>
            <a:r>
              <a:rPr lang="en-US" dirty="0" smtClean="0"/>
              <a:t>generates the data. (CLICK</a:t>
            </a:r>
            <a:r>
              <a:rPr lang="en-US" dirty="0" smtClean="0"/>
              <a:t>) In</a:t>
            </a:r>
            <a:r>
              <a:rPr lang="en-US" baseline="0" dirty="0" smtClean="0"/>
              <a:t> real world problems, this is unknown. The goal of machine learning like we discussed earlier is the estimate this unknown true f function with an f-hat function. (CLICK) Epsilon is the random error. Because of the random error, the true data points are off from the f function. We hope that random error is not big.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B1AF-59EE-F24F-A58C-F1DD8DEE87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4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C7C4-44C5-DB41-A250-F86FF3B1C7C4}" type="datetime1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6112-BB1C-0044-BF62-99CE1FA9439D}" type="datetime1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8E6F-95AF-0442-87B8-DAECC9616437}" type="datetime1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1804-46FA-B545-9BCE-ED0A08CFCF5F}" type="datetime1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E189-4790-794C-8ADB-7C294595E730}" type="datetime1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3C6B-77B3-324A-8092-26AF785D795E}" type="datetime1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8A83-3EB4-E34E-8FC5-CAA415590D8F}" type="datetime1">
              <a:rPr lang="en-US" smtClean="0"/>
              <a:t>6/3/2019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6EEF-F75D-6941-B54B-7831E9DFFDFE}" type="datetime1">
              <a:rPr lang="en-US" smtClean="0"/>
              <a:t>6/3/2019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0826-2CC8-024F-8BF0-B8847A09745F}" type="datetime1">
              <a:rPr lang="en-US" smtClean="0"/>
              <a:t>6/3/2019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C857-8489-7748-BBC3-862D6AF51918}" type="datetime1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2D42-939B-424D-B869-3F4431CE6A67}" type="datetime1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10CBB11-B207-CB41-8CC4-7484A3909556}" type="datetime1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4.e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456" y="1633538"/>
                <a:ext cx="8229600" cy="4876800"/>
              </a:xfrm>
            </p:spPr>
            <p:txBody>
              <a:bodyPr/>
              <a:lstStyle/>
              <a:p>
                <a:pPr>
                  <a:buFont typeface="Wingdings" charset="2"/>
                  <a:buChar char="Ø"/>
                </a:pPr>
                <a:r>
                  <a:rPr lang="en-US" dirty="0" smtClean="0"/>
                  <a:t>Suppose we observe     and                           for</a:t>
                </a:r>
                <a:endParaRPr lang="en-US" dirty="0"/>
              </a:p>
              <a:p>
                <a:pPr>
                  <a:buFont typeface="Wingdings" charset="2"/>
                  <a:buChar char="Ø"/>
                </a:pPr>
                <a:r>
                  <a:rPr lang="en-US" dirty="0" smtClean="0"/>
                  <a:t>Relationship between </a:t>
                </a:r>
                <a:r>
                  <a:rPr lang="en-US" i="1" dirty="0" smtClean="0"/>
                  <a:t>Y</a:t>
                </a:r>
                <a:r>
                  <a:rPr lang="en-US" i="1" baseline="-25000" dirty="0" smtClean="0"/>
                  <a:t>i</a:t>
                </a:r>
                <a:r>
                  <a:rPr lang="en-US" i="1" dirty="0" smtClean="0"/>
                  <a:t> and X</a:t>
                </a:r>
                <a:r>
                  <a:rPr lang="en-US" i="1" baseline="-25000" dirty="0" smtClean="0"/>
                  <a:t>i</a:t>
                </a:r>
                <a:r>
                  <a:rPr lang="en-US" dirty="0" smtClean="0"/>
                  <a:t>,</a:t>
                </a:r>
              </a:p>
              <a:p>
                <a:pPr>
                  <a:buFont typeface="Wingdings" charset="2"/>
                  <a:buChar char="Ø"/>
                </a:pPr>
                <a:endParaRPr lang="en-US" dirty="0"/>
              </a:p>
              <a:p>
                <a:pPr>
                  <a:buFont typeface="Wingdings" charset="2"/>
                  <a:buChar char="Ø"/>
                </a:pPr>
                <a:endParaRPr lang="en-US" dirty="0" smtClean="0"/>
              </a:p>
              <a:p>
                <a:pPr>
                  <a:buFont typeface="Wingdings" charset="2"/>
                  <a:buChar char="Ø"/>
                </a:pPr>
                <a:endParaRPr lang="en-US" dirty="0"/>
              </a:p>
              <a:p>
                <a:pPr>
                  <a:buFont typeface="Wingdings" charset="2"/>
                  <a:buChar char="Ø"/>
                </a:pPr>
                <a:endParaRPr lang="en-US" dirty="0" smtClean="0"/>
              </a:p>
              <a:p>
                <a:pPr>
                  <a:buFont typeface="Wingdings" charset="2"/>
                  <a:buChar char="Ø"/>
                </a:pPr>
                <a:r>
                  <a:rPr lang="en-US" dirty="0" smtClean="0"/>
                  <a:t>Goal of Machine Learning: Estimate </a:t>
                </a:r>
                <a:r>
                  <a:rPr lang="en-US" b="1" i="1" dirty="0" smtClean="0"/>
                  <a:t>f</a:t>
                </a:r>
                <a:r>
                  <a:rPr lang="en-US" dirty="0" smtClean="0"/>
                  <a:t>,</a:t>
                </a:r>
                <a:endParaRPr lang="en-US" dirty="0"/>
              </a:p>
              <a:p>
                <a:pPr>
                  <a:buFont typeface="Wingdings" charset="2"/>
                  <a:buChar char="Ø"/>
                </a:pPr>
                <a:r>
                  <a:rPr lang="en-US" dirty="0" smtClean="0"/>
                  <a:t>Estimated function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acc>
                  </m:oMath>
                </a14:m>
                <a:endParaRPr lang="en-US" b="1" dirty="0" smtClean="0"/>
              </a:p>
              <a:p>
                <a:pPr>
                  <a:buFont typeface="Wingdings" charset="2"/>
                  <a:buChar char="Ø"/>
                </a:pPr>
                <a:r>
                  <a:rPr lang="en-US" dirty="0" smtClean="0"/>
                  <a:t>Other Names for Machine Learning: Statistical Learning, Data Mining, etc.</a:t>
                </a:r>
                <a:endParaRPr lang="en-US" dirty="0"/>
              </a:p>
              <a:p>
                <a:pPr>
                  <a:buFont typeface="Wingdings" charset="2"/>
                  <a:buChar char="Ø"/>
                </a:pPr>
                <a:endParaRPr lang="en-US" dirty="0"/>
              </a:p>
              <a:p>
                <a:pPr>
                  <a:buFont typeface="Wingdings" charset="2"/>
                  <a:buChar char="Ø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456" y="1633538"/>
                <a:ext cx="8229600" cy="4876800"/>
              </a:xfrm>
              <a:blipFill>
                <a:blip r:embed="rId4"/>
                <a:stretch>
                  <a:fillRect l="-667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542954"/>
              </p:ext>
            </p:extLst>
          </p:nvPr>
        </p:nvGraphicFramePr>
        <p:xfrm>
          <a:off x="2830656" y="2597959"/>
          <a:ext cx="34290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7" name="Equation" r:id="rId5" imgW="927100" imgH="228600" progId="Equation.3">
                  <p:embed/>
                </p:oleObj>
              </mc:Choice>
              <mc:Fallback>
                <p:oleObj name="Equation" r:id="rId5" imgW="927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656" y="2597959"/>
                        <a:ext cx="34290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053558"/>
              </p:ext>
            </p:extLst>
          </p:nvPr>
        </p:nvGraphicFramePr>
        <p:xfrm>
          <a:off x="3668856" y="1662545"/>
          <a:ext cx="304800" cy="471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" name="Equation" r:id="rId7" imgW="139700" imgH="215900" progId="Equation.3">
                  <p:embed/>
                </p:oleObj>
              </mc:Choice>
              <mc:Fallback>
                <p:oleObj name="Equation" r:id="rId7" imgW="139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68856" y="1662545"/>
                        <a:ext cx="304800" cy="471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881194"/>
              </p:ext>
            </p:extLst>
          </p:nvPr>
        </p:nvGraphicFramePr>
        <p:xfrm>
          <a:off x="4583256" y="1633538"/>
          <a:ext cx="21891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" name="Equation" r:id="rId9" imgW="1003300" imgH="228600" progId="Equation.3">
                  <p:embed/>
                </p:oleObj>
              </mc:Choice>
              <mc:Fallback>
                <p:oleObj name="Equation" r:id="rId9" imgW="10033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83256" y="1633538"/>
                        <a:ext cx="2189162" cy="500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971041"/>
              </p:ext>
            </p:extLst>
          </p:nvPr>
        </p:nvGraphicFramePr>
        <p:xfrm>
          <a:off x="7221681" y="1668463"/>
          <a:ext cx="124777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" name="Equation" r:id="rId11" imgW="571500" imgH="177800" progId="Equation.3">
                  <p:embed/>
                </p:oleObj>
              </mc:Choice>
              <mc:Fallback>
                <p:oleObj name="Equation" r:id="rId11" imgW="5715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21681" y="1668463"/>
                        <a:ext cx="1247775" cy="38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715441"/>
              </p:ext>
            </p:extLst>
          </p:nvPr>
        </p:nvGraphicFramePr>
        <p:xfrm>
          <a:off x="2044610" y="2133600"/>
          <a:ext cx="4869976" cy="33901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9227">
                  <a:extLst>
                    <a:ext uri="{9D8B030D-6E8A-4147-A177-3AD203B41FA5}">
                      <a16:colId xmlns:a16="http://schemas.microsoft.com/office/drawing/2014/main" val="713678101"/>
                    </a:ext>
                  </a:extLst>
                </a:gridCol>
                <a:gridCol w="749227">
                  <a:extLst>
                    <a:ext uri="{9D8B030D-6E8A-4147-A177-3AD203B41FA5}">
                      <a16:colId xmlns:a16="http://schemas.microsoft.com/office/drawing/2014/main" val="1806913458"/>
                    </a:ext>
                  </a:extLst>
                </a:gridCol>
                <a:gridCol w="749227">
                  <a:extLst>
                    <a:ext uri="{9D8B030D-6E8A-4147-A177-3AD203B41FA5}">
                      <a16:colId xmlns:a16="http://schemas.microsoft.com/office/drawing/2014/main" val="3305967949"/>
                    </a:ext>
                  </a:extLst>
                </a:gridCol>
                <a:gridCol w="749227">
                  <a:extLst>
                    <a:ext uri="{9D8B030D-6E8A-4147-A177-3AD203B41FA5}">
                      <a16:colId xmlns:a16="http://schemas.microsoft.com/office/drawing/2014/main" val="2290673675"/>
                    </a:ext>
                  </a:extLst>
                </a:gridCol>
                <a:gridCol w="749227">
                  <a:extLst>
                    <a:ext uri="{9D8B030D-6E8A-4147-A177-3AD203B41FA5}">
                      <a16:colId xmlns:a16="http://schemas.microsoft.com/office/drawing/2014/main" val="1710011185"/>
                    </a:ext>
                  </a:extLst>
                </a:gridCol>
                <a:gridCol w="1123841">
                  <a:extLst>
                    <a:ext uri="{9D8B030D-6E8A-4147-A177-3AD203B41FA5}">
                      <a16:colId xmlns:a16="http://schemas.microsoft.com/office/drawing/2014/main" val="736770312"/>
                    </a:ext>
                  </a:extLst>
                </a:gridCol>
              </a:tblGrid>
              <a:tr h="568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Obs.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Y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X</a:t>
                      </a:r>
                      <a:r>
                        <a:rPr lang="en-US" sz="2000" u="none" strike="noStrike" baseline="-25000" dirty="0">
                          <a:effectLst/>
                        </a:rPr>
                        <a:t>1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X</a:t>
                      </a:r>
                      <a:r>
                        <a:rPr lang="en-US" sz="2000" u="none" strike="noStrike" baseline="-25000">
                          <a:effectLst/>
                        </a:rPr>
                        <a:t>2</a:t>
                      </a:r>
                      <a:endParaRPr lang="en-US" sz="20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…</a:t>
                      </a:r>
                      <a:endParaRPr lang="en-US" sz="20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X</a:t>
                      </a:r>
                      <a:r>
                        <a:rPr lang="en-US" sz="2000" u="none" strike="noStrike" baseline="-25000">
                          <a:effectLst/>
                        </a:rPr>
                        <a:t>p</a:t>
                      </a:r>
                      <a:endParaRPr lang="en-US" sz="20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499004007"/>
                  </a:ext>
                </a:extLst>
              </a:tr>
              <a:tr h="470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105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Blue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693600202"/>
                  </a:ext>
                </a:extLst>
              </a:tr>
              <a:tr h="470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117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Brown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365249783"/>
                  </a:ext>
                </a:extLst>
              </a:tr>
              <a:tr h="470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764780600"/>
                  </a:ext>
                </a:extLst>
              </a:tr>
              <a:tr h="470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704530243"/>
                  </a:ext>
                </a:extLst>
              </a:tr>
              <a:tr h="470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591845703"/>
                  </a:ext>
                </a:extLst>
              </a:tr>
              <a:tr h="470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</a:t>
                      </a:r>
                      <a:endParaRPr lang="en-US" sz="20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Black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521819691"/>
                  </a:ext>
                </a:extLst>
              </a:tr>
            </a:tbl>
          </a:graphicData>
        </a:graphic>
      </p:graphicFrame>
      <p:sp>
        <p:nvSpPr>
          <p:cNvPr id="12" name="Right Arrow 11"/>
          <p:cNvSpPr/>
          <p:nvPr/>
        </p:nvSpPr>
        <p:spPr>
          <a:xfrm>
            <a:off x="524706" y="4946351"/>
            <a:ext cx="1463654" cy="7671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n</a:t>
            </a:r>
            <a:r>
              <a:rPr lang="en-US" b="1" dirty="0" smtClean="0"/>
              <a:t> rows</a:t>
            </a:r>
            <a:endParaRPr lang="en-US" b="1" dirty="0"/>
          </a:p>
        </p:txBody>
      </p:sp>
      <p:sp>
        <p:nvSpPr>
          <p:cNvPr id="13" name="Left Arrow 12"/>
          <p:cNvSpPr/>
          <p:nvPr/>
        </p:nvSpPr>
        <p:spPr>
          <a:xfrm>
            <a:off x="6680071" y="2309087"/>
            <a:ext cx="2175494" cy="577743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p # of X variables</a:t>
            </a:r>
            <a:endParaRPr lang="en-US" i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772418" y="3013224"/>
            <a:ext cx="1027598" cy="429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798094" y="3499399"/>
            <a:ext cx="1027598" cy="429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707882" y="5361988"/>
            <a:ext cx="1027598" cy="429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5296156" y="3227866"/>
            <a:ext cx="1834937" cy="1296730"/>
            <a:chOff x="5296156" y="3227866"/>
            <a:chExt cx="1834937" cy="1296730"/>
          </a:xfrm>
        </p:grpSpPr>
        <p:sp>
          <p:nvSpPr>
            <p:cNvPr id="21" name="TextBox 20"/>
            <p:cNvSpPr txBox="1"/>
            <p:nvPr/>
          </p:nvSpPr>
          <p:spPr>
            <a:xfrm>
              <a:off x="5296156" y="3878265"/>
              <a:ext cx="183493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Random Error; Mean = 0</a:t>
              </a:r>
              <a:endParaRPr lang="en-US" b="1" dirty="0"/>
            </a:p>
          </p:txBody>
        </p:sp>
        <p:cxnSp>
          <p:nvCxnSpPr>
            <p:cNvPr id="23" name="Straight Arrow Connector 22"/>
            <p:cNvCxnSpPr>
              <a:stCxn id="21" idx="0"/>
            </p:cNvCxnSpPr>
            <p:nvPr/>
          </p:nvCxnSpPr>
          <p:spPr>
            <a:xfrm flipH="1" flipV="1">
              <a:off x="5925730" y="3227866"/>
              <a:ext cx="287895" cy="6503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41783" y="3331966"/>
            <a:ext cx="3108342" cy="960464"/>
            <a:chOff x="5296156" y="2970848"/>
            <a:chExt cx="1834937" cy="1474359"/>
          </a:xfrm>
        </p:grpSpPr>
        <p:sp>
          <p:nvSpPr>
            <p:cNvPr id="26" name="TextBox 25"/>
            <p:cNvSpPr txBox="1"/>
            <p:nvPr/>
          </p:nvSpPr>
          <p:spPr>
            <a:xfrm>
              <a:off x="5296156" y="3878264"/>
              <a:ext cx="1834937" cy="5669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Unknown (True) Function</a:t>
              </a:r>
              <a:endParaRPr lang="en-US" b="1" dirty="0"/>
            </a:p>
          </p:txBody>
        </p:sp>
        <p:cxnSp>
          <p:nvCxnSpPr>
            <p:cNvPr id="27" name="Straight Arrow Connector 26"/>
            <p:cNvCxnSpPr>
              <a:stCxn id="26" idx="0"/>
            </p:cNvCxnSpPr>
            <p:nvPr/>
          </p:nvCxnSpPr>
          <p:spPr>
            <a:xfrm flipV="1">
              <a:off x="6213624" y="2970848"/>
              <a:ext cx="118647" cy="9074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771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0"/>
          <a:stretch>
            <a:fillRect/>
          </a:stretch>
        </p:blipFill>
        <p:spPr bwMode="auto">
          <a:xfrm>
            <a:off x="1600200" y="1687512"/>
            <a:ext cx="5410200" cy="5018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67114" y="3896940"/>
            <a:ext cx="7364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429509" y="6516381"/>
            <a:ext cx="7364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45479" y="3360989"/>
            <a:ext cx="7364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76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4578350" y="3505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4578350" y="3429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/>
          <a:stretch>
            <a:fillRect/>
          </a:stretch>
        </p:blipFill>
        <p:spPr bwMode="auto">
          <a:xfrm>
            <a:off x="1606550" y="1676400"/>
            <a:ext cx="5403850" cy="5029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4273550" y="2895600"/>
            <a:ext cx="984250" cy="685800"/>
            <a:chOff x="4273550" y="2895600"/>
            <a:chExt cx="984250" cy="685800"/>
          </a:xfrm>
        </p:grpSpPr>
        <p:sp>
          <p:nvSpPr>
            <p:cNvPr id="8" name="Line 11"/>
            <p:cNvSpPr>
              <a:spLocks noChangeShapeType="1"/>
            </p:cNvSpPr>
            <p:nvPr/>
          </p:nvSpPr>
          <p:spPr bwMode="auto">
            <a:xfrm flipH="1">
              <a:off x="4273550" y="31242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4648200" y="2895600"/>
              <a:ext cx="6096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l-GR" dirty="0"/>
                <a:t>ε</a:t>
              </a:r>
              <a:r>
                <a:rPr lang="en-US" baseline="-25000" dirty="0" err="1"/>
                <a:t>i</a:t>
              </a:r>
              <a:endParaRPr lang="el-GR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130550" y="4267200"/>
            <a:ext cx="838200" cy="976313"/>
            <a:chOff x="3130550" y="4267200"/>
            <a:chExt cx="838200" cy="976313"/>
          </a:xfrm>
        </p:grpSpPr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 flipV="1">
              <a:off x="3130550" y="4267200"/>
              <a:ext cx="4572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3587750" y="4876800"/>
              <a:ext cx="381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3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1816</TotalTime>
  <Words>438</Words>
  <Application>Microsoft Office PowerPoint</Application>
  <PresentationFormat>On-screen Show (4:3)</PresentationFormat>
  <Paragraphs>73</Paragraphs>
  <Slides>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Cambria Math</vt:lpstr>
      <vt:lpstr>Tahoma</vt:lpstr>
      <vt:lpstr>Wingdings</vt:lpstr>
      <vt:lpstr>Clarity</vt:lpstr>
      <vt:lpstr>Equation</vt:lpstr>
      <vt:lpstr>What is Machine Learning?</vt:lpstr>
      <vt:lpstr>A Simple Example</vt:lpstr>
      <vt:lpstr>A Simple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Abbass Sharif</dc:creator>
  <cp:lastModifiedBy>Sundaramoorthi, Durai</cp:lastModifiedBy>
  <cp:revision>43</cp:revision>
  <dcterms:created xsi:type="dcterms:W3CDTF">2013-08-14T17:09:52Z</dcterms:created>
  <dcterms:modified xsi:type="dcterms:W3CDTF">2019-06-03T17:24:24Z</dcterms:modified>
</cp:coreProperties>
</file>