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handoutMasterIdLst>
    <p:handoutMasterId r:id="rId6"/>
  </p:handoutMasterIdLst>
  <p:sldIdLst>
    <p:sldId id="261" r:id="rId2"/>
    <p:sldId id="262" r:id="rId3"/>
    <p:sldId id="263"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43" autoAdjust="0"/>
  </p:normalViewPr>
  <p:slideViewPr>
    <p:cSldViewPr snapToGrid="0" snapToObjects="1">
      <p:cViewPr varScale="1">
        <p:scale>
          <a:sx n="54" d="100"/>
          <a:sy n="54" d="100"/>
        </p:scale>
        <p:origin x="1078" y="22"/>
      </p:cViewPr>
      <p:guideLst>
        <p:guide orient="horz" pos="2160"/>
        <p:guide pos="2880"/>
      </p:guideLst>
    </p:cSldViewPr>
  </p:slideViewPr>
  <p:notesTextViewPr>
    <p:cViewPr>
      <p:scale>
        <a:sx n="100" d="100"/>
        <a:sy n="100" d="100"/>
      </p:scale>
      <p:origin x="0" y="-2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t>6/4/2019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t>‹#›</a:t>
            </a:fld>
            <a:endParaRPr lang="en-US"/>
          </a:p>
        </p:txBody>
      </p:sp>
    </p:spTree>
    <p:extLst>
      <p:ext uri="{BB962C8B-B14F-4D97-AF65-F5344CB8AC3E}">
        <p14:creationId xmlns:p14="http://schemas.microsoft.com/office/powerpoint/2010/main"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t>6/4/2019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t>‹#›</a:t>
            </a:fld>
            <a:endParaRPr lang="en-US"/>
          </a:p>
        </p:txBody>
      </p:sp>
    </p:spTree>
    <p:extLst>
      <p:ext uri="{BB962C8B-B14F-4D97-AF65-F5344CB8AC3E}">
        <p14:creationId xmlns:p14="http://schemas.microsoft.com/office/powerpoint/2010/main"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Variance</a:t>
            </a:r>
            <a:r>
              <a:rPr lang="en-US" baseline="0" dirty="0" smtClean="0"/>
              <a:t> of the random error is called the irreducible error. We cannot do anything about the irreducible error. We hope that the irreducible error is small; meaning, we hope that the standard deviation of the random error is small. It will be challenging to estimate the true function when the irreducible error is big. To illustrate this issue, let us consider four scenarios when we have one x variable and one y variable. </a:t>
            </a:r>
          </a:p>
          <a:p>
            <a:r>
              <a:rPr lang="en-US" baseline="0" dirty="0" smtClean="0"/>
              <a:t>(CLICK)(CLICK) In this first scenario, the standard deviation of the random error is very small, therefore, we do not see much spread in the data. We can visually see the shape of the true function. (CLICK)</a:t>
            </a:r>
          </a:p>
          <a:p>
            <a:r>
              <a:rPr lang="en-US" baseline="0" dirty="0" smtClean="0"/>
              <a:t>(CLICK)(CLICK) In the second scenario, the standard deviation of the random error has increased, therefore, we see that the data is starting to spread out more. (CLICK)</a:t>
            </a:r>
          </a:p>
          <a:p>
            <a:r>
              <a:rPr lang="en-US" baseline="0" dirty="0" smtClean="0"/>
              <a:t>(CLICK)(CLICK) In the third scenario, the standard deviation of the random error has increased further, therefore, we see that the data is even more spread out than the second scenario.(CLICK)</a:t>
            </a:r>
          </a:p>
          <a:p>
            <a:r>
              <a:rPr lang="en-US" baseline="0" dirty="0" smtClean="0"/>
              <a:t>(CLICK)(CLICK) This is the last scenario with the highest standard deviation among the four scenarios. As a result, we see the most spread in the data. Among the four scenarios, we can expect that the estimated function to be most off from the true function in this scenario.</a:t>
            </a:r>
          </a:p>
          <a:p>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1</a:t>
            </a:fld>
            <a:endParaRPr lang="en-US"/>
          </a:p>
        </p:txBody>
      </p:sp>
    </p:spTree>
    <p:extLst>
      <p:ext uri="{BB962C8B-B14F-4D97-AF65-F5344CB8AC3E}">
        <p14:creationId xmlns:p14="http://schemas.microsoft.com/office/powerpoint/2010/main" val="138600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present the true function and the estimates of the true function for the four scenarios</a:t>
            </a:r>
            <a:r>
              <a:rPr lang="en-US" baseline="0" dirty="0" smtClean="0"/>
              <a:t> that we just saw. (CLICK)The true function is represented by the blue curve and (CLICK)the estimated functions are represented by the red curves. In the real life, the true function will be unknown. For demonstration purpose, we have simulated the data here by arbitrarily choosing a true function. You can see that all four scenarios have the same true function represented by the blue curves. As the standard deviation of the random error, i.e., irreducible error increases, the red curves are off from the blue curve. In fact, in the first scenario, the standard deviation of the random error is so small that red and blue curves overlap perfectly.</a:t>
            </a:r>
          </a:p>
        </p:txBody>
      </p:sp>
      <p:sp>
        <p:nvSpPr>
          <p:cNvPr id="4" name="Slide Number Placeholder 3"/>
          <p:cNvSpPr>
            <a:spLocks noGrp="1"/>
          </p:cNvSpPr>
          <p:nvPr>
            <p:ph type="sldNum" sz="quarter" idx="10"/>
          </p:nvPr>
        </p:nvSpPr>
        <p:spPr/>
        <p:txBody>
          <a:bodyPr/>
          <a:lstStyle/>
          <a:p>
            <a:fld id="{87ECB1AF-59EE-F24F-A58C-F1DD8DEE8755}" type="slidenum">
              <a:rPr lang="en-US" smtClean="0"/>
              <a:t>2</a:t>
            </a:fld>
            <a:endParaRPr lang="en-US"/>
          </a:p>
        </p:txBody>
      </p:sp>
    </p:spTree>
    <p:extLst>
      <p:ext uri="{BB962C8B-B14F-4D97-AF65-F5344CB8AC3E}">
        <p14:creationId xmlns:p14="http://schemas.microsoft.com/office/powerpoint/2010/main" val="3769224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Irreducible</a:t>
            </a:r>
            <a:r>
              <a:rPr lang="en-US" baseline="0" dirty="0" smtClean="0"/>
              <a:t> error can be even more problematic when the data lives in higher dimensions. Here is an example with three dimensions. Let, Income be the y variable while Years of Education and Seniority are x variables. The blue surface is the true function and red dots are the data points. When the data spreads out more, there are many ways for the estimated function to be off from the true function. As a result, we are more likely to end up with an incorrect estimated function.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In the real world problems, we hope that the irreducible error is small.    </a:t>
            </a:r>
            <a:endParaRPr lang="en-US" dirty="0" smtClean="0"/>
          </a:p>
          <a:p>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3</a:t>
            </a:fld>
            <a:endParaRPr lang="en-US"/>
          </a:p>
        </p:txBody>
      </p:sp>
    </p:spTree>
    <p:extLst>
      <p:ext uri="{BB962C8B-B14F-4D97-AF65-F5344CB8AC3E}">
        <p14:creationId xmlns:p14="http://schemas.microsoft.com/office/powerpoint/2010/main" val="1165627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A6C7C4-44C5-DB41-A250-F86FF3B1C7C4}" type="datetime1">
              <a:rPr lang="en-US" smtClean="0"/>
              <a:t>6/4/2019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D6112-BB1C-0044-BF62-99CE1FA9439D}" type="datetime1">
              <a:rPr lang="en-US" smtClean="0"/>
              <a:t>6/4/2019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3E8E6F-95AF-0442-87B8-DAECC9616437}" type="datetime1">
              <a:rPr lang="en-US" smtClean="0"/>
              <a:t>6/4/2019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B1804-46FA-B545-9BCE-ED0A08CFCF5F}" type="datetime1">
              <a:rPr lang="en-US" smtClean="0"/>
              <a:t>6/4/2019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6E189-4790-794C-8ADB-7C294595E730}" type="datetime1">
              <a:rPr lang="en-US" smtClean="0"/>
              <a:t>6/4/2019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C83C6B-77B3-324A-8092-26AF785D795E}" type="datetime1">
              <a:rPr lang="en-US" smtClean="0"/>
              <a:t>6/4/2019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018A83-3EB4-E34E-8FC5-CAA415590D8F}" type="datetime1">
              <a:rPr lang="en-US" smtClean="0"/>
              <a:t>6/4/2019</a:t>
            </a:fld>
            <a:endParaRPr lang="en-US"/>
          </a:p>
        </p:txBody>
      </p:sp>
      <p:sp>
        <p:nvSpPr>
          <p:cNvPr id="8" name="Footer Placeholder 7"/>
          <p:cNvSpPr>
            <a:spLocks noGrp="1"/>
          </p:cNvSpPr>
          <p:nvPr>
            <p:ph type="ftr" sz="quarter" idx="11"/>
          </p:nvPr>
        </p:nvSpPr>
        <p:spPr/>
        <p:txBody>
          <a:bodyPr/>
          <a:lstStyle/>
          <a:p>
            <a:r>
              <a:rPr lang="en-US" smtClean="0"/>
              <a:t>IOM 530: Intro. to Statistical Learning</a:t>
            </a:r>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326EEF-F75D-6941-B54B-7831E9DFFDFE}" type="datetime1">
              <a:rPr lang="en-US" smtClean="0"/>
              <a:t>6/4/2019</a:t>
            </a:fld>
            <a:endParaRPr lang="en-US"/>
          </a:p>
        </p:txBody>
      </p:sp>
      <p:sp>
        <p:nvSpPr>
          <p:cNvPr id="4" name="Footer Placeholder 3"/>
          <p:cNvSpPr>
            <a:spLocks noGrp="1"/>
          </p:cNvSpPr>
          <p:nvPr>
            <p:ph type="ftr" sz="quarter" idx="11"/>
          </p:nvPr>
        </p:nvSpPr>
        <p:spPr/>
        <p:txBody>
          <a:bodyPr/>
          <a:lstStyle/>
          <a:p>
            <a:r>
              <a:rPr lang="en-US" smtClean="0"/>
              <a:t>IOM 530: Intro. to Statistical Learning</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F0826-2CC8-024F-8BF0-B8847A09745F}" type="datetime1">
              <a:rPr lang="en-US" smtClean="0"/>
              <a:t>6/4/2019</a:t>
            </a:fld>
            <a:endParaRPr lang="en-US"/>
          </a:p>
        </p:txBody>
      </p:sp>
      <p:sp>
        <p:nvSpPr>
          <p:cNvPr id="3" name="Footer Placeholder 2"/>
          <p:cNvSpPr>
            <a:spLocks noGrp="1"/>
          </p:cNvSpPr>
          <p:nvPr>
            <p:ph type="ftr" sz="quarter" idx="11"/>
          </p:nvPr>
        </p:nvSpPr>
        <p:spPr/>
        <p:txBody>
          <a:bodyPr/>
          <a:lstStyle/>
          <a:p>
            <a:r>
              <a:rPr lang="en-US" smtClean="0"/>
              <a:t>IOM 530: Intro. to Statistical Learning</a:t>
            </a:r>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11C857-8489-7748-BBC3-862D6AF51918}" type="datetime1">
              <a:rPr lang="en-US" smtClean="0"/>
              <a:t>6/4/2019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22D42-939B-424D-B869-3F4431CE6A67}" type="datetime1">
              <a:rPr lang="en-US" smtClean="0"/>
              <a:t>6/4/2019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10CBB11-B207-CB41-8CC4-7484A3909556}" type="datetime1">
              <a:rPr lang="en-US" smtClean="0"/>
              <a:t>6/4/2019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IOM 530: Intro. to Statistical Learning</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a:t>
            </a:r>
            <a:r>
              <a:rPr lang="en-US" dirty="0" smtClean="0"/>
              <a:t>Standard Deviations</a:t>
            </a:r>
            <a:endParaRPr lang="en-US" dirty="0"/>
          </a:p>
        </p:txBody>
      </p:sp>
      <p:sp>
        <p:nvSpPr>
          <p:cNvPr id="8" name="Rectangle 3"/>
          <p:cNvSpPr txBox="1">
            <a:spLocks noChangeArrowheads="1"/>
          </p:cNvSpPr>
          <p:nvPr/>
        </p:nvSpPr>
        <p:spPr>
          <a:xfrm>
            <a:off x="381000" y="1981200"/>
            <a:ext cx="2438400" cy="437991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The difficulty of estimating f will depend on the </a:t>
            </a:r>
            <a:r>
              <a:rPr lang="en-US" b="1" dirty="0" smtClean="0"/>
              <a:t>standard deviation of the </a:t>
            </a:r>
            <a:r>
              <a:rPr lang="el-GR" b="1" dirty="0" smtClean="0">
                <a:cs typeface="Times New Roman" pitchFamily="18" charset="0"/>
              </a:rPr>
              <a:t>ε</a:t>
            </a:r>
            <a:r>
              <a:rPr lang="en-US" b="1" dirty="0" smtClean="0">
                <a:cs typeface="Times New Roman" pitchFamily="18" charset="0"/>
              </a:rPr>
              <a:t>’s</a:t>
            </a:r>
            <a:r>
              <a:rPr lang="en-US" dirty="0" smtClean="0">
                <a:cs typeface="Times New Roman" pitchFamily="18" charset="0"/>
              </a:rPr>
              <a:t>.</a:t>
            </a:r>
            <a:endParaRPr lang="el-GR" dirty="0" smtClean="0">
              <a:cs typeface="Times New Roman" pitchFamily="18" charset="0"/>
            </a:endParaRPr>
          </a:p>
        </p:txBody>
      </p:sp>
      <p:sp>
        <p:nvSpPr>
          <p:cNvPr id="4" name="Slide Number Placeholder 3"/>
          <p:cNvSpPr>
            <a:spLocks noGrp="1"/>
          </p:cNvSpPr>
          <p:nvPr>
            <p:ph type="sldNum" sz="quarter" idx="12"/>
          </p:nvPr>
        </p:nvSpPr>
        <p:spPr/>
        <p:txBody>
          <a:bodyPr/>
          <a:lstStyle/>
          <a:p>
            <a:fld id="{E4FFCA10-EE3F-AF4E-9EA4-E5CA2D91A1E4}" type="slidenum">
              <a:rPr lang="en-US" smtClean="0"/>
              <a:t>1</a:t>
            </a:fld>
            <a:endParaRPr lang="en-US"/>
          </a:p>
        </p:txBody>
      </p:sp>
      <p:pic>
        <p:nvPicPr>
          <p:cNvPr id="3" name="Picture 2"/>
          <p:cNvPicPr>
            <a:picLocks noChangeAspect="1"/>
          </p:cNvPicPr>
          <p:nvPr/>
        </p:nvPicPr>
        <p:blipFill>
          <a:blip r:embed="rId3"/>
          <a:stretch>
            <a:fillRect/>
          </a:stretch>
        </p:blipFill>
        <p:spPr>
          <a:xfrm>
            <a:off x="3434409" y="1981200"/>
            <a:ext cx="4184031" cy="3885343"/>
          </a:xfrm>
          <a:prstGeom prst="rect">
            <a:avLst/>
          </a:prstGeom>
        </p:spPr>
      </p:pic>
      <p:sp>
        <p:nvSpPr>
          <p:cNvPr id="5" name="Right Arrow 4"/>
          <p:cNvSpPr/>
          <p:nvPr/>
        </p:nvSpPr>
        <p:spPr>
          <a:xfrm>
            <a:off x="3221805" y="1924692"/>
            <a:ext cx="1813388" cy="41267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Scenario 1</a:t>
            </a:r>
            <a:endParaRPr lang="en-US" dirty="0"/>
          </a:p>
        </p:txBody>
      </p:sp>
      <p:pic>
        <p:nvPicPr>
          <p:cNvPr id="7" name="Picture 6"/>
          <p:cNvPicPr>
            <a:picLocks noChangeAspect="1"/>
          </p:cNvPicPr>
          <p:nvPr/>
        </p:nvPicPr>
        <p:blipFill>
          <a:blip r:embed="rId4"/>
          <a:stretch>
            <a:fillRect/>
          </a:stretch>
        </p:blipFill>
        <p:spPr>
          <a:xfrm>
            <a:off x="3355536" y="2048321"/>
            <a:ext cx="4114462" cy="3907296"/>
          </a:xfrm>
          <a:prstGeom prst="rect">
            <a:avLst/>
          </a:prstGeom>
        </p:spPr>
      </p:pic>
      <p:sp>
        <p:nvSpPr>
          <p:cNvPr id="10" name="Right Arrow 9"/>
          <p:cNvSpPr/>
          <p:nvPr/>
        </p:nvSpPr>
        <p:spPr>
          <a:xfrm>
            <a:off x="3273195" y="1992032"/>
            <a:ext cx="1813388" cy="41267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Scenario 2</a:t>
            </a:r>
            <a:endParaRPr lang="en-US" dirty="0"/>
          </a:p>
        </p:txBody>
      </p:sp>
      <p:pic>
        <p:nvPicPr>
          <p:cNvPr id="11" name="Picture 10"/>
          <p:cNvPicPr>
            <a:picLocks noChangeAspect="1"/>
          </p:cNvPicPr>
          <p:nvPr/>
        </p:nvPicPr>
        <p:blipFill>
          <a:blip r:embed="rId5"/>
          <a:stretch>
            <a:fillRect/>
          </a:stretch>
        </p:blipFill>
        <p:spPr>
          <a:xfrm>
            <a:off x="3524492" y="1712980"/>
            <a:ext cx="3917025" cy="4028940"/>
          </a:xfrm>
          <a:prstGeom prst="rect">
            <a:avLst/>
          </a:prstGeom>
        </p:spPr>
      </p:pic>
      <p:sp>
        <p:nvSpPr>
          <p:cNvPr id="13" name="Right Arrow 12"/>
          <p:cNvSpPr/>
          <p:nvPr/>
        </p:nvSpPr>
        <p:spPr>
          <a:xfrm>
            <a:off x="3347416" y="1924691"/>
            <a:ext cx="1813388" cy="41267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Scenario 3</a:t>
            </a:r>
            <a:endParaRPr lang="en-US" dirty="0"/>
          </a:p>
        </p:txBody>
      </p:sp>
      <p:pic>
        <p:nvPicPr>
          <p:cNvPr id="14" name="Picture 13"/>
          <p:cNvPicPr>
            <a:picLocks noChangeAspect="1"/>
          </p:cNvPicPr>
          <p:nvPr/>
        </p:nvPicPr>
        <p:blipFill>
          <a:blip r:embed="rId6"/>
          <a:stretch>
            <a:fillRect/>
          </a:stretch>
        </p:blipFill>
        <p:spPr>
          <a:xfrm>
            <a:off x="3511809" y="1696182"/>
            <a:ext cx="3966309" cy="4041769"/>
          </a:xfrm>
          <a:prstGeom prst="rect">
            <a:avLst/>
          </a:prstGeom>
        </p:spPr>
      </p:pic>
      <p:sp>
        <p:nvSpPr>
          <p:cNvPr id="17" name="Right Arrow 16"/>
          <p:cNvSpPr/>
          <p:nvPr/>
        </p:nvSpPr>
        <p:spPr>
          <a:xfrm>
            <a:off x="3325311" y="1935523"/>
            <a:ext cx="1813388" cy="41267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Scenario 4</a:t>
            </a:r>
            <a:endParaRPr lang="en-US" dirty="0"/>
          </a:p>
        </p:txBody>
      </p:sp>
    </p:spTree>
    <p:extLst>
      <p:ext uri="{BB962C8B-B14F-4D97-AF65-F5344CB8AC3E}">
        <p14:creationId xmlns:p14="http://schemas.microsoft.com/office/powerpoint/2010/main" val="54905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0" grpId="0" animBg="1"/>
      <p:bldP spid="10" grpId="1" animBg="1"/>
      <p:bldP spid="13" grpId="0" animBg="1"/>
      <p:bldP spid="13" grpId="1" animBg="1"/>
      <p:bldP spid="17" grpId="0" animBg="1"/>
      <p:bldP spid="1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Estimates For </a:t>
            </a:r>
            <a:r>
              <a:rPr lang="en-US" i="1" dirty="0" smtClean="0"/>
              <a:t>f</a:t>
            </a:r>
            <a:endParaRPr lang="en-US" i="1"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t="2711"/>
          <a:stretch>
            <a:fillRect/>
          </a:stretch>
        </p:blipFill>
        <p:spPr bwMode="auto">
          <a:xfrm>
            <a:off x="1981200" y="1512888"/>
            <a:ext cx="5410200" cy="534511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
        <p:nvSpPr>
          <p:cNvPr id="3" name="TextBox 2"/>
          <p:cNvSpPr txBox="1"/>
          <p:nvPr/>
        </p:nvSpPr>
        <p:spPr>
          <a:xfrm>
            <a:off x="508571" y="1952090"/>
            <a:ext cx="1472629" cy="1477328"/>
          </a:xfrm>
          <a:prstGeom prst="rect">
            <a:avLst/>
          </a:prstGeom>
          <a:noFill/>
          <a:ln>
            <a:solidFill>
              <a:srgbClr val="0070C0"/>
            </a:solidFill>
          </a:ln>
        </p:spPr>
        <p:txBody>
          <a:bodyPr wrap="square" rtlCol="0">
            <a:spAutoFit/>
          </a:bodyPr>
          <a:lstStyle/>
          <a:p>
            <a:r>
              <a:rPr lang="en-US" dirty="0" smtClean="0">
                <a:solidFill>
                  <a:srgbClr val="0070C0"/>
                </a:solidFill>
              </a:rPr>
              <a:t>Blue curve is the Unknown (True) Function </a:t>
            </a:r>
            <a:r>
              <a:rPr lang="en-US" i="1" dirty="0">
                <a:solidFill>
                  <a:srgbClr val="0070C0"/>
                </a:solidFill>
              </a:rPr>
              <a:t>f</a:t>
            </a:r>
            <a:endParaRPr lang="en-US" dirty="0">
              <a:solidFill>
                <a:srgbClr val="0070C0"/>
              </a:solidFill>
            </a:endParaRPr>
          </a:p>
        </p:txBody>
      </p:sp>
      <mc:AlternateContent xmlns:mc="http://schemas.openxmlformats.org/markup-compatibility/2006">
        <mc:Choice xmlns:a14="http://schemas.microsoft.com/office/drawing/2010/main" Requires="a14">
          <p:sp>
            <p:nvSpPr>
              <p:cNvPr id="6" name="TextBox 5"/>
              <p:cNvSpPr txBox="1"/>
              <p:nvPr/>
            </p:nvSpPr>
            <p:spPr>
              <a:xfrm>
                <a:off x="501724" y="3666163"/>
                <a:ext cx="1472629" cy="1215910"/>
              </a:xfrm>
              <a:prstGeom prst="rect">
                <a:avLst/>
              </a:prstGeom>
              <a:noFill/>
              <a:ln>
                <a:solidFill>
                  <a:srgbClr val="FF0000"/>
                </a:solidFill>
              </a:ln>
            </p:spPr>
            <p:txBody>
              <a:bodyPr wrap="square" rtlCol="0">
                <a:spAutoFit/>
              </a:bodyPr>
              <a:lstStyle/>
              <a:p>
                <a:r>
                  <a:rPr lang="en-US" dirty="0" smtClean="0">
                    <a:solidFill>
                      <a:srgbClr val="FF0000"/>
                    </a:solidFill>
                  </a:rPr>
                  <a:t>Red curve is the Estimated Function </a:t>
                </a:r>
                <a14:m>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𝑓</m:t>
                        </m:r>
                      </m:e>
                    </m:acc>
                  </m:oMath>
                </a14:m>
                <a:endParaRPr lang="en-US" dirty="0">
                  <a:solidFill>
                    <a:srgbClr val="FF0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501724" y="3666163"/>
                <a:ext cx="1472629" cy="1215910"/>
              </a:xfrm>
              <a:prstGeom prst="rect">
                <a:avLst/>
              </a:prstGeom>
              <a:blipFill>
                <a:blip r:embed="rId4"/>
                <a:stretch>
                  <a:fillRect l="-2869" t="-1980" r="-6148" b="-6436"/>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59348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Higher </a:t>
            </a:r>
            <a:r>
              <a:rPr lang="en-US" dirty="0"/>
              <a:t>D</a:t>
            </a:r>
            <a:r>
              <a:rPr lang="en-US" dirty="0" smtClean="0"/>
              <a:t>imension</a:t>
            </a:r>
            <a:endParaRPr lang="en-US" dirty="0"/>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330" t="40426" r="19167" b="20213"/>
          <a:stretch/>
        </p:blipFill>
        <p:spPr bwMode="auto">
          <a:xfrm>
            <a:off x="1828800" y="1524000"/>
            <a:ext cx="5845630" cy="4921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16420878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1455</TotalTime>
  <Words>572</Words>
  <Application>Microsoft Office PowerPoint</Application>
  <PresentationFormat>On-screen Show (4:3)</PresentationFormat>
  <Paragraphs>24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Cambria Math</vt:lpstr>
      <vt:lpstr>Times New Roman</vt:lpstr>
      <vt:lpstr>Clarity</vt:lpstr>
      <vt:lpstr>Effect of Standard Deviations</vt:lpstr>
      <vt:lpstr>Different Estimates For f</vt:lpstr>
      <vt:lpstr>Challenges in Higher Dimension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Sundaramoorthi, Durai</cp:lastModifiedBy>
  <cp:revision>38</cp:revision>
  <dcterms:created xsi:type="dcterms:W3CDTF">2013-08-14T17:09:52Z</dcterms:created>
  <dcterms:modified xsi:type="dcterms:W3CDTF">2019-06-04T17:55:50Z</dcterms:modified>
</cp:coreProperties>
</file>