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4" r:id="rId2"/>
    <p:sldId id="265" r:id="rId3"/>
    <p:sldId id="266" r:id="rId4"/>
    <p:sldId id="267" r:id="rId5"/>
    <p:sldId id="268" r:id="rId6"/>
    <p:sldId id="269"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557" autoAdjust="0"/>
  </p:normalViewPr>
  <p:slideViewPr>
    <p:cSldViewPr snapToGrid="0" snapToObjects="1">
      <p:cViewPr varScale="1">
        <p:scale>
          <a:sx n="52" d="100"/>
          <a:sy n="52" d="100"/>
        </p:scale>
        <p:origin x="1138" y="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7E8512-46FF-9144-B6D0-F09FCB254923}" type="datetimeFigureOut">
              <a:rPr lang="en-US" smtClean="0"/>
              <a:t>6/10/2019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54E81A-39C2-084B-BE9D-C476A0ABD3FE}" type="slidenum">
              <a:rPr lang="en-US" smtClean="0"/>
              <a:t>‹#›</a:t>
            </a:fld>
            <a:endParaRPr lang="en-US"/>
          </a:p>
        </p:txBody>
      </p:sp>
    </p:spTree>
    <p:extLst>
      <p:ext uri="{BB962C8B-B14F-4D97-AF65-F5344CB8AC3E}">
        <p14:creationId xmlns:p14="http://schemas.microsoft.com/office/powerpoint/2010/main" val="39716839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9229E4-8C84-D14C-8F54-10091F8FE9AA}" type="datetimeFigureOut">
              <a:rPr lang="en-US" smtClean="0"/>
              <a:t>6/10/2019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CB1AF-59EE-F24F-A58C-F1DD8DEE8755}" type="slidenum">
              <a:rPr lang="en-US" smtClean="0"/>
              <a:t>‹#›</a:t>
            </a:fld>
            <a:endParaRPr lang="en-US"/>
          </a:p>
        </p:txBody>
      </p:sp>
    </p:spTree>
    <p:extLst>
      <p:ext uri="{BB962C8B-B14F-4D97-AF65-F5344CB8AC3E}">
        <p14:creationId xmlns:p14="http://schemas.microsoft.com/office/powerpoint/2010/main" val="385281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Machine-learning is almost all about estimating</a:t>
            </a:r>
            <a:r>
              <a:rPr lang="en-US" baseline="0" dirty="0" smtClean="0"/>
              <a:t> the unknown true function f. (CLICK) We call it as machine-learning because the machine-learning algorithm learns about the true function f  from the data. The algorithm acts like a machine in exploring the data. Then the key question is (CLICK) why do care about estimating </a:t>
            </a:r>
            <a:r>
              <a:rPr lang="en-US" i="1" baseline="0" dirty="0" smtClean="0"/>
              <a:t>f? </a:t>
            </a:r>
            <a:r>
              <a:rPr lang="en-US" i="0" baseline="0" dirty="0" smtClean="0"/>
              <a:t>What is the purpose of estimating f?  (CLICK) There are two reasons for doing this: (CLICK) One is to make predictions; to forecast things in advance. … and the other reason is to make (CLICK) inferences, i.e., to make generalizations about the system from which the data has been collected. </a:t>
            </a:r>
            <a:endParaRPr lang="en-US" i="0" dirty="0"/>
          </a:p>
        </p:txBody>
      </p:sp>
      <p:sp>
        <p:nvSpPr>
          <p:cNvPr id="4" name="Slide Number Placeholder 3"/>
          <p:cNvSpPr>
            <a:spLocks noGrp="1"/>
          </p:cNvSpPr>
          <p:nvPr>
            <p:ph type="sldNum" sz="quarter" idx="10"/>
          </p:nvPr>
        </p:nvSpPr>
        <p:spPr/>
        <p:txBody>
          <a:bodyPr/>
          <a:lstStyle/>
          <a:p>
            <a:fld id="{87ECB1AF-59EE-F24F-A58C-F1DD8DEE8755}" type="slidenum">
              <a:rPr lang="en-US" smtClean="0"/>
              <a:t>1</a:t>
            </a:fld>
            <a:endParaRPr lang="en-US"/>
          </a:p>
        </p:txBody>
      </p:sp>
    </p:spTree>
    <p:extLst>
      <p:ext uri="{BB962C8B-B14F-4D97-AF65-F5344CB8AC3E}">
        <p14:creationId xmlns:p14="http://schemas.microsoft.com/office/powerpoint/2010/main" val="878307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If we approximated the</a:t>
            </a:r>
            <a:r>
              <a:rPr lang="en-US" baseline="0" dirty="0" smtClean="0"/>
              <a:t> true function f with a good f-hat function (CLICK) while the random error is small, (CLICK) we can make accurate predictions for the y-variable when x variables are given. This is very useful in real world problems.</a:t>
            </a:r>
            <a:endParaRPr lang="en-US" dirty="0"/>
          </a:p>
        </p:txBody>
      </p:sp>
      <p:sp>
        <p:nvSpPr>
          <p:cNvPr id="4" name="Slide Number Placeholder 3"/>
          <p:cNvSpPr>
            <a:spLocks noGrp="1"/>
          </p:cNvSpPr>
          <p:nvPr>
            <p:ph type="sldNum" sz="quarter" idx="10"/>
          </p:nvPr>
        </p:nvSpPr>
        <p:spPr/>
        <p:txBody>
          <a:bodyPr/>
          <a:lstStyle/>
          <a:p>
            <a:fld id="{87ECB1AF-59EE-F24F-A58C-F1DD8DEE8755}" type="slidenum">
              <a:rPr lang="en-US" smtClean="0"/>
              <a:t>2</a:t>
            </a:fld>
            <a:endParaRPr lang="en-US"/>
          </a:p>
        </p:txBody>
      </p:sp>
    </p:spTree>
    <p:extLst>
      <p:ext uri="{BB962C8B-B14F-4D97-AF65-F5344CB8AC3E}">
        <p14:creationId xmlns:p14="http://schemas.microsoft.com/office/powerpoint/2010/main" val="3989284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consider an example. (CLICK) Imagine, we want to predict how much money someone</a:t>
            </a:r>
            <a:r>
              <a:rPr lang="en-US" baseline="0" dirty="0" smtClean="0"/>
              <a:t> will donate. (CLICK) To help us make this prediction, we have a data set which has 90,000 rows and 400 columns.  Rows represent people and columns represent their characteristics. (CLICK) We do not care about individual traits; we do not care whether the person is old or young; we do not care if the person is female or male; we do not care about their race or ethnicity; (CLICK) we just care about their chances of making a donation; if the model says the chances are high, we will send out the mail soliciting the donation; if the model says that the probability that the person will donate is low, we will not send the mail. </a:t>
            </a:r>
            <a:endParaRPr lang="en-US" dirty="0"/>
          </a:p>
        </p:txBody>
      </p:sp>
      <p:sp>
        <p:nvSpPr>
          <p:cNvPr id="4" name="Slide Number Placeholder 3"/>
          <p:cNvSpPr>
            <a:spLocks noGrp="1"/>
          </p:cNvSpPr>
          <p:nvPr>
            <p:ph type="sldNum" sz="quarter" idx="10"/>
          </p:nvPr>
        </p:nvSpPr>
        <p:spPr/>
        <p:txBody>
          <a:bodyPr/>
          <a:lstStyle/>
          <a:p>
            <a:fld id="{87ECB1AF-59EE-F24F-A58C-F1DD8DEE8755}" type="slidenum">
              <a:rPr lang="en-US" smtClean="0"/>
              <a:t>3</a:t>
            </a:fld>
            <a:endParaRPr lang="en-US"/>
          </a:p>
        </p:txBody>
      </p:sp>
    </p:spTree>
    <p:extLst>
      <p:ext uri="{BB962C8B-B14F-4D97-AF65-F5344CB8AC3E}">
        <p14:creationId xmlns:p14="http://schemas.microsoft.com/office/powerpoint/2010/main" val="3285843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In some </a:t>
            </a:r>
            <a:r>
              <a:rPr lang="en-US" dirty="0" smtClean="0"/>
              <a:t>other cases</a:t>
            </a:r>
            <a:r>
              <a:rPr lang="en-US" dirty="0" smtClean="0"/>
              <a:t>, we care about the relationship between the variables. (CLICK) </a:t>
            </a:r>
            <a:r>
              <a:rPr lang="en-US" dirty="0" smtClean="0"/>
              <a:t>For example, we </a:t>
            </a:r>
            <a:r>
              <a:rPr lang="en-US" dirty="0" smtClean="0"/>
              <a:t>might want to know which X variables affect the Y</a:t>
            </a:r>
            <a:r>
              <a:rPr lang="en-US" baseline="0" dirty="0" smtClean="0"/>
              <a:t> variable most. Are there very important variables among the X variables. (CLICK) We care whether the relationship between X and Y is positive or negative. (CLICK) We want to know if the relationship is linear or non-linear. By knowing these, we can make a generalization about the relationship.</a:t>
            </a:r>
            <a:endParaRPr lang="en-US" dirty="0"/>
          </a:p>
        </p:txBody>
      </p:sp>
      <p:sp>
        <p:nvSpPr>
          <p:cNvPr id="4" name="Slide Number Placeholder 3"/>
          <p:cNvSpPr>
            <a:spLocks noGrp="1"/>
          </p:cNvSpPr>
          <p:nvPr>
            <p:ph type="sldNum" sz="quarter" idx="10"/>
          </p:nvPr>
        </p:nvSpPr>
        <p:spPr/>
        <p:txBody>
          <a:bodyPr/>
          <a:lstStyle/>
          <a:p>
            <a:fld id="{87ECB1AF-59EE-F24F-A58C-F1DD8DEE8755}" type="slidenum">
              <a:rPr lang="en-US" smtClean="0"/>
              <a:t>4</a:t>
            </a:fld>
            <a:endParaRPr lang="en-US"/>
          </a:p>
        </p:txBody>
      </p:sp>
    </p:spTree>
    <p:extLst>
      <p:ext uri="{BB962C8B-B14F-4D97-AF65-F5344CB8AC3E}">
        <p14:creationId xmlns:p14="http://schemas.microsoft.com/office/powerpoint/2010/main" val="55321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Throughout this course, we will use a data</a:t>
            </a:r>
            <a:r>
              <a:rPr lang="en-US" baseline="0" dirty="0" smtClean="0"/>
              <a:t> set called Boston Data set. It is real data collected in Boston few decades back. (CLICK) The response variable in that problem is median House Prices in different neighborhoods. There are 14 X variables in that data set. (CLICK) We might want to understand how different X variables impact the price of the house. (CLICK) For example, it will be interesting to know How much the price will go up or down if the house is near the Charles river. We might want to know how the number of rooms or size of the house will impact the house price.</a:t>
            </a:r>
          </a:p>
          <a:p>
            <a:endParaRPr lang="en-US" baseline="0" dirty="0" smtClean="0"/>
          </a:p>
          <a:p>
            <a:r>
              <a:rPr lang="en-US" baseline="0" dirty="0" smtClean="0"/>
              <a:t>I want to point out upfront, machine-learning is not that great when it comes to inferences. Many machine-learning models are Black-boxes; we may not understand what is inside the model but we will get good predictions. </a:t>
            </a:r>
            <a:endParaRPr lang="en-US" dirty="0"/>
          </a:p>
        </p:txBody>
      </p:sp>
      <p:sp>
        <p:nvSpPr>
          <p:cNvPr id="4" name="Slide Number Placeholder 3"/>
          <p:cNvSpPr>
            <a:spLocks noGrp="1"/>
          </p:cNvSpPr>
          <p:nvPr>
            <p:ph type="sldNum" sz="quarter" idx="10"/>
          </p:nvPr>
        </p:nvSpPr>
        <p:spPr/>
        <p:txBody>
          <a:bodyPr/>
          <a:lstStyle/>
          <a:p>
            <a:fld id="{87ECB1AF-59EE-F24F-A58C-F1DD8DEE8755}" type="slidenum">
              <a:rPr lang="en-US" smtClean="0"/>
              <a:t>5</a:t>
            </a:fld>
            <a:endParaRPr lang="en-US"/>
          </a:p>
        </p:txBody>
      </p:sp>
    </p:spTree>
    <p:extLst>
      <p:ext uri="{BB962C8B-B14F-4D97-AF65-F5344CB8AC3E}">
        <p14:creationId xmlns:p14="http://schemas.microsoft.com/office/powerpoint/2010/main" val="316274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should be noted that often machine-learning acts like a black box (CLICK). It is hard to tell what is happening inside</a:t>
            </a:r>
            <a:r>
              <a:rPr lang="en-US" baseline="0" dirty="0" smtClean="0"/>
              <a:t> the black box but it gives accurate predictions (CLICK) (CLICK) based on the x-variables. (CLICK) Often Machine-learning predicts the response accurately. In many cases machine-learning is not ideal for inferences. We try our best to understand what is inside the black box but in general machine-learning is not the best tool for inferences.</a:t>
            </a:r>
            <a:endParaRPr lang="en-US" dirty="0"/>
          </a:p>
        </p:txBody>
      </p:sp>
      <p:sp>
        <p:nvSpPr>
          <p:cNvPr id="4" name="Slide Number Placeholder 3"/>
          <p:cNvSpPr>
            <a:spLocks noGrp="1"/>
          </p:cNvSpPr>
          <p:nvPr>
            <p:ph type="sldNum" sz="quarter" idx="10"/>
          </p:nvPr>
        </p:nvSpPr>
        <p:spPr/>
        <p:txBody>
          <a:bodyPr/>
          <a:lstStyle/>
          <a:p>
            <a:fld id="{87ECB1AF-59EE-F24F-A58C-F1DD8DEE8755}" type="slidenum">
              <a:rPr lang="en-US" smtClean="0"/>
              <a:t>6</a:t>
            </a:fld>
            <a:endParaRPr lang="en-US"/>
          </a:p>
        </p:txBody>
      </p:sp>
    </p:spTree>
    <p:extLst>
      <p:ext uri="{BB962C8B-B14F-4D97-AF65-F5344CB8AC3E}">
        <p14:creationId xmlns:p14="http://schemas.microsoft.com/office/powerpoint/2010/main" val="2874154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A6C7C4-44C5-DB41-A250-F86FF3B1C7C4}" type="datetime1">
              <a:rPr lang="en-US" smtClean="0"/>
              <a:t>6/10/2019</a:t>
            </a:fld>
            <a:endParaRPr lang="en-US"/>
          </a:p>
        </p:txBody>
      </p:sp>
      <p:sp>
        <p:nvSpPr>
          <p:cNvPr id="5" name="Footer Placeholder 4"/>
          <p:cNvSpPr>
            <a:spLocks noGrp="1"/>
          </p:cNvSpPr>
          <p:nvPr>
            <p:ph type="ftr" sz="quarter" idx="11"/>
          </p:nvPr>
        </p:nvSpPr>
        <p:spPr/>
        <p:txBody>
          <a:bodyPr/>
          <a:lstStyle/>
          <a:p>
            <a:r>
              <a:rPr lang="en-US" smtClean="0"/>
              <a:t>IOM 530: Intro. to Statistical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6D6112-BB1C-0044-BF62-99CE1FA9439D}" type="datetime1">
              <a:rPr lang="en-US" smtClean="0"/>
              <a:t>6/10/2019</a:t>
            </a:fld>
            <a:endParaRPr lang="en-US"/>
          </a:p>
        </p:txBody>
      </p:sp>
      <p:sp>
        <p:nvSpPr>
          <p:cNvPr id="5" name="Footer Placeholder 4"/>
          <p:cNvSpPr>
            <a:spLocks noGrp="1"/>
          </p:cNvSpPr>
          <p:nvPr>
            <p:ph type="ftr" sz="quarter" idx="11"/>
          </p:nvPr>
        </p:nvSpPr>
        <p:spPr/>
        <p:txBody>
          <a:bodyPr/>
          <a:lstStyle/>
          <a:p>
            <a:r>
              <a:rPr lang="en-US" smtClean="0"/>
              <a:t>IOM 530: Intro. to Statistical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3E8E6F-95AF-0442-87B8-DAECC9616437}" type="datetime1">
              <a:rPr lang="en-US" smtClean="0"/>
              <a:t>6/10/2019</a:t>
            </a:fld>
            <a:endParaRPr lang="en-US"/>
          </a:p>
        </p:txBody>
      </p:sp>
      <p:sp>
        <p:nvSpPr>
          <p:cNvPr id="5" name="Footer Placeholder 4"/>
          <p:cNvSpPr>
            <a:spLocks noGrp="1"/>
          </p:cNvSpPr>
          <p:nvPr>
            <p:ph type="ftr" sz="quarter" idx="11"/>
          </p:nvPr>
        </p:nvSpPr>
        <p:spPr/>
        <p:txBody>
          <a:bodyPr/>
          <a:lstStyle/>
          <a:p>
            <a:r>
              <a:rPr lang="en-US" smtClean="0"/>
              <a:t>IOM 530: Intro. to Statistical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FB1804-46FA-B545-9BCE-ED0A08CFCF5F}" type="datetime1">
              <a:rPr lang="en-US" smtClean="0"/>
              <a:t>6/10/2019</a:t>
            </a:fld>
            <a:endParaRPr lang="en-US"/>
          </a:p>
        </p:txBody>
      </p:sp>
      <p:sp>
        <p:nvSpPr>
          <p:cNvPr id="5" name="Footer Placeholder 4"/>
          <p:cNvSpPr>
            <a:spLocks noGrp="1"/>
          </p:cNvSpPr>
          <p:nvPr>
            <p:ph type="ftr" sz="quarter" idx="11"/>
          </p:nvPr>
        </p:nvSpPr>
        <p:spPr/>
        <p:txBody>
          <a:bodyPr/>
          <a:lstStyle/>
          <a:p>
            <a:r>
              <a:rPr lang="en-US" smtClean="0"/>
              <a:t>IOM 530: Intro. to Statistical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F6E189-4790-794C-8ADB-7C294595E730}" type="datetime1">
              <a:rPr lang="en-US" smtClean="0"/>
              <a:t>6/10/2019</a:t>
            </a:fld>
            <a:endParaRPr lang="en-US"/>
          </a:p>
        </p:txBody>
      </p:sp>
      <p:sp>
        <p:nvSpPr>
          <p:cNvPr id="5" name="Footer Placeholder 4"/>
          <p:cNvSpPr>
            <a:spLocks noGrp="1"/>
          </p:cNvSpPr>
          <p:nvPr>
            <p:ph type="ftr" sz="quarter" idx="11"/>
          </p:nvPr>
        </p:nvSpPr>
        <p:spPr/>
        <p:txBody>
          <a:bodyPr/>
          <a:lstStyle/>
          <a:p>
            <a:r>
              <a:rPr lang="en-US" smtClean="0"/>
              <a:t>IOM 530: Intro. to Statistical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C83C6B-77B3-324A-8092-26AF785D795E}" type="datetime1">
              <a:rPr lang="en-US" smtClean="0"/>
              <a:t>6/10/2019</a:t>
            </a:fld>
            <a:endParaRPr lang="en-US"/>
          </a:p>
        </p:txBody>
      </p:sp>
      <p:sp>
        <p:nvSpPr>
          <p:cNvPr id="6" name="Footer Placeholder 5"/>
          <p:cNvSpPr>
            <a:spLocks noGrp="1"/>
          </p:cNvSpPr>
          <p:nvPr>
            <p:ph type="ftr" sz="quarter" idx="11"/>
          </p:nvPr>
        </p:nvSpPr>
        <p:spPr/>
        <p:txBody>
          <a:bodyPr/>
          <a:lstStyle/>
          <a:p>
            <a:r>
              <a:rPr lang="en-US" smtClean="0"/>
              <a:t>IOM 530: Intro. to Statistical Learning</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018A83-3EB4-E34E-8FC5-CAA415590D8F}" type="datetime1">
              <a:rPr lang="en-US" smtClean="0"/>
              <a:t>6/10/2019</a:t>
            </a:fld>
            <a:endParaRPr lang="en-US"/>
          </a:p>
        </p:txBody>
      </p:sp>
      <p:sp>
        <p:nvSpPr>
          <p:cNvPr id="8" name="Footer Placeholder 7"/>
          <p:cNvSpPr>
            <a:spLocks noGrp="1"/>
          </p:cNvSpPr>
          <p:nvPr>
            <p:ph type="ftr" sz="quarter" idx="11"/>
          </p:nvPr>
        </p:nvSpPr>
        <p:spPr/>
        <p:txBody>
          <a:bodyPr/>
          <a:lstStyle/>
          <a:p>
            <a:r>
              <a:rPr lang="en-US" smtClean="0"/>
              <a:t>IOM 530: Intro. to Statistical Learning</a:t>
            </a:r>
            <a:endParaRPr lang="en-US"/>
          </a:p>
        </p:txBody>
      </p:sp>
      <p:sp>
        <p:nvSpPr>
          <p:cNvPr id="9" name="Slide Number Placeholder 8"/>
          <p:cNvSpPr>
            <a:spLocks noGrp="1"/>
          </p:cNvSpPr>
          <p:nvPr>
            <p:ph type="sldNum" sz="quarter" idx="12"/>
          </p:nvPr>
        </p:nvSpPr>
        <p:spPr/>
        <p:txBody>
          <a:bodyPr/>
          <a:lstStyle/>
          <a:p>
            <a:fld id="{E4FFCA10-EE3F-AF4E-9EA4-E5CA2D91A1E4}"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326EEF-F75D-6941-B54B-7831E9DFFDFE}" type="datetime1">
              <a:rPr lang="en-US" smtClean="0"/>
              <a:t>6/10/2019</a:t>
            </a:fld>
            <a:endParaRPr lang="en-US"/>
          </a:p>
        </p:txBody>
      </p:sp>
      <p:sp>
        <p:nvSpPr>
          <p:cNvPr id="4" name="Footer Placeholder 3"/>
          <p:cNvSpPr>
            <a:spLocks noGrp="1"/>
          </p:cNvSpPr>
          <p:nvPr>
            <p:ph type="ftr" sz="quarter" idx="11"/>
          </p:nvPr>
        </p:nvSpPr>
        <p:spPr/>
        <p:txBody>
          <a:bodyPr/>
          <a:lstStyle/>
          <a:p>
            <a:r>
              <a:rPr lang="en-US" smtClean="0"/>
              <a:t>IOM 530: Intro. to Statistical Learning</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F0826-2CC8-024F-8BF0-B8847A09745F}" type="datetime1">
              <a:rPr lang="en-US" smtClean="0"/>
              <a:t>6/10/2019</a:t>
            </a:fld>
            <a:endParaRPr lang="en-US"/>
          </a:p>
        </p:txBody>
      </p:sp>
      <p:sp>
        <p:nvSpPr>
          <p:cNvPr id="3" name="Footer Placeholder 2"/>
          <p:cNvSpPr>
            <a:spLocks noGrp="1"/>
          </p:cNvSpPr>
          <p:nvPr>
            <p:ph type="ftr" sz="quarter" idx="11"/>
          </p:nvPr>
        </p:nvSpPr>
        <p:spPr/>
        <p:txBody>
          <a:bodyPr/>
          <a:lstStyle/>
          <a:p>
            <a:r>
              <a:rPr lang="en-US" smtClean="0"/>
              <a:t>IOM 530: Intro. to Statistical Learning</a:t>
            </a:r>
            <a:endParaRPr lang="en-US"/>
          </a:p>
        </p:txBody>
      </p:sp>
      <p:sp>
        <p:nvSpPr>
          <p:cNvPr id="4" name="Slide Number Placeholder 3"/>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11C857-8489-7748-BBC3-862D6AF51918}" type="datetime1">
              <a:rPr lang="en-US" smtClean="0"/>
              <a:t>6/10/2019</a:t>
            </a:fld>
            <a:endParaRPr lang="en-US"/>
          </a:p>
        </p:txBody>
      </p:sp>
      <p:sp>
        <p:nvSpPr>
          <p:cNvPr id="6" name="Footer Placeholder 5"/>
          <p:cNvSpPr>
            <a:spLocks noGrp="1"/>
          </p:cNvSpPr>
          <p:nvPr>
            <p:ph type="ftr" sz="quarter" idx="11"/>
          </p:nvPr>
        </p:nvSpPr>
        <p:spPr/>
        <p:txBody>
          <a:bodyPr/>
          <a:lstStyle/>
          <a:p>
            <a:r>
              <a:rPr lang="en-US" smtClean="0"/>
              <a:t>IOM 530: Intro. to Statistical Learning</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922D42-939B-424D-B869-3F4431CE6A67}" type="datetime1">
              <a:rPr lang="en-US" smtClean="0"/>
              <a:t>6/10/2019</a:t>
            </a:fld>
            <a:endParaRPr lang="en-US"/>
          </a:p>
        </p:txBody>
      </p:sp>
      <p:sp>
        <p:nvSpPr>
          <p:cNvPr id="6" name="Footer Placeholder 5"/>
          <p:cNvSpPr>
            <a:spLocks noGrp="1"/>
          </p:cNvSpPr>
          <p:nvPr>
            <p:ph type="ftr" sz="quarter" idx="11"/>
          </p:nvPr>
        </p:nvSpPr>
        <p:spPr/>
        <p:txBody>
          <a:bodyPr/>
          <a:lstStyle/>
          <a:p>
            <a:r>
              <a:rPr lang="en-US" smtClean="0"/>
              <a:t>IOM 530: Intro. to Statistical Learning</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10CBB11-B207-CB41-8CC4-7484A3909556}" type="datetime1">
              <a:rPr lang="en-US" smtClean="0"/>
              <a:t>6/10/2019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IOM 530: Intro. to Statistical Learning</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4FFCA10-EE3F-AF4E-9EA4-E5CA2D91A1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Purpose of Machine-Learning</a:t>
            </a:r>
            <a:endParaRPr lang="en-US" dirty="0"/>
          </a:p>
        </p:txBody>
      </p:sp>
      <p:sp>
        <p:nvSpPr>
          <p:cNvPr id="3" name="Content Placeholder 2"/>
          <p:cNvSpPr>
            <a:spLocks noGrp="1"/>
          </p:cNvSpPr>
          <p:nvPr>
            <p:ph idx="1"/>
          </p:nvPr>
        </p:nvSpPr>
        <p:spPr/>
        <p:txBody>
          <a:bodyPr/>
          <a:lstStyle/>
          <a:p>
            <a:pPr>
              <a:buFont typeface="Wingdings" charset="2"/>
              <a:buChar char="Ø"/>
            </a:pPr>
            <a:r>
              <a:rPr lang="en-US" dirty="0" smtClean="0"/>
              <a:t>Estimate unknown (True) function </a:t>
            </a:r>
            <a:r>
              <a:rPr lang="en-US" i="1" dirty="0"/>
              <a:t>f</a:t>
            </a:r>
            <a:r>
              <a:rPr lang="en-US" dirty="0"/>
              <a:t>.</a:t>
            </a:r>
          </a:p>
          <a:p>
            <a:pPr>
              <a:buFont typeface="Wingdings" charset="2"/>
              <a:buChar char="Ø"/>
            </a:pPr>
            <a:r>
              <a:rPr lang="en-US" dirty="0" smtClean="0"/>
              <a:t>Machine-Learning </a:t>
            </a:r>
            <a:r>
              <a:rPr lang="en-US" u="sng" dirty="0" smtClean="0"/>
              <a:t>“learns” </a:t>
            </a:r>
            <a:r>
              <a:rPr lang="en-US" dirty="0" smtClean="0"/>
              <a:t>about </a:t>
            </a:r>
            <a:r>
              <a:rPr lang="en-US" i="1" dirty="0" smtClean="0"/>
              <a:t>f </a:t>
            </a:r>
            <a:r>
              <a:rPr lang="en-US" dirty="0" smtClean="0"/>
              <a:t>from data.</a:t>
            </a:r>
            <a:endParaRPr lang="en-US" dirty="0"/>
          </a:p>
          <a:p>
            <a:pPr>
              <a:buFont typeface="Wingdings" charset="2"/>
              <a:buChar char="Ø"/>
            </a:pPr>
            <a:r>
              <a:rPr lang="en-US" sz="3200" b="1" dirty="0"/>
              <a:t>Why do we care about estimating </a:t>
            </a:r>
            <a:r>
              <a:rPr lang="en-US" sz="3200" b="1" i="1" dirty="0"/>
              <a:t>f</a:t>
            </a:r>
            <a:r>
              <a:rPr lang="en-US" sz="3200" dirty="0"/>
              <a:t>?</a:t>
            </a:r>
          </a:p>
          <a:p>
            <a:pPr>
              <a:buFont typeface="Wingdings" charset="2"/>
              <a:buChar char="Ø"/>
            </a:pPr>
            <a:r>
              <a:rPr lang="en-US" dirty="0" smtClean="0"/>
              <a:t>2 </a:t>
            </a:r>
            <a:r>
              <a:rPr lang="en-US" dirty="0"/>
              <a:t>reasons for estimating </a:t>
            </a:r>
            <a:r>
              <a:rPr lang="en-US" i="1" dirty="0"/>
              <a:t>f</a:t>
            </a:r>
            <a:r>
              <a:rPr lang="en-US" dirty="0"/>
              <a:t>,</a:t>
            </a:r>
          </a:p>
          <a:p>
            <a:pPr marL="990600" lvl="1" indent="-533400">
              <a:buFont typeface="Wingdings" charset="2"/>
              <a:buChar char="Ø"/>
            </a:pPr>
            <a:r>
              <a:rPr lang="en-US" sz="3200" b="1" dirty="0"/>
              <a:t>Prediction</a:t>
            </a:r>
            <a:r>
              <a:rPr lang="en-US" sz="3200" dirty="0"/>
              <a:t> and</a:t>
            </a:r>
          </a:p>
          <a:p>
            <a:pPr marL="990600" lvl="1" indent="-533400">
              <a:buFont typeface="Wingdings" charset="2"/>
              <a:buChar char="Ø"/>
            </a:pPr>
            <a:r>
              <a:rPr lang="en-US" sz="3200" b="1" dirty="0" smtClean="0"/>
              <a:t>Inference</a:t>
            </a:r>
            <a:endParaRPr lang="en-US" sz="3200" b="1" dirty="0"/>
          </a:p>
          <a:p>
            <a:pPr marL="0" indent="0">
              <a:buNone/>
            </a:pPr>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1</a:t>
            </a:fld>
            <a:endParaRPr lang="en-US"/>
          </a:p>
        </p:txBody>
      </p:sp>
    </p:spTree>
    <p:extLst>
      <p:ext uri="{BB962C8B-B14F-4D97-AF65-F5344CB8AC3E}">
        <p14:creationId xmlns:p14="http://schemas.microsoft.com/office/powerpoint/2010/main" val="498743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Prediction</a:t>
            </a:r>
            <a:endParaRPr lang="en-US" dirty="0"/>
          </a:p>
        </p:txBody>
      </p:sp>
      <p:sp>
        <p:nvSpPr>
          <p:cNvPr id="3" name="Content Placeholder 2"/>
          <p:cNvSpPr>
            <a:spLocks noGrp="1"/>
          </p:cNvSpPr>
          <p:nvPr>
            <p:ph idx="1"/>
          </p:nvPr>
        </p:nvSpPr>
        <p:spPr/>
        <p:txBody>
          <a:bodyPr/>
          <a:lstStyle/>
          <a:p>
            <a:pPr>
              <a:buFont typeface="Wingdings" charset="2"/>
              <a:buChar char="Ø"/>
            </a:pPr>
            <a:r>
              <a:rPr lang="en-US" b="1" dirty="0" smtClean="0"/>
              <a:t>Good </a:t>
            </a:r>
            <a:r>
              <a:rPr lang="en-US" b="1" dirty="0"/>
              <a:t>estimate for </a:t>
            </a:r>
            <a:r>
              <a:rPr lang="en-US" b="1" i="1" dirty="0"/>
              <a:t>f</a:t>
            </a:r>
            <a:r>
              <a:rPr lang="en-US" b="1" dirty="0"/>
              <a:t> </a:t>
            </a:r>
            <a:endParaRPr lang="en-US" b="1" dirty="0" smtClean="0"/>
          </a:p>
          <a:p>
            <a:pPr>
              <a:buFont typeface="Wingdings" charset="2"/>
              <a:buChar char="Ø"/>
            </a:pPr>
            <a:r>
              <a:rPr lang="en-US" b="1" dirty="0" smtClean="0"/>
              <a:t>Variance </a:t>
            </a:r>
            <a:r>
              <a:rPr lang="en-US" b="1" dirty="0"/>
              <a:t>of </a:t>
            </a:r>
            <a:r>
              <a:rPr lang="el-GR" b="1" dirty="0"/>
              <a:t>ε</a:t>
            </a:r>
            <a:r>
              <a:rPr lang="en-US" b="1" dirty="0"/>
              <a:t> is not too </a:t>
            </a:r>
            <a:r>
              <a:rPr lang="en-US" b="1" dirty="0" smtClean="0"/>
              <a:t>large</a:t>
            </a:r>
          </a:p>
          <a:p>
            <a:pPr>
              <a:buFont typeface="Wingdings" charset="2"/>
              <a:buChar char="Ø"/>
            </a:pPr>
            <a:r>
              <a:rPr lang="en-US" dirty="0" smtClean="0"/>
              <a:t>Accurate </a:t>
            </a:r>
            <a:r>
              <a:rPr lang="en-US" dirty="0"/>
              <a:t>predictions for the response, </a:t>
            </a:r>
            <a:r>
              <a:rPr lang="en-US" i="1" dirty="0"/>
              <a:t>Y</a:t>
            </a:r>
            <a:r>
              <a:rPr lang="en-US" dirty="0"/>
              <a:t>, based on a new value of </a:t>
            </a:r>
            <a:r>
              <a:rPr lang="en-US" i="1" dirty="0"/>
              <a:t>X</a:t>
            </a:r>
            <a:r>
              <a:rPr lang="en-US" dirty="0"/>
              <a:t>.</a:t>
            </a:r>
          </a:p>
          <a:p>
            <a:pPr marL="0" indent="0">
              <a:buNone/>
            </a:pPr>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2</a:t>
            </a:fld>
            <a:endParaRPr lang="en-US"/>
          </a:p>
        </p:txBody>
      </p:sp>
    </p:spTree>
    <p:extLst>
      <p:ext uri="{BB962C8B-B14F-4D97-AF65-F5344CB8AC3E}">
        <p14:creationId xmlns:p14="http://schemas.microsoft.com/office/powerpoint/2010/main" val="294430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Direct Mailing Prediction</a:t>
            </a:r>
            <a:endParaRPr lang="en-US" dirty="0"/>
          </a:p>
        </p:txBody>
      </p:sp>
      <p:sp>
        <p:nvSpPr>
          <p:cNvPr id="3" name="Content Placeholder 2"/>
          <p:cNvSpPr>
            <a:spLocks noGrp="1"/>
          </p:cNvSpPr>
          <p:nvPr>
            <p:ph idx="1"/>
          </p:nvPr>
        </p:nvSpPr>
        <p:spPr/>
        <p:txBody>
          <a:bodyPr/>
          <a:lstStyle/>
          <a:p>
            <a:pPr>
              <a:buFont typeface="Wingdings" charset="2"/>
              <a:buChar char="Ø"/>
            </a:pPr>
            <a:r>
              <a:rPr lang="en-US" dirty="0"/>
              <a:t>Interested in predicting how much money an individual will </a:t>
            </a:r>
            <a:r>
              <a:rPr lang="en-US" b="1" dirty="0"/>
              <a:t>donate</a:t>
            </a:r>
            <a:r>
              <a:rPr lang="en-US" dirty="0"/>
              <a:t> </a:t>
            </a:r>
            <a:endParaRPr lang="en-US" dirty="0" smtClean="0"/>
          </a:p>
          <a:p>
            <a:pPr>
              <a:buFont typeface="Wingdings" charset="2"/>
              <a:buChar char="Ø"/>
            </a:pPr>
            <a:r>
              <a:rPr lang="en-US" dirty="0" smtClean="0"/>
              <a:t>Based </a:t>
            </a:r>
            <a:r>
              <a:rPr lang="en-US" dirty="0"/>
              <a:t>on observations from 90,000 people on which we have recorded over 400 different characteristics.</a:t>
            </a:r>
          </a:p>
          <a:p>
            <a:pPr>
              <a:buFont typeface="Wingdings" charset="2"/>
              <a:buChar char="Ø"/>
            </a:pPr>
            <a:r>
              <a:rPr lang="en-US" b="1" dirty="0"/>
              <a:t>Don’t care too much about each individual characteristic</a:t>
            </a:r>
            <a:r>
              <a:rPr lang="en-US" dirty="0"/>
              <a:t>. </a:t>
            </a:r>
          </a:p>
          <a:p>
            <a:pPr>
              <a:buFont typeface="Wingdings" charset="2"/>
              <a:buChar char="Ø"/>
            </a:pPr>
            <a:r>
              <a:rPr lang="en-US" dirty="0"/>
              <a:t>Just want to know: For a given individual </a:t>
            </a:r>
            <a:r>
              <a:rPr lang="en-US" b="1" dirty="0"/>
              <a:t>should I send out a mailing</a:t>
            </a:r>
            <a:r>
              <a:rPr lang="en-US" dirty="0"/>
              <a:t>?</a:t>
            </a:r>
          </a:p>
          <a:p>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3</a:t>
            </a:fld>
            <a:endParaRPr lang="en-US"/>
          </a:p>
        </p:txBody>
      </p:sp>
    </p:spTree>
    <p:extLst>
      <p:ext uri="{BB962C8B-B14F-4D97-AF65-F5344CB8AC3E}">
        <p14:creationId xmlns:p14="http://schemas.microsoft.com/office/powerpoint/2010/main" val="164653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Inference</a:t>
            </a:r>
            <a:endParaRPr lang="en-US" dirty="0"/>
          </a:p>
        </p:txBody>
      </p:sp>
      <p:sp>
        <p:nvSpPr>
          <p:cNvPr id="3" name="Content Placeholder 2"/>
          <p:cNvSpPr>
            <a:spLocks noGrp="1"/>
          </p:cNvSpPr>
          <p:nvPr>
            <p:ph idx="1"/>
          </p:nvPr>
        </p:nvSpPr>
        <p:spPr/>
        <p:txBody>
          <a:bodyPr/>
          <a:lstStyle/>
          <a:p>
            <a:pPr>
              <a:buFont typeface="Wingdings" charset="2"/>
              <a:buChar char="Ø"/>
            </a:pPr>
            <a:r>
              <a:rPr lang="en-US" dirty="0"/>
              <a:t>Alternatively, we may also be interested in the type of relationship between Y and the X's. </a:t>
            </a:r>
          </a:p>
          <a:p>
            <a:pPr>
              <a:buFont typeface="Wingdings" charset="2"/>
              <a:buChar char="Ø"/>
            </a:pPr>
            <a:r>
              <a:rPr lang="en-US" dirty="0"/>
              <a:t>For example, </a:t>
            </a:r>
          </a:p>
          <a:p>
            <a:pPr lvl="1">
              <a:buFont typeface="Wingdings" charset="2"/>
              <a:buChar char="Ø"/>
            </a:pPr>
            <a:r>
              <a:rPr lang="en-US" b="1" dirty="0"/>
              <a:t>Which particular predictors actually affect the response</a:t>
            </a:r>
            <a:r>
              <a:rPr lang="en-US" dirty="0"/>
              <a:t>? </a:t>
            </a:r>
          </a:p>
          <a:p>
            <a:pPr lvl="1">
              <a:buFont typeface="Wingdings" charset="2"/>
              <a:buChar char="Ø"/>
            </a:pPr>
            <a:r>
              <a:rPr lang="en-US" dirty="0"/>
              <a:t>Is the relationship </a:t>
            </a:r>
            <a:r>
              <a:rPr lang="en-US" b="1" dirty="0"/>
              <a:t>positive or negative</a:t>
            </a:r>
            <a:r>
              <a:rPr lang="en-US" dirty="0"/>
              <a:t>? </a:t>
            </a:r>
          </a:p>
          <a:p>
            <a:pPr lvl="1">
              <a:buFont typeface="Wingdings" charset="2"/>
              <a:buChar char="Ø"/>
            </a:pPr>
            <a:r>
              <a:rPr lang="en-US" dirty="0"/>
              <a:t>Is the relationship a simple </a:t>
            </a:r>
            <a:r>
              <a:rPr lang="en-US" b="1" dirty="0"/>
              <a:t>linear one or is it more complicated </a:t>
            </a:r>
            <a:r>
              <a:rPr lang="en-US" dirty="0"/>
              <a:t>etc.?</a:t>
            </a:r>
          </a:p>
          <a:p>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4</a:t>
            </a:fld>
            <a:endParaRPr lang="en-US"/>
          </a:p>
        </p:txBody>
      </p:sp>
    </p:spTree>
    <p:extLst>
      <p:ext uri="{BB962C8B-B14F-4D97-AF65-F5344CB8AC3E}">
        <p14:creationId xmlns:p14="http://schemas.microsoft.com/office/powerpoint/2010/main" val="422176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Housing Inference</a:t>
            </a:r>
            <a:endParaRPr lang="en-US" dirty="0"/>
          </a:p>
        </p:txBody>
      </p:sp>
      <p:sp>
        <p:nvSpPr>
          <p:cNvPr id="3" name="Content Placeholder 2"/>
          <p:cNvSpPr>
            <a:spLocks noGrp="1"/>
          </p:cNvSpPr>
          <p:nvPr>
            <p:ph idx="1"/>
          </p:nvPr>
        </p:nvSpPr>
        <p:spPr/>
        <p:txBody>
          <a:bodyPr/>
          <a:lstStyle/>
          <a:p>
            <a:pPr>
              <a:buFont typeface="Wingdings" charset="2"/>
              <a:buChar char="Ø"/>
            </a:pPr>
            <a:r>
              <a:rPr lang="en-US" dirty="0"/>
              <a:t>Wish to predict median </a:t>
            </a:r>
            <a:r>
              <a:rPr lang="en-US" b="1" dirty="0"/>
              <a:t>house price </a:t>
            </a:r>
            <a:r>
              <a:rPr lang="en-US" dirty="0"/>
              <a:t>based on 14 variables.</a:t>
            </a:r>
          </a:p>
          <a:p>
            <a:pPr>
              <a:buFont typeface="Wingdings" charset="2"/>
              <a:buChar char="Ø"/>
            </a:pPr>
            <a:r>
              <a:rPr lang="en-US" dirty="0" smtClean="0"/>
              <a:t>We </a:t>
            </a:r>
            <a:r>
              <a:rPr lang="en-US" dirty="0"/>
              <a:t>want to understand </a:t>
            </a:r>
            <a:r>
              <a:rPr lang="en-US" b="1" dirty="0"/>
              <a:t>which factors </a:t>
            </a:r>
            <a:r>
              <a:rPr lang="en-US" dirty="0"/>
              <a:t>have the biggest effect on the response and how big the effect is.</a:t>
            </a:r>
          </a:p>
          <a:p>
            <a:pPr>
              <a:buFont typeface="Wingdings" charset="2"/>
              <a:buChar char="Ø"/>
            </a:pPr>
            <a:r>
              <a:rPr lang="en-US" dirty="0"/>
              <a:t>For </a:t>
            </a:r>
            <a:r>
              <a:rPr lang="en-US" dirty="0" smtClean="0"/>
              <a:t>example, </a:t>
            </a:r>
            <a:r>
              <a:rPr lang="en-US" b="1" dirty="0"/>
              <a:t>how much impact does a river view</a:t>
            </a:r>
            <a:r>
              <a:rPr lang="en-US" dirty="0"/>
              <a:t> have on the house </a:t>
            </a:r>
            <a:r>
              <a:rPr lang="en-US" dirty="0" smtClean="0"/>
              <a:t>value. </a:t>
            </a:r>
          </a:p>
          <a:p>
            <a:pPr>
              <a:buFont typeface="Wingdings" charset="2"/>
              <a:buChar char="Ø"/>
            </a:pPr>
            <a:r>
              <a:rPr lang="en-US" dirty="0" smtClean="0"/>
              <a:t>How does </a:t>
            </a:r>
            <a:r>
              <a:rPr lang="en-US" b="1" dirty="0" smtClean="0"/>
              <a:t>the size of the house </a:t>
            </a:r>
            <a:r>
              <a:rPr lang="en-US" dirty="0" smtClean="0"/>
              <a:t>impact the price?</a:t>
            </a:r>
            <a:endParaRPr lang="en-US" dirty="0"/>
          </a:p>
          <a:p>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5</a:t>
            </a:fld>
            <a:endParaRPr lang="en-US"/>
          </a:p>
        </p:txBody>
      </p:sp>
    </p:spTree>
    <p:extLst>
      <p:ext uri="{BB962C8B-B14F-4D97-AF65-F5344CB8AC3E}">
        <p14:creationId xmlns:p14="http://schemas.microsoft.com/office/powerpoint/2010/main" val="30689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box</a:t>
            </a:r>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6</a:t>
            </a:fld>
            <a:endParaRPr lang="en-US"/>
          </a:p>
        </p:txBody>
      </p:sp>
      <p:sp>
        <p:nvSpPr>
          <p:cNvPr id="4" name="TextBox 3"/>
          <p:cNvSpPr txBox="1"/>
          <p:nvPr/>
        </p:nvSpPr>
        <p:spPr>
          <a:xfrm>
            <a:off x="2608189" y="2037455"/>
            <a:ext cx="4160826" cy="2831544"/>
          </a:xfrm>
          <a:prstGeom prst="rect">
            <a:avLst/>
          </a:prstGeom>
          <a:solidFill>
            <a:schemeClr val="tx1"/>
          </a:solidFill>
        </p:spPr>
        <p:txBody>
          <a:bodyPr wrap="square" rtlCol="0">
            <a:spAutoFit/>
          </a:bodyPr>
          <a:lstStyle/>
          <a:p>
            <a:pPr algn="ctr"/>
            <a:endParaRPr lang="en-US" sz="3200" dirty="0" smtClean="0">
              <a:solidFill>
                <a:schemeClr val="bg1"/>
              </a:solidFill>
            </a:endParaRPr>
          </a:p>
          <a:p>
            <a:pPr algn="ctr"/>
            <a:endParaRPr lang="en-US" sz="3200" dirty="0">
              <a:solidFill>
                <a:schemeClr val="bg1"/>
              </a:solidFill>
            </a:endParaRPr>
          </a:p>
          <a:p>
            <a:pPr algn="ctr"/>
            <a:r>
              <a:rPr lang="en-US" sz="3200" dirty="0" smtClean="0">
                <a:solidFill>
                  <a:schemeClr val="bg1"/>
                </a:solidFill>
              </a:rPr>
              <a:t>Machine-Learning</a:t>
            </a:r>
          </a:p>
          <a:p>
            <a:pPr algn="ctr"/>
            <a:endParaRPr lang="en-US" sz="3200" dirty="0">
              <a:solidFill>
                <a:schemeClr val="bg1"/>
              </a:solidFill>
            </a:endParaRPr>
          </a:p>
          <a:p>
            <a:pPr algn="ctr"/>
            <a:endParaRPr lang="en-US" sz="3200" dirty="0" smtClean="0">
              <a:solidFill>
                <a:schemeClr val="bg1"/>
              </a:solidFill>
            </a:endParaRPr>
          </a:p>
          <a:p>
            <a:pPr algn="ctr"/>
            <a:r>
              <a:rPr lang="en-US" dirty="0" smtClean="0">
                <a:solidFill>
                  <a:schemeClr val="bg1"/>
                </a:solidFill>
              </a:rPr>
              <a:t> </a:t>
            </a:r>
            <a:endParaRPr lang="en-US" dirty="0">
              <a:solidFill>
                <a:schemeClr val="bg1"/>
              </a:solidFill>
            </a:endParaRPr>
          </a:p>
        </p:txBody>
      </p:sp>
      <p:cxnSp>
        <p:nvCxnSpPr>
          <p:cNvPr id="7" name="Straight Arrow Connector 6"/>
          <p:cNvCxnSpPr/>
          <p:nvPr/>
        </p:nvCxnSpPr>
        <p:spPr>
          <a:xfrm flipV="1">
            <a:off x="675060" y="2651149"/>
            <a:ext cx="1902444" cy="368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flipV="1">
            <a:off x="692446" y="2969248"/>
            <a:ext cx="1902444" cy="368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flipV="1">
            <a:off x="709832" y="3275073"/>
            <a:ext cx="1902444" cy="368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flipV="1">
            <a:off x="708807" y="3574761"/>
            <a:ext cx="1902444" cy="368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flipV="1">
            <a:off x="695508" y="3886721"/>
            <a:ext cx="1902444" cy="368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706757" y="4161861"/>
            <a:ext cx="1902444" cy="368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Right Arrow 12"/>
          <p:cNvSpPr/>
          <p:nvPr/>
        </p:nvSpPr>
        <p:spPr>
          <a:xfrm>
            <a:off x="6805837" y="2835254"/>
            <a:ext cx="2129508" cy="105146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Response</a:t>
            </a:r>
            <a:endParaRPr lang="en-US" sz="2400" dirty="0"/>
          </a:p>
        </p:txBody>
      </p:sp>
      <p:sp>
        <p:nvSpPr>
          <p:cNvPr id="14" name="TextBox 13"/>
          <p:cNvSpPr txBox="1"/>
          <p:nvPr/>
        </p:nvSpPr>
        <p:spPr>
          <a:xfrm>
            <a:off x="558459" y="1969949"/>
            <a:ext cx="1908580" cy="461665"/>
          </a:xfrm>
          <a:prstGeom prst="rect">
            <a:avLst/>
          </a:prstGeom>
          <a:noFill/>
        </p:spPr>
        <p:txBody>
          <a:bodyPr wrap="square" rtlCol="0">
            <a:spAutoFit/>
          </a:bodyPr>
          <a:lstStyle/>
          <a:p>
            <a:r>
              <a:rPr lang="en-US" sz="2400" i="1" dirty="0" smtClean="0"/>
              <a:t>X</a:t>
            </a:r>
            <a:r>
              <a:rPr lang="en-US" sz="2400" dirty="0" smtClean="0"/>
              <a:t>- Variables</a:t>
            </a:r>
            <a:endParaRPr lang="en-US" sz="2400" dirty="0"/>
          </a:p>
        </p:txBody>
      </p:sp>
    </p:spTree>
    <p:extLst>
      <p:ext uri="{BB962C8B-B14F-4D97-AF65-F5344CB8AC3E}">
        <p14:creationId xmlns:p14="http://schemas.microsoft.com/office/powerpoint/2010/main" val="228665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1606</TotalTime>
  <Words>930</Words>
  <Application>Microsoft Office PowerPoint</Application>
  <PresentationFormat>On-screen Show (4:3)</PresentationFormat>
  <Paragraphs>56</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Wingdings</vt:lpstr>
      <vt:lpstr>Clarity</vt:lpstr>
      <vt:lpstr>Purpose of Machine-Learning</vt:lpstr>
      <vt:lpstr>1. Prediction</vt:lpstr>
      <vt:lpstr>Example: Direct Mailing Prediction</vt:lpstr>
      <vt:lpstr>2. Inference</vt:lpstr>
      <vt:lpstr>Example: Housing Inference</vt:lpstr>
      <vt:lpstr>Black box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Abbass Sharif</dc:creator>
  <cp:lastModifiedBy>Sundaramoorthi, Durai</cp:lastModifiedBy>
  <cp:revision>45</cp:revision>
  <dcterms:created xsi:type="dcterms:W3CDTF">2013-08-14T17:09:52Z</dcterms:created>
  <dcterms:modified xsi:type="dcterms:W3CDTF">2019-06-10T19:48:17Z</dcterms:modified>
</cp:coreProperties>
</file>