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74"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52" autoAdjust="0"/>
  </p:normalViewPr>
  <p:slideViewPr>
    <p:cSldViewPr snapToGrid="0" snapToObjects="1">
      <p:cViewPr varScale="1">
        <p:scale>
          <a:sx n="50" d="100"/>
          <a:sy n="50" d="100"/>
        </p:scale>
        <p:origin x="1188"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t>6/11/2019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t>‹#›</a:t>
            </a:fld>
            <a:endParaRPr lang="en-US"/>
          </a:p>
        </p:txBody>
      </p:sp>
    </p:spTree>
    <p:extLst>
      <p:ext uri="{BB962C8B-B14F-4D97-AF65-F5344CB8AC3E}">
        <p14:creationId xmlns:p14="http://schemas.microsoft.com/office/powerpoint/2010/main"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t>6/11/2019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t>‹#›</a:t>
            </a:fld>
            <a:endParaRPr lang="en-US"/>
          </a:p>
        </p:txBody>
      </p:sp>
    </p:spTree>
    <p:extLst>
      <p:ext uri="{BB962C8B-B14F-4D97-AF65-F5344CB8AC3E}">
        <p14:creationId xmlns:p14="http://schemas.microsoft.com/office/powerpoint/2010/main"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Training data is the part</a:t>
            </a:r>
            <a:r>
              <a:rPr lang="en-US" baseline="0" dirty="0" smtClean="0"/>
              <a:t> of the data used for building the machine-learning model. (CLICK) </a:t>
            </a:r>
            <a:r>
              <a:rPr lang="en-US" dirty="0" smtClean="0"/>
              <a:t>Assume we have n observations in the training data. </a:t>
            </a:r>
            <a:r>
              <a:rPr lang="en-US" i="1" dirty="0" smtClean="0"/>
              <a:t>X</a:t>
            </a:r>
            <a:r>
              <a:rPr lang="en-US" baseline="0" dirty="0" smtClean="0"/>
              <a:t> is represented in bold to indicate that </a:t>
            </a:r>
            <a:r>
              <a:rPr lang="en-US" i="1" baseline="0" dirty="0" smtClean="0"/>
              <a:t>X</a:t>
            </a:r>
            <a:r>
              <a:rPr lang="en-US" baseline="0" dirty="0" smtClean="0"/>
              <a:t> is a vector, meaning, there are many </a:t>
            </a:r>
            <a:r>
              <a:rPr lang="en-US" i="1" baseline="0" dirty="0" smtClean="0"/>
              <a:t>X</a:t>
            </a:r>
            <a:r>
              <a:rPr lang="en-US" baseline="0" dirty="0" smtClean="0"/>
              <a:t> variables. (CLICK) We use this training data and a learning method to estimate the unknown (True) function </a:t>
            </a:r>
            <a:r>
              <a:rPr lang="en-US" i="1" baseline="0" dirty="0" smtClean="0"/>
              <a:t>f</a:t>
            </a:r>
            <a:r>
              <a:rPr lang="en-US" baseline="0" dirty="0" smtClean="0"/>
              <a:t>. (CLICK) Learning methods can be of two kinds: it would be either (CLICK) parametric or (CLICK) non-parametric. </a:t>
            </a:r>
          </a:p>
          <a:p>
            <a:endParaRPr lang="en-US" baseline="0" dirty="0" smtClean="0"/>
          </a:p>
          <a:p>
            <a:r>
              <a:rPr lang="en-US" baseline="0" dirty="0" smtClean="0"/>
              <a:t>As you progress in this field, you would recognize that there are many tuning parameters even in non-parametric methods. Parametric simply means there is a pre-determined model structure and non-parametric means algorithm allows any shape. </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1</a:t>
            </a:fld>
            <a:endParaRPr lang="en-US"/>
          </a:p>
        </p:txBody>
      </p:sp>
    </p:spTree>
    <p:extLst>
      <p:ext uri="{BB962C8B-B14F-4D97-AF65-F5344CB8AC3E}">
        <p14:creationId xmlns:p14="http://schemas.microsoft.com/office/powerpoint/2010/main" val="226900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Like</a:t>
            </a:r>
            <a:r>
              <a:rPr lang="en-US" baseline="0" dirty="0" smtClean="0"/>
              <a:t> we just mentioned, in parametric methods, the shape of the </a:t>
            </a:r>
            <a:r>
              <a:rPr lang="en-US" baseline="0" dirty="0" smtClean="0"/>
              <a:t>f </a:t>
            </a:r>
            <a:r>
              <a:rPr lang="en-US" baseline="0" dirty="0" smtClean="0"/>
              <a:t>function is </a:t>
            </a:r>
            <a:r>
              <a:rPr lang="en-US" baseline="0" dirty="0" smtClean="0"/>
              <a:t>assumed to be known. </a:t>
            </a:r>
            <a:r>
              <a:rPr lang="en-US" baseline="0" dirty="0" smtClean="0"/>
              <a:t>(CLICK) Estimating </a:t>
            </a:r>
            <a:r>
              <a:rPr lang="en-US" i="1" baseline="0" dirty="0" smtClean="0"/>
              <a:t>f</a:t>
            </a:r>
            <a:r>
              <a:rPr lang="en-US" baseline="0" dirty="0" smtClean="0"/>
              <a:t> </a:t>
            </a:r>
            <a:r>
              <a:rPr lang="en-US" baseline="0" dirty="0" smtClean="0"/>
              <a:t>function boils </a:t>
            </a:r>
            <a:r>
              <a:rPr lang="en-US" baseline="0" dirty="0" smtClean="0"/>
              <a:t>down to simply estimating </a:t>
            </a:r>
            <a:r>
              <a:rPr lang="en-US" baseline="0" dirty="0" smtClean="0"/>
              <a:t>parameters for that function. </a:t>
            </a:r>
            <a:r>
              <a:rPr lang="en-US" baseline="0" dirty="0" smtClean="0"/>
              <a:t>(CLICK) Fitting models using Parametric methods </a:t>
            </a:r>
            <a:r>
              <a:rPr lang="en-US" baseline="0" dirty="0" smtClean="0"/>
              <a:t>involves </a:t>
            </a:r>
            <a:r>
              <a:rPr lang="en-US" baseline="0" dirty="0" smtClean="0"/>
              <a:t>two steps. (CLICK) In step 1, we assume the function form for the unknown function </a:t>
            </a:r>
            <a:r>
              <a:rPr lang="en-US" i="1" baseline="0" dirty="0" smtClean="0"/>
              <a:t>f</a:t>
            </a:r>
            <a:r>
              <a:rPr lang="en-US" baseline="0" dirty="0" smtClean="0"/>
              <a:t>.  (CLICK) The most common example for parametric method is linear regression (CLICK) given by this equation</a:t>
            </a:r>
            <a:r>
              <a:rPr lang="en-US" baseline="0" dirty="0" smtClean="0"/>
              <a:t>. Since we assume this is the function form, our job reduces to estimating the Betas. </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2</a:t>
            </a:fld>
            <a:endParaRPr lang="en-US"/>
          </a:p>
        </p:txBody>
      </p:sp>
    </p:spTree>
    <p:extLst>
      <p:ext uri="{BB962C8B-B14F-4D97-AF65-F5344CB8AC3E}">
        <p14:creationId xmlns:p14="http://schemas.microsoft.com/office/powerpoint/2010/main" val="376125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 In the step # two, we estimate the unknown Betas that we just saw in the equation. We use the training data to learn about these Betas. Once we estimate</a:t>
            </a:r>
            <a:r>
              <a:rPr lang="en-US" baseline="0" dirty="0" smtClean="0"/>
              <a:t> the unknown Betas, we have estimated the unknown function </a:t>
            </a:r>
            <a:r>
              <a:rPr lang="en-US" i="1" baseline="0" dirty="0" smtClean="0"/>
              <a:t>f</a:t>
            </a:r>
            <a:r>
              <a:rPr lang="en-US" baseline="0" dirty="0" smtClean="0"/>
              <a:t>.</a:t>
            </a:r>
            <a:r>
              <a:rPr lang="en-US" dirty="0" smtClean="0"/>
              <a:t> (CLICK) We use Betas with hats to represent the estimated Betas. (CLICK) We use a method called ordinary least squares to estimate the Betas. (CLICK) When we use the ordinary</a:t>
            </a:r>
            <a:r>
              <a:rPr lang="en-US" baseline="0" dirty="0" smtClean="0"/>
              <a:t> least squares method, we should get the same estimates for a given data. Therefore, no matter who fits the model, the parametric method will result in the same model for a given data. </a:t>
            </a:r>
            <a:r>
              <a:rPr lang="en-US" dirty="0" smtClean="0"/>
              <a:t>We will review ordinary least squares in a different topic. </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3</a:t>
            </a:fld>
            <a:endParaRPr lang="en-US"/>
          </a:p>
        </p:txBody>
      </p:sp>
    </p:spTree>
    <p:extLst>
      <p:ext uri="{BB962C8B-B14F-4D97-AF65-F5344CB8AC3E}">
        <p14:creationId xmlns:p14="http://schemas.microsoft.com/office/powerpoint/2010/main" val="402168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(CLICK) income is the </a:t>
            </a:r>
            <a:r>
              <a:rPr lang="en-US" i="1" baseline="0" dirty="0" smtClean="0"/>
              <a:t>Y</a:t>
            </a:r>
            <a:r>
              <a:rPr lang="en-US" baseline="0" dirty="0" smtClean="0"/>
              <a:t> variable. (CLICK)(CLICK) Education and Seniority are </a:t>
            </a:r>
            <a:r>
              <a:rPr lang="en-US" i="1" baseline="0" dirty="0" smtClean="0"/>
              <a:t>X</a:t>
            </a:r>
            <a:r>
              <a:rPr lang="en-US" baseline="0" dirty="0" smtClean="0"/>
              <a:t> variables. </a:t>
            </a:r>
            <a:r>
              <a:rPr lang="en-US" baseline="0" dirty="0" smtClean="0"/>
              <a:t>(CLICK)</a:t>
            </a:r>
            <a:r>
              <a:rPr lang="en-US" baseline="0" dirty="0" smtClean="0"/>
              <a:t>(CLICK) The red dots are the training data. </a:t>
            </a:r>
            <a:r>
              <a:rPr lang="en-US" baseline="0" dirty="0" smtClean="0"/>
              <a:t>(CLICK)</a:t>
            </a:r>
            <a:r>
              <a:rPr lang="en-US" baseline="0" dirty="0" smtClean="0"/>
              <a:t>(CLICK) The unknown function is assumed to be linear. </a:t>
            </a:r>
            <a:r>
              <a:rPr lang="en-US" baseline="0" dirty="0" smtClean="0"/>
              <a:t>(CLICK)</a:t>
            </a:r>
            <a:r>
              <a:rPr lang="en-US" baseline="0" dirty="0" smtClean="0"/>
              <a:t>(CLICK) Our job boils down to estimating these unknown Betas using the training data. By applying ordinary least squares method to the data, we estimate the Betas and get the linear regression model </a:t>
            </a:r>
            <a:r>
              <a:rPr lang="en-US" baseline="0" dirty="0" smtClean="0"/>
              <a:t>(CLICK) </a:t>
            </a:r>
            <a:r>
              <a:rPr lang="en-US" baseline="0" dirty="0" smtClean="0"/>
              <a:t>(CLICK) represented by this plane. Ideally, we want the difference </a:t>
            </a:r>
            <a:r>
              <a:rPr lang="en-US" baseline="0" dirty="0" smtClean="0"/>
              <a:t>(CLICK) </a:t>
            </a:r>
            <a:r>
              <a:rPr lang="en-US" baseline="0" dirty="0" smtClean="0"/>
              <a:t>(CLICK) between red dots and the linear regression model to be zero or very small. Because of the irreducible error, we may not be able to accurately predict income even when the true function is linear.</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4</a:t>
            </a:fld>
            <a:endParaRPr lang="en-US"/>
          </a:p>
        </p:txBody>
      </p:sp>
    </p:spTree>
    <p:extLst>
      <p:ext uri="{BB962C8B-B14F-4D97-AF65-F5344CB8AC3E}">
        <p14:creationId xmlns:p14="http://schemas.microsoft.com/office/powerpoint/2010/main" val="257984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a:t>
            </a:r>
            <a:r>
              <a:rPr lang="en-US" baseline="0" dirty="0" smtClean="0"/>
              <a:t>-learning models are non-parametric in nature. (CLICK) By non-parametric, we really mean that these models do not assume a function form or a structure a priori. I want to point out that the term non-parametric could be misleading because non-parametric models DO (CLICK) have tuning parameters which are chosen while building models. (CLICK) Generally speaking, non-parametric methods are flexible and accurate. (CLICK) The main disadvantage is that they need a lot more data to accurately estimate </a:t>
            </a:r>
            <a:r>
              <a:rPr lang="en-US" i="1" baseline="0" dirty="0" smtClean="0"/>
              <a:t>f </a:t>
            </a:r>
            <a:r>
              <a:rPr lang="en-US" i="0" baseline="0" dirty="0" smtClean="0"/>
              <a:t>function</a:t>
            </a:r>
            <a:r>
              <a:rPr lang="en-US" baseline="0" dirty="0" smtClean="0"/>
              <a:t>. There is also the danger of overfitting. If we are not careful, non-parametric models will try to fit the given data too much which will result in a poor prediction when the model is applied to a different data set.</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5</a:t>
            </a:fld>
            <a:endParaRPr lang="en-US"/>
          </a:p>
        </p:txBody>
      </p:sp>
    </p:spTree>
    <p:extLst>
      <p:ext uri="{BB962C8B-B14F-4D97-AF65-F5344CB8AC3E}">
        <p14:creationId xmlns:p14="http://schemas.microsoft.com/office/powerpoint/2010/main" val="295429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to the non-parametric method, we have applied a spline model to the same data set that we saw earlier. We</a:t>
            </a:r>
            <a:r>
              <a:rPr lang="en-US" baseline="0" dirty="0" smtClean="0"/>
              <a:t> can see that the non-parametric method has resulted in a flexible (non-linear) model structure. (CLICK) It has the potential to accurately estimate the unknown function </a:t>
            </a:r>
            <a:r>
              <a:rPr lang="en-US" i="1" baseline="0" dirty="0" smtClean="0"/>
              <a:t>f</a:t>
            </a:r>
            <a:r>
              <a:rPr lang="en-US" baseline="0" dirty="0" smtClean="0"/>
              <a:t>.  But we should be careful </a:t>
            </a:r>
            <a:r>
              <a:rPr lang="en-US" sz="1200" kern="1200" dirty="0" smtClean="0">
                <a:solidFill>
                  <a:schemeClr val="tx1"/>
                </a:solidFill>
                <a:effectLst/>
                <a:latin typeface="+mn-lt"/>
                <a:ea typeface="+mn-ea"/>
                <a:cs typeface="+mn-cs"/>
              </a:rPr>
              <a:t>about the non-parametric methods</a:t>
            </a:r>
            <a:r>
              <a:rPr lang="en-US" baseline="0" dirty="0" smtClean="0"/>
              <a:t>;</a:t>
            </a:r>
            <a:r>
              <a:rPr lang="en-US" dirty="0" smtClean="0"/>
              <a:t> If we are not careful, these flexible models can go through every red dot and over fit the given data. It</a:t>
            </a:r>
            <a:r>
              <a:rPr lang="en-US" baseline="0" dirty="0" smtClean="0"/>
              <a:t> will be a great fit for the given data but the model will perform poorly when used in a different data set.</a:t>
            </a:r>
            <a:endParaRPr lang="en-US" dirty="0"/>
          </a:p>
        </p:txBody>
      </p:sp>
      <p:sp>
        <p:nvSpPr>
          <p:cNvPr id="4" name="Slide Number Placeholder 3"/>
          <p:cNvSpPr>
            <a:spLocks noGrp="1"/>
          </p:cNvSpPr>
          <p:nvPr>
            <p:ph type="sldNum" sz="quarter" idx="10"/>
          </p:nvPr>
        </p:nvSpPr>
        <p:spPr/>
        <p:txBody>
          <a:bodyPr/>
          <a:lstStyle/>
          <a:p>
            <a:fld id="{87ECB1AF-59EE-F24F-A58C-F1DD8DEE8755}" type="slidenum">
              <a:rPr lang="en-US" smtClean="0"/>
              <a:t>6</a:t>
            </a:fld>
            <a:endParaRPr lang="en-US"/>
          </a:p>
        </p:txBody>
      </p:sp>
    </p:spTree>
    <p:extLst>
      <p:ext uri="{BB962C8B-B14F-4D97-AF65-F5344CB8AC3E}">
        <p14:creationId xmlns:p14="http://schemas.microsoft.com/office/powerpoint/2010/main" val="2908527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A6C7C4-44C5-DB41-A250-F86FF3B1C7C4}" type="datetime1">
              <a:rPr lang="en-US" smtClean="0"/>
              <a:t>6/11/2019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D6112-BB1C-0044-BF62-99CE1FA9439D}" type="datetime1">
              <a:rPr lang="en-US" smtClean="0"/>
              <a:t>6/11/2019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3E8E6F-95AF-0442-87B8-DAECC9616437}" type="datetime1">
              <a:rPr lang="en-US" smtClean="0"/>
              <a:t>6/11/2019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FB1804-46FA-B545-9BCE-ED0A08CFCF5F}" type="datetime1">
              <a:rPr lang="en-US" smtClean="0"/>
              <a:t>6/11/2019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6E189-4790-794C-8ADB-7C294595E730}" type="datetime1">
              <a:rPr lang="en-US" smtClean="0"/>
              <a:t>6/11/2019</a:t>
            </a:fld>
            <a:endParaRPr lang="en-US"/>
          </a:p>
        </p:txBody>
      </p:sp>
      <p:sp>
        <p:nvSpPr>
          <p:cNvPr id="5" name="Footer Placeholder 4"/>
          <p:cNvSpPr>
            <a:spLocks noGrp="1"/>
          </p:cNvSpPr>
          <p:nvPr>
            <p:ph type="ftr" sz="quarter" idx="11"/>
          </p:nvPr>
        </p:nvSpPr>
        <p:spPr/>
        <p:txBody>
          <a:bodyPr/>
          <a:lstStyle/>
          <a:p>
            <a:r>
              <a:rPr lang="en-US" smtClean="0"/>
              <a:t>IOM 530: Intro. to Statistical Learning</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C83C6B-77B3-324A-8092-26AF785D795E}" type="datetime1">
              <a:rPr lang="en-US" smtClean="0"/>
              <a:t>6/11/2019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018A83-3EB4-E34E-8FC5-CAA415590D8F}" type="datetime1">
              <a:rPr lang="en-US" smtClean="0"/>
              <a:t>6/11/2019</a:t>
            </a:fld>
            <a:endParaRPr lang="en-US"/>
          </a:p>
        </p:txBody>
      </p:sp>
      <p:sp>
        <p:nvSpPr>
          <p:cNvPr id="8" name="Footer Placeholder 7"/>
          <p:cNvSpPr>
            <a:spLocks noGrp="1"/>
          </p:cNvSpPr>
          <p:nvPr>
            <p:ph type="ftr" sz="quarter" idx="11"/>
          </p:nvPr>
        </p:nvSpPr>
        <p:spPr/>
        <p:txBody>
          <a:bodyPr/>
          <a:lstStyle/>
          <a:p>
            <a:r>
              <a:rPr lang="en-US" smtClean="0"/>
              <a:t>IOM 530: Intro. to Statistical Learning</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326EEF-F75D-6941-B54B-7831E9DFFDFE}" type="datetime1">
              <a:rPr lang="en-US" smtClean="0"/>
              <a:t>6/11/2019</a:t>
            </a:fld>
            <a:endParaRPr lang="en-US"/>
          </a:p>
        </p:txBody>
      </p:sp>
      <p:sp>
        <p:nvSpPr>
          <p:cNvPr id="4" name="Footer Placeholder 3"/>
          <p:cNvSpPr>
            <a:spLocks noGrp="1"/>
          </p:cNvSpPr>
          <p:nvPr>
            <p:ph type="ftr" sz="quarter" idx="11"/>
          </p:nvPr>
        </p:nvSpPr>
        <p:spPr/>
        <p:txBody>
          <a:bodyPr/>
          <a:lstStyle/>
          <a:p>
            <a:r>
              <a:rPr lang="en-US" smtClean="0"/>
              <a:t>IOM 530: Intro. to Statistical Learning</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F0826-2CC8-024F-8BF0-B8847A09745F}" type="datetime1">
              <a:rPr lang="en-US" smtClean="0"/>
              <a:t>6/11/2019</a:t>
            </a:fld>
            <a:endParaRPr lang="en-US"/>
          </a:p>
        </p:txBody>
      </p:sp>
      <p:sp>
        <p:nvSpPr>
          <p:cNvPr id="3" name="Footer Placeholder 2"/>
          <p:cNvSpPr>
            <a:spLocks noGrp="1"/>
          </p:cNvSpPr>
          <p:nvPr>
            <p:ph type="ftr" sz="quarter" idx="11"/>
          </p:nvPr>
        </p:nvSpPr>
        <p:spPr/>
        <p:txBody>
          <a:bodyPr/>
          <a:lstStyle/>
          <a:p>
            <a:r>
              <a:rPr lang="en-US" smtClean="0"/>
              <a:t>IOM 530: Intro. to Statistical Learning</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11C857-8489-7748-BBC3-862D6AF51918}" type="datetime1">
              <a:rPr lang="en-US" smtClean="0"/>
              <a:t>6/11/2019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22D42-939B-424D-B869-3F4431CE6A67}" type="datetime1">
              <a:rPr lang="en-US" smtClean="0"/>
              <a:t>6/11/2019</a:t>
            </a:fld>
            <a:endParaRPr lang="en-US"/>
          </a:p>
        </p:txBody>
      </p:sp>
      <p:sp>
        <p:nvSpPr>
          <p:cNvPr id="6" name="Footer Placeholder 5"/>
          <p:cNvSpPr>
            <a:spLocks noGrp="1"/>
          </p:cNvSpPr>
          <p:nvPr>
            <p:ph type="ftr" sz="quarter" idx="11"/>
          </p:nvPr>
        </p:nvSpPr>
        <p:spPr/>
        <p:txBody>
          <a:bodyPr/>
          <a:lstStyle/>
          <a:p>
            <a:r>
              <a:rPr lang="en-US" smtClean="0"/>
              <a:t>IOM 530: Intro. to Statistical Learning</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10CBB11-B207-CB41-8CC4-7484A3909556}" type="datetime1">
              <a:rPr lang="en-US" smtClean="0"/>
              <a:t>6/11/2019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Estimate f?</a:t>
            </a:r>
            <a:endParaRPr lang="en-US" dirty="0"/>
          </a:p>
        </p:txBody>
      </p:sp>
      <p:sp>
        <p:nvSpPr>
          <p:cNvPr id="3" name="Content Placeholder 2"/>
          <p:cNvSpPr>
            <a:spLocks noGrp="1"/>
          </p:cNvSpPr>
          <p:nvPr>
            <p:ph idx="1"/>
          </p:nvPr>
        </p:nvSpPr>
        <p:spPr/>
        <p:txBody>
          <a:bodyPr/>
          <a:lstStyle/>
          <a:p>
            <a:pPr>
              <a:buFont typeface="Wingdings" charset="2"/>
              <a:buChar char="Ø"/>
            </a:pPr>
            <a:r>
              <a:rPr lang="en-US" sz="2800" b="1" dirty="0" smtClean="0"/>
              <a:t>Training </a:t>
            </a:r>
            <a:r>
              <a:rPr lang="en-US" sz="2800" b="1" dirty="0"/>
              <a:t>data</a:t>
            </a:r>
          </a:p>
          <a:p>
            <a:pPr>
              <a:buFont typeface="Wingdings" charset="2"/>
              <a:buChar char="Ø"/>
            </a:pPr>
            <a:endParaRPr lang="en-US" b="1" dirty="0"/>
          </a:p>
          <a:p>
            <a:pPr>
              <a:buFont typeface="Wingdings" charset="2"/>
              <a:buChar char="Ø"/>
            </a:pPr>
            <a:endParaRPr lang="en-US" b="1" dirty="0"/>
          </a:p>
          <a:p>
            <a:pPr>
              <a:buFont typeface="Wingdings" charset="2"/>
              <a:buChar char="Ø"/>
            </a:pPr>
            <a:r>
              <a:rPr lang="en-US" sz="2800" b="1" dirty="0" smtClean="0"/>
              <a:t>Use </a:t>
            </a:r>
            <a:r>
              <a:rPr lang="en-US" sz="2800" b="1" dirty="0"/>
              <a:t>the training data </a:t>
            </a:r>
            <a:r>
              <a:rPr lang="en-US" sz="2800" dirty="0"/>
              <a:t>and </a:t>
            </a:r>
            <a:r>
              <a:rPr lang="en-US" sz="2800" b="1" dirty="0" smtClean="0"/>
              <a:t>a learning method</a:t>
            </a:r>
            <a:r>
              <a:rPr lang="en-US" sz="2800" dirty="0" smtClean="0"/>
              <a:t> </a:t>
            </a:r>
            <a:r>
              <a:rPr lang="en-US" sz="2800" dirty="0"/>
              <a:t>to estimate </a:t>
            </a:r>
            <a:r>
              <a:rPr lang="en-US" sz="2800" i="1" dirty="0"/>
              <a:t>f</a:t>
            </a:r>
            <a:r>
              <a:rPr lang="en-US" sz="2800" dirty="0"/>
              <a:t>.</a:t>
            </a:r>
          </a:p>
          <a:p>
            <a:pPr>
              <a:buFont typeface="Wingdings" charset="2"/>
              <a:buChar char="Ø"/>
            </a:pPr>
            <a:r>
              <a:rPr lang="en-US" sz="2800" dirty="0" smtClean="0"/>
              <a:t>Learning </a:t>
            </a:r>
            <a:r>
              <a:rPr lang="en-US" sz="2800" dirty="0"/>
              <a:t>Methods: </a:t>
            </a:r>
          </a:p>
          <a:p>
            <a:pPr lvl="1">
              <a:buFont typeface="Wingdings" charset="2"/>
              <a:buChar char="Ø"/>
            </a:pPr>
            <a:r>
              <a:rPr lang="en-US" sz="2800" b="1" dirty="0"/>
              <a:t>Parametric </a:t>
            </a:r>
            <a:r>
              <a:rPr lang="en-US" sz="2800" b="1" dirty="0" smtClean="0"/>
              <a:t>Methods (pre-determined structure)</a:t>
            </a:r>
            <a:endParaRPr lang="en-US" sz="2800" b="1" dirty="0"/>
          </a:p>
          <a:p>
            <a:pPr lvl="1">
              <a:buFont typeface="Wingdings" charset="2"/>
              <a:buChar char="Ø"/>
            </a:pPr>
            <a:r>
              <a:rPr lang="en-US" sz="2800" b="1" dirty="0"/>
              <a:t>Non-parametric </a:t>
            </a:r>
            <a:r>
              <a:rPr lang="en-US" sz="2800" b="1" dirty="0" smtClean="0"/>
              <a:t>Methods (flexible)</a:t>
            </a:r>
            <a:endParaRPr lang="en-US" sz="2800" b="1" dirty="0"/>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4204415944"/>
              </p:ext>
            </p:extLst>
          </p:nvPr>
        </p:nvGraphicFramePr>
        <p:xfrm>
          <a:off x="1447800" y="2133600"/>
          <a:ext cx="6553200" cy="801688"/>
        </p:xfrm>
        <a:graphic>
          <a:graphicData uri="http://schemas.openxmlformats.org/presentationml/2006/ole">
            <mc:AlternateContent xmlns:mc="http://schemas.openxmlformats.org/markup-compatibility/2006">
              <mc:Choice xmlns:v="urn:schemas-microsoft-com:vml" Requires="v">
                <p:oleObj spid="_x0000_s3117" name="Equation" r:id="rId4" imgW="1866900" imgH="228600" progId="Equation.3">
                  <p:embed/>
                </p:oleObj>
              </mc:Choice>
              <mc:Fallback>
                <p:oleObj name="Equation" r:id="rId4" imgW="18669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133600"/>
                        <a:ext cx="6553200" cy="801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33795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Methods</a:t>
            </a:r>
            <a:endParaRPr lang="en-US" dirty="0"/>
          </a:p>
        </p:txBody>
      </p:sp>
      <p:sp>
        <p:nvSpPr>
          <p:cNvPr id="3" name="Content Placeholder 2"/>
          <p:cNvSpPr>
            <a:spLocks noGrp="1"/>
          </p:cNvSpPr>
          <p:nvPr>
            <p:ph idx="1"/>
          </p:nvPr>
        </p:nvSpPr>
        <p:spPr>
          <a:xfrm>
            <a:off x="400050" y="1709928"/>
            <a:ext cx="8229600" cy="4876800"/>
          </a:xfrm>
        </p:spPr>
        <p:txBody>
          <a:bodyPr>
            <a:normAutofit lnSpcReduction="10000"/>
          </a:bodyPr>
          <a:lstStyle/>
          <a:p>
            <a:pPr>
              <a:buFont typeface="Wingdings" charset="2"/>
              <a:buChar char="Ø"/>
            </a:pPr>
            <a:r>
              <a:rPr lang="en-US" sz="2800" dirty="0" smtClean="0"/>
              <a:t>Shape is predetermined.</a:t>
            </a:r>
          </a:p>
          <a:p>
            <a:pPr>
              <a:buFont typeface="Wingdings" charset="2"/>
              <a:buChar char="Ø"/>
            </a:pPr>
            <a:r>
              <a:rPr lang="en-US" sz="2800" dirty="0" smtClean="0"/>
              <a:t>To Estimate </a:t>
            </a:r>
            <a:r>
              <a:rPr lang="en-US" sz="2800" i="1" dirty="0" smtClean="0"/>
              <a:t>f,</a:t>
            </a:r>
            <a:r>
              <a:rPr lang="en-US" sz="2800" dirty="0" smtClean="0"/>
              <a:t> we estimate </a:t>
            </a:r>
            <a:r>
              <a:rPr lang="en-US" sz="2800" dirty="0"/>
              <a:t>a set of parameters.</a:t>
            </a:r>
          </a:p>
          <a:p>
            <a:pPr>
              <a:buFont typeface="Wingdings" charset="2"/>
              <a:buChar char="Ø"/>
            </a:pPr>
            <a:r>
              <a:rPr lang="en-US" sz="2800" dirty="0" smtClean="0"/>
              <a:t>They </a:t>
            </a:r>
            <a:r>
              <a:rPr lang="en-US" sz="2800" dirty="0"/>
              <a:t>involve a two-step model based approach</a:t>
            </a:r>
          </a:p>
          <a:p>
            <a:pPr marL="274320" lvl="1" indent="0">
              <a:buNone/>
            </a:pPr>
            <a:endParaRPr lang="en-US" dirty="0"/>
          </a:p>
          <a:p>
            <a:pPr marL="274320" lvl="1" indent="0">
              <a:buNone/>
            </a:pPr>
            <a:r>
              <a:rPr lang="en-US" sz="2800" u="sng" dirty="0"/>
              <a:t>STEP 1:</a:t>
            </a:r>
          </a:p>
          <a:p>
            <a:pPr marL="274320" lvl="1" indent="0">
              <a:buNone/>
            </a:pPr>
            <a:r>
              <a:rPr lang="en-US" sz="2800" dirty="0"/>
              <a:t>Make some </a:t>
            </a:r>
            <a:r>
              <a:rPr lang="en-US" sz="2800" b="1" dirty="0"/>
              <a:t>assumption about the functional form </a:t>
            </a:r>
            <a:r>
              <a:rPr lang="en-US" sz="2800" dirty="0"/>
              <a:t>of </a:t>
            </a:r>
            <a:r>
              <a:rPr lang="en-US" sz="2800" i="1" dirty="0"/>
              <a:t>f</a:t>
            </a:r>
            <a:r>
              <a:rPr lang="en-US" sz="2800" dirty="0"/>
              <a:t>, i.e. come up with a model. </a:t>
            </a:r>
            <a:endParaRPr lang="en-US" sz="2800" dirty="0" smtClean="0"/>
          </a:p>
          <a:p>
            <a:pPr marL="274320" lvl="1" indent="0">
              <a:buNone/>
            </a:pPr>
            <a:r>
              <a:rPr lang="en-US" sz="2800" dirty="0" smtClean="0"/>
              <a:t>Linear </a:t>
            </a:r>
            <a:r>
              <a:rPr lang="en-US" sz="2800" dirty="0"/>
              <a:t>model i.e.</a:t>
            </a:r>
          </a:p>
          <a:p>
            <a:pPr marL="609600" indent="-609600">
              <a:buFont typeface="Wingdings" pitchFamily="2" charset="2"/>
              <a:buAutoNum type="arabicPeriod"/>
            </a:pPr>
            <a:endParaRPr lang="en-US" dirty="0"/>
          </a:p>
          <a:p>
            <a:pPr marL="609600" indent="-609600">
              <a:buNone/>
            </a:pPr>
            <a:r>
              <a:rPr lang="en-US" dirty="0"/>
              <a:t>	</a:t>
            </a:r>
          </a:p>
          <a:p>
            <a:pPr marL="609600" indent="-609600">
              <a:buNone/>
            </a:pPr>
            <a:r>
              <a:rPr lang="en-US" dirty="0"/>
              <a:t>	</a:t>
            </a:r>
          </a:p>
        </p:txBody>
      </p:sp>
      <p:graphicFrame>
        <p:nvGraphicFramePr>
          <p:cNvPr id="4" name="Object 4"/>
          <p:cNvGraphicFramePr>
            <a:graphicFrameLocks noChangeAspect="1"/>
          </p:cNvGraphicFramePr>
          <p:nvPr>
            <p:extLst>
              <p:ext uri="{D42A27DB-BD31-4B8C-83A1-F6EECF244321}">
                <p14:modId xmlns:p14="http://schemas.microsoft.com/office/powerpoint/2010/main" val="3122126589"/>
              </p:ext>
            </p:extLst>
          </p:nvPr>
        </p:nvGraphicFramePr>
        <p:xfrm>
          <a:off x="1385888" y="5565775"/>
          <a:ext cx="6234112" cy="612775"/>
        </p:xfrm>
        <a:graphic>
          <a:graphicData uri="http://schemas.openxmlformats.org/presentationml/2006/ole">
            <mc:AlternateContent xmlns:mc="http://schemas.openxmlformats.org/markup-compatibility/2006">
              <mc:Choice xmlns:v="urn:schemas-microsoft-com:vml" Requires="v">
                <p:oleObj spid="_x0000_s4142" name="Equation" r:id="rId4" imgW="2451100" imgH="241300" progId="Equation.3">
                  <p:embed/>
                </p:oleObj>
              </mc:Choice>
              <mc:Fallback>
                <p:oleObj name="Equation" r:id="rId4" imgW="2451100" imgH="241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888" y="5565775"/>
                        <a:ext cx="6234112" cy="612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110110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Methods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90000"/>
                  </a:lnSpc>
                  <a:buNone/>
                </a:pPr>
                <a:r>
                  <a:rPr lang="en-US" sz="2800" u="sng" dirty="0"/>
                  <a:t>STEP 2:</a:t>
                </a:r>
              </a:p>
              <a:p>
                <a:pPr marL="0" indent="0">
                  <a:lnSpc>
                    <a:spcPct val="90000"/>
                  </a:lnSpc>
                  <a:buNone/>
                </a:pPr>
                <a:endParaRPr lang="en-US" sz="2000" u="sng" dirty="0"/>
              </a:p>
              <a:p>
                <a:pPr>
                  <a:lnSpc>
                    <a:spcPct val="90000"/>
                  </a:lnSpc>
                  <a:buFont typeface="Wingdings" panose="05000000000000000000" pitchFamily="2" charset="2"/>
                  <a:buChar char="Ø"/>
                </a:pPr>
                <a:r>
                  <a:rPr lang="en-US" sz="2800" dirty="0"/>
                  <a:t>Use </a:t>
                </a:r>
                <a:r>
                  <a:rPr lang="en-US" sz="2800" dirty="0" smtClean="0"/>
                  <a:t>training </a:t>
                </a:r>
                <a:r>
                  <a:rPr lang="en-US" sz="2800" dirty="0"/>
                  <a:t>data to </a:t>
                </a:r>
                <a:r>
                  <a:rPr lang="en-US" sz="2800" dirty="0" smtClean="0"/>
                  <a:t>estimate </a:t>
                </a:r>
                <a:r>
                  <a:rPr lang="en-US" sz="2800" i="1" dirty="0"/>
                  <a:t>f</a:t>
                </a:r>
                <a:r>
                  <a:rPr lang="en-US" sz="2800" dirty="0"/>
                  <a:t> or equivalently the unknown parameters such as </a:t>
                </a:r>
                <a:r>
                  <a:rPr lang="el-GR" sz="2800" i="1" dirty="0"/>
                  <a:t>β</a:t>
                </a:r>
                <a:r>
                  <a:rPr lang="en-US" sz="2800" i="1" baseline="-25000" dirty="0"/>
                  <a:t>0</a:t>
                </a:r>
                <a:r>
                  <a:rPr lang="en-US" sz="2800" i="1" dirty="0"/>
                  <a:t>,</a:t>
                </a:r>
                <a:r>
                  <a:rPr lang="el-GR" sz="2800" i="1" dirty="0"/>
                  <a:t> β</a:t>
                </a:r>
                <a:r>
                  <a:rPr lang="en-US" sz="2800" i="1" baseline="-25000" dirty="0"/>
                  <a:t>1</a:t>
                </a:r>
                <a:r>
                  <a:rPr lang="en-US" sz="2800" i="1" dirty="0"/>
                  <a:t>,</a:t>
                </a:r>
                <a:r>
                  <a:rPr lang="el-GR" sz="2800" i="1" dirty="0"/>
                  <a:t> β</a:t>
                </a:r>
                <a:r>
                  <a:rPr lang="en-US" sz="2800" i="1" baseline="-25000" dirty="0"/>
                  <a:t>2</a:t>
                </a:r>
                <a:r>
                  <a:rPr lang="en-US" sz="2800" i="1" dirty="0"/>
                  <a:t>,…,</a:t>
                </a:r>
                <a:r>
                  <a:rPr lang="el-GR" sz="2800" i="1" dirty="0"/>
                  <a:t> β</a:t>
                </a:r>
                <a:r>
                  <a:rPr lang="en-US" sz="2800" i="1" baseline="-25000" dirty="0"/>
                  <a:t>p</a:t>
                </a:r>
                <a:r>
                  <a:rPr lang="en-US" sz="2800" dirty="0" smtClean="0"/>
                  <a:t>.</a:t>
                </a:r>
              </a:p>
              <a:p>
                <a:pPr>
                  <a:lnSpc>
                    <a:spcPct val="90000"/>
                  </a:lnSpc>
                  <a:buFont typeface="Wingdings" panose="05000000000000000000" pitchFamily="2" charset="2"/>
                  <a:buChar char="Ø"/>
                </a:pPr>
                <a:r>
                  <a:rPr lang="en-US" sz="2800" dirty="0" smtClean="0"/>
                  <a:t>Estimated Betas are </a:t>
                </a:r>
                <a14:m>
                  <m:oMath xmlns:m="http://schemas.openxmlformats.org/officeDocument/2006/math">
                    <m:acc>
                      <m:accPr>
                        <m:chr m:val="̂"/>
                        <m:ctrlPr>
                          <a:rPr lang="en-US" sz="2800" i="1" smtClean="0">
                            <a:latin typeface="Cambria Math" panose="02040503050406030204" pitchFamily="18" charset="0"/>
                          </a:rPr>
                        </m:ctrlPr>
                      </m:accPr>
                      <m:e>
                        <m:r>
                          <m:rPr>
                            <m:nor/>
                          </m:rPr>
                          <a:rPr lang="el-GR" sz="2800" i="1" dirty="0"/>
                          <m:t>β</m:t>
                        </m:r>
                      </m:e>
                    </m:acc>
                  </m:oMath>
                </a14:m>
                <a:r>
                  <a:rPr lang="en-US" sz="2800" i="1" baseline="-25000" dirty="0" smtClean="0"/>
                  <a:t>0</a:t>
                </a:r>
                <a:r>
                  <a:rPr lang="en-US" sz="2800" i="1" dirty="0" smtClean="0"/>
                  <a:t>, </a:t>
                </a:r>
                <a14:m>
                  <m:oMath xmlns:m="http://schemas.openxmlformats.org/officeDocument/2006/math">
                    <m:acc>
                      <m:accPr>
                        <m:chr m:val="̂"/>
                        <m:ctrlPr>
                          <a:rPr lang="en-US" sz="2800" i="1">
                            <a:latin typeface="Cambria Math" panose="02040503050406030204" pitchFamily="18" charset="0"/>
                          </a:rPr>
                        </m:ctrlPr>
                      </m:accPr>
                      <m:e>
                        <m:r>
                          <m:rPr>
                            <m:nor/>
                          </m:rPr>
                          <a:rPr lang="el-GR" sz="2800" i="1" dirty="0"/>
                          <m:t>β</m:t>
                        </m:r>
                      </m:e>
                    </m:acc>
                  </m:oMath>
                </a14:m>
                <a:r>
                  <a:rPr lang="en-US" sz="2800" i="1" baseline="-25000" dirty="0" smtClean="0"/>
                  <a:t>1</a:t>
                </a:r>
                <a:r>
                  <a:rPr lang="en-US" sz="2800" i="1" dirty="0" smtClean="0"/>
                  <a:t>, </a:t>
                </a:r>
                <a14:m>
                  <m:oMath xmlns:m="http://schemas.openxmlformats.org/officeDocument/2006/math">
                    <m:acc>
                      <m:accPr>
                        <m:chr m:val="̂"/>
                        <m:ctrlPr>
                          <a:rPr lang="en-US" sz="2800" i="1">
                            <a:latin typeface="Cambria Math" panose="02040503050406030204" pitchFamily="18" charset="0"/>
                          </a:rPr>
                        </m:ctrlPr>
                      </m:accPr>
                      <m:e>
                        <m:r>
                          <m:rPr>
                            <m:nor/>
                          </m:rPr>
                          <a:rPr lang="el-GR" sz="2800" i="1" dirty="0"/>
                          <m:t>β</m:t>
                        </m:r>
                      </m:e>
                    </m:acc>
                  </m:oMath>
                </a14:m>
                <a:r>
                  <a:rPr lang="en-US" sz="2800" i="1" baseline="-25000" dirty="0" smtClean="0"/>
                  <a:t>2</a:t>
                </a:r>
                <a:r>
                  <a:rPr lang="en-US" sz="2800" i="1" dirty="0" smtClean="0"/>
                  <a:t>, …, </a:t>
                </a:r>
                <a14:m>
                  <m:oMath xmlns:m="http://schemas.openxmlformats.org/officeDocument/2006/math">
                    <m:acc>
                      <m:accPr>
                        <m:chr m:val="̂"/>
                        <m:ctrlPr>
                          <a:rPr lang="en-US" sz="2800" i="1">
                            <a:latin typeface="Cambria Math" panose="02040503050406030204" pitchFamily="18" charset="0"/>
                          </a:rPr>
                        </m:ctrlPr>
                      </m:accPr>
                      <m:e>
                        <m:r>
                          <m:rPr>
                            <m:nor/>
                          </m:rPr>
                          <a:rPr lang="el-GR" sz="2800" i="1" dirty="0"/>
                          <m:t>β</m:t>
                        </m:r>
                      </m:e>
                    </m:acc>
                  </m:oMath>
                </a14:m>
                <a:r>
                  <a:rPr lang="en-US" sz="2800" i="1" baseline="-25000" dirty="0" smtClean="0"/>
                  <a:t>p</a:t>
                </a:r>
                <a:r>
                  <a:rPr lang="en-US" sz="2800" i="1" dirty="0" smtClean="0"/>
                  <a:t>.</a:t>
                </a:r>
                <a:endParaRPr lang="en-US" sz="2800" dirty="0"/>
              </a:p>
              <a:p>
                <a:pPr>
                  <a:lnSpc>
                    <a:spcPct val="90000"/>
                  </a:lnSpc>
                  <a:buFont typeface="Wingdings" panose="05000000000000000000" pitchFamily="2" charset="2"/>
                  <a:buChar char="Ø"/>
                </a:pPr>
                <a:r>
                  <a:rPr lang="en-US" sz="2800" dirty="0" smtClean="0"/>
                  <a:t>The </a:t>
                </a:r>
                <a:r>
                  <a:rPr lang="en-US" sz="2800" dirty="0"/>
                  <a:t>most common approach for estimating the parameters in a linear model is ordinary least squares (OLS</a:t>
                </a:r>
                <a:r>
                  <a:rPr lang="en-US" sz="2800" dirty="0" smtClean="0"/>
                  <a:t>).</a:t>
                </a:r>
              </a:p>
              <a:p>
                <a:pPr>
                  <a:lnSpc>
                    <a:spcPct val="90000"/>
                  </a:lnSpc>
                  <a:buFont typeface="Wingdings" panose="05000000000000000000" pitchFamily="2" charset="2"/>
                  <a:buChar char="Ø"/>
                </a:pPr>
                <a:r>
                  <a:rPr lang="en-US" sz="2800" dirty="0" smtClean="0"/>
                  <a:t>For the same data, we get the same estimate.</a:t>
                </a: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81" t="-2250" r="-16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343491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Parametric Model Example</a:t>
            </a:r>
            <a:r>
              <a:rPr lang="en-US" dirty="0" smtClean="0"/>
              <a:t>: A Linear Regression Estimate</a:t>
            </a:r>
            <a:endParaRPr lang="en-US" dirty="0"/>
          </a:p>
        </p:txBody>
      </p:sp>
      <p:pic>
        <p:nvPicPr>
          <p:cNvPr id="5"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17291" t="4396" r="17033" b="53446"/>
          <a:stretch/>
        </p:blipFill>
        <p:spPr bwMode="auto">
          <a:xfrm>
            <a:off x="2006600" y="1555750"/>
            <a:ext cx="5688764" cy="42404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7" name="Object 6"/>
          <p:cNvGraphicFramePr>
            <a:graphicFrameLocks noChangeAspect="1"/>
          </p:cNvGraphicFramePr>
          <p:nvPr>
            <p:extLst>
              <p:ext uri="{D42A27DB-BD31-4B8C-83A1-F6EECF244321}">
                <p14:modId xmlns:p14="http://schemas.microsoft.com/office/powerpoint/2010/main" val="1360375330"/>
              </p:ext>
            </p:extLst>
          </p:nvPr>
        </p:nvGraphicFramePr>
        <p:xfrm>
          <a:off x="2209800" y="5867400"/>
          <a:ext cx="4235824" cy="381000"/>
        </p:xfrm>
        <a:graphic>
          <a:graphicData uri="http://schemas.openxmlformats.org/presentationml/2006/ole">
            <mc:AlternateContent xmlns:mc="http://schemas.openxmlformats.org/markup-compatibility/2006">
              <mc:Choice xmlns:v="urn:schemas-microsoft-com:vml" Requires="v">
                <p:oleObj spid="_x0000_s5163" name="Equation" r:id="rId5" imgW="2400300" imgH="215900" progId="Equation.3">
                  <p:embed/>
                </p:oleObj>
              </mc:Choice>
              <mc:Fallback>
                <p:oleObj name="Equation" r:id="rId5" imgW="2400300" imgH="215900" progId="Equation.3">
                  <p:embed/>
                  <p:pic>
                    <p:nvPicPr>
                      <p:cNvPr id="0" name=""/>
                      <p:cNvPicPr/>
                      <p:nvPr/>
                    </p:nvPicPr>
                    <p:blipFill>
                      <a:blip r:embed="rId6"/>
                      <a:stretch>
                        <a:fillRect/>
                      </a:stretch>
                    </p:blipFill>
                    <p:spPr>
                      <a:xfrm>
                        <a:off x="2209800" y="5867400"/>
                        <a:ext cx="4235824" cy="381000"/>
                      </a:xfrm>
                      <a:prstGeom prst="rect">
                        <a:avLst/>
                      </a:prstGeom>
                    </p:spPr>
                  </p:pic>
                </p:oleObj>
              </mc:Fallback>
            </mc:AlternateContent>
          </a:graphicData>
        </a:graphic>
      </p:graphicFrame>
      <p:sp>
        <p:nvSpPr>
          <p:cNvPr id="8" name="Slide Number Placeholder 7"/>
          <p:cNvSpPr>
            <a:spLocks noGrp="1"/>
          </p:cNvSpPr>
          <p:nvPr>
            <p:ph type="sldNum" sz="quarter" idx="12"/>
          </p:nvPr>
        </p:nvSpPr>
        <p:spPr/>
        <p:txBody>
          <a:bodyPr/>
          <a:lstStyle/>
          <a:p>
            <a:fld id="{E4FFCA10-EE3F-AF4E-9EA4-E5CA2D91A1E4}" type="slidenum">
              <a:rPr lang="en-US" smtClean="0"/>
              <a:t>4</a:t>
            </a:fld>
            <a:endParaRPr lang="en-US"/>
          </a:p>
        </p:txBody>
      </p:sp>
      <p:cxnSp>
        <p:nvCxnSpPr>
          <p:cNvPr id="9" name="Straight Arrow Connector 8"/>
          <p:cNvCxnSpPr/>
          <p:nvPr/>
        </p:nvCxnSpPr>
        <p:spPr>
          <a:xfrm>
            <a:off x="704850" y="3302000"/>
            <a:ext cx="1435100" cy="6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1885950" y="4705350"/>
            <a:ext cx="1435100" cy="6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6946900" y="4413250"/>
            <a:ext cx="1435100" cy="635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1924050" y="4044950"/>
            <a:ext cx="1435100" cy="6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527050" y="6038850"/>
            <a:ext cx="1435100" cy="6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2813050" y="5359400"/>
            <a:ext cx="0" cy="508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3282950" y="5365750"/>
            <a:ext cx="0" cy="508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5080000" y="5365750"/>
            <a:ext cx="0" cy="508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2813050" y="3270250"/>
            <a:ext cx="723900" cy="25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3282950" y="2959100"/>
            <a:ext cx="723900" cy="25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903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ppt_x"/>
                                          </p:val>
                                        </p:tav>
                                        <p:tav tm="100000">
                                          <p:val>
                                            <p:strVal val="#ppt_x"/>
                                          </p:val>
                                        </p:tav>
                                      </p:tavLst>
                                    </p:anim>
                                    <p:anim calcmode="lin" valueType="num">
                                      <p:cBhvr additive="base">
                                        <p:cTn id="63" dur="500" fill="hold"/>
                                        <p:tgtEl>
                                          <p:spTgt spid="18"/>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17"/>
                                        </p:tgtEl>
                                      </p:cBhvr>
                                    </p:animEffect>
                                    <p:set>
                                      <p:cBhvr>
                                        <p:cTn id="72" dur="1" fill="hold">
                                          <p:stCondLst>
                                            <p:cond delay="499"/>
                                          </p:stCondLst>
                                        </p:cTn>
                                        <p:tgtEl>
                                          <p:spTgt spid="17"/>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 calcmode="lin" valueType="num">
                                      <p:cBhvr additive="base">
                                        <p:cTn id="83" dur="500" fill="hold"/>
                                        <p:tgtEl>
                                          <p:spTgt spid="20"/>
                                        </p:tgtEl>
                                        <p:attrNameLst>
                                          <p:attrName>ppt_x</p:attrName>
                                        </p:attrNameLst>
                                      </p:cBhvr>
                                      <p:tavLst>
                                        <p:tav tm="0">
                                          <p:val>
                                            <p:strVal val="#ppt_x"/>
                                          </p:val>
                                        </p:tav>
                                        <p:tav tm="100000">
                                          <p:val>
                                            <p:strVal val="#ppt_x"/>
                                          </p:val>
                                        </p:tav>
                                      </p:tavLst>
                                    </p:anim>
                                    <p:anim calcmode="lin" valueType="num">
                                      <p:cBhvr additive="base">
                                        <p:cTn id="8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20"/>
                                        </p:tgtEl>
                                      </p:cBhvr>
                                    </p:animEffect>
                                    <p:set>
                                      <p:cBhvr>
                                        <p:cTn id="89" dur="1" fill="hold">
                                          <p:stCondLst>
                                            <p:cond delay="499"/>
                                          </p:stCondLst>
                                        </p:cTn>
                                        <p:tgtEl>
                                          <p:spTgt spid="2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additive="base">
                                        <p:cTn id="94" dur="500" fill="hold"/>
                                        <p:tgtEl>
                                          <p:spTgt spid="22"/>
                                        </p:tgtEl>
                                        <p:attrNameLst>
                                          <p:attrName>ppt_x</p:attrName>
                                        </p:attrNameLst>
                                      </p:cBhvr>
                                      <p:tavLst>
                                        <p:tav tm="0">
                                          <p:val>
                                            <p:strVal val="#ppt_x"/>
                                          </p:val>
                                        </p:tav>
                                        <p:tav tm="100000">
                                          <p:val>
                                            <p:strVal val="#ppt_x"/>
                                          </p:val>
                                        </p:tav>
                                      </p:tavLst>
                                    </p:anim>
                                    <p:anim calcmode="lin" valueType="num">
                                      <p:cBhvr additive="base">
                                        <p:cTn id="9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Non-parametric Methods</a:t>
            </a:r>
            <a:endParaRPr lang="en-US" dirty="0"/>
          </a:p>
        </p:txBody>
      </p:sp>
      <p:sp>
        <p:nvSpPr>
          <p:cNvPr id="3" name="Content Placeholder 2"/>
          <p:cNvSpPr>
            <a:spLocks noGrp="1"/>
          </p:cNvSpPr>
          <p:nvPr>
            <p:ph idx="1"/>
          </p:nvPr>
        </p:nvSpPr>
        <p:spPr/>
        <p:txBody>
          <a:bodyPr/>
          <a:lstStyle/>
          <a:p>
            <a:pPr>
              <a:buFont typeface="Wingdings" charset="2"/>
              <a:buChar char="Ø"/>
            </a:pPr>
            <a:r>
              <a:rPr lang="en-US" sz="2800" dirty="0" smtClean="0"/>
              <a:t>No </a:t>
            </a:r>
            <a:r>
              <a:rPr lang="en-US" sz="2800" b="1" dirty="0" smtClean="0"/>
              <a:t>assumptions about function </a:t>
            </a:r>
            <a:r>
              <a:rPr lang="en-US" sz="2800" b="1" dirty="0"/>
              <a:t>form</a:t>
            </a:r>
            <a:r>
              <a:rPr lang="en-US" sz="2800" dirty="0"/>
              <a:t> of </a:t>
            </a:r>
            <a:r>
              <a:rPr lang="en-US" sz="2800" i="1" dirty="0"/>
              <a:t>f</a:t>
            </a:r>
            <a:r>
              <a:rPr lang="en-US" sz="2800" dirty="0" smtClean="0"/>
              <a:t>.</a:t>
            </a:r>
          </a:p>
          <a:p>
            <a:pPr>
              <a:buFont typeface="Wingdings" charset="2"/>
              <a:buChar char="Ø"/>
            </a:pPr>
            <a:r>
              <a:rPr lang="en-US" sz="2800" dirty="0" smtClean="0"/>
              <a:t>There are tuning parameters.</a:t>
            </a:r>
            <a:endParaRPr lang="en-US" sz="2800" dirty="0"/>
          </a:p>
          <a:p>
            <a:pPr>
              <a:buFont typeface="Wingdings" charset="2"/>
              <a:buChar char="Ø"/>
            </a:pPr>
            <a:r>
              <a:rPr lang="en-US" sz="2800" u="sng" dirty="0"/>
              <a:t>Advantages: </a:t>
            </a:r>
            <a:r>
              <a:rPr lang="en-US" sz="2800" dirty="0"/>
              <a:t>They </a:t>
            </a:r>
            <a:r>
              <a:rPr lang="en-US" sz="2800" b="1" dirty="0"/>
              <a:t>accurately fit</a:t>
            </a:r>
            <a:r>
              <a:rPr lang="en-US" sz="2800" dirty="0"/>
              <a:t> a wider range of possible shapes of f.</a:t>
            </a:r>
          </a:p>
          <a:p>
            <a:pPr>
              <a:buFont typeface="Wingdings" charset="2"/>
              <a:buChar char="Ø"/>
            </a:pPr>
            <a:r>
              <a:rPr lang="en-US" sz="2800" u="sng" dirty="0"/>
              <a:t>Disadvantages:</a:t>
            </a:r>
            <a:r>
              <a:rPr lang="en-US" sz="2800" dirty="0"/>
              <a:t> A very </a:t>
            </a:r>
            <a:r>
              <a:rPr lang="en-US" sz="2800" b="1" dirty="0"/>
              <a:t>large number of observations</a:t>
            </a:r>
            <a:r>
              <a:rPr lang="en-US" sz="2800" dirty="0"/>
              <a:t> is required to obtain an accurate estimate of </a:t>
            </a:r>
            <a:r>
              <a:rPr lang="en-US" sz="2800" dirty="0" smtClean="0"/>
              <a:t>f. They can also over fit the data.</a:t>
            </a:r>
            <a:endParaRPr lang="en-US" sz="2800" dirty="0"/>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412223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Non-Parametric Example</a:t>
            </a:r>
            <a:r>
              <a:rPr lang="en-US" dirty="0" smtClean="0"/>
              <a:t>: A </a:t>
            </a:r>
            <a:r>
              <a:rPr lang="en-US" dirty="0" smtClean="0"/>
              <a:t>Spline </a:t>
            </a:r>
            <a:r>
              <a:rPr lang="en-US" dirty="0" smtClean="0"/>
              <a:t>Estimate</a:t>
            </a:r>
            <a:endParaRPr lang="en-US" dirty="0"/>
          </a:p>
        </p:txBody>
      </p:sp>
      <p:sp>
        <p:nvSpPr>
          <p:cNvPr id="4" name="Rectangle 3"/>
          <p:cNvSpPr txBox="1">
            <a:spLocks noChangeArrowheads="1"/>
          </p:cNvSpPr>
          <p:nvPr/>
        </p:nvSpPr>
        <p:spPr>
          <a:xfrm>
            <a:off x="228600" y="1905000"/>
            <a:ext cx="2438400" cy="4379913"/>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Non-linear regression methods are </a:t>
            </a:r>
            <a:r>
              <a:rPr lang="en-US" b="1" dirty="0" smtClean="0"/>
              <a:t>more flexible </a:t>
            </a:r>
            <a:r>
              <a:rPr lang="en-US" dirty="0" smtClean="0"/>
              <a:t>and can potentially provide more accurate estimates.</a:t>
            </a: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618" t="5594" r="17421" b="54447"/>
          <a:stretch/>
        </p:blipFill>
        <p:spPr bwMode="auto">
          <a:xfrm>
            <a:off x="2667000" y="1460500"/>
            <a:ext cx="5380866"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216356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1495</TotalTime>
  <Words>995</Words>
  <Application>Microsoft Office PowerPoint</Application>
  <PresentationFormat>On-screen Show (4:3)</PresentationFormat>
  <Paragraphs>54</Paragraphs>
  <Slides>6</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Cambria Math</vt:lpstr>
      <vt:lpstr>Wingdings</vt:lpstr>
      <vt:lpstr>Clarity</vt:lpstr>
      <vt:lpstr>Equation</vt:lpstr>
      <vt:lpstr>How Do We Estimate f?</vt:lpstr>
      <vt:lpstr>Parametric Methods</vt:lpstr>
      <vt:lpstr>Parametric Methods (cont.)</vt:lpstr>
      <vt:lpstr>Parametric Model Example: A Linear Regression Estimate</vt:lpstr>
      <vt:lpstr>Non-parametric Methods</vt:lpstr>
      <vt:lpstr>Non-Parametric Example: A Spline Estimate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Sundaramoorthi, Durai</cp:lastModifiedBy>
  <cp:revision>47</cp:revision>
  <dcterms:created xsi:type="dcterms:W3CDTF">2013-08-14T17:09:52Z</dcterms:created>
  <dcterms:modified xsi:type="dcterms:W3CDTF">2019-06-11T16:24:42Z</dcterms:modified>
</cp:coreProperties>
</file>