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handoutMasterIdLst>
    <p:handoutMasterId r:id="rId6"/>
  </p:handoutMasterIdLst>
  <p:sldIdLst>
    <p:sldId id="275" r:id="rId2"/>
    <p:sldId id="276" r:id="rId3"/>
    <p:sldId id="277"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84" autoAdjust="0"/>
  </p:normalViewPr>
  <p:slideViewPr>
    <p:cSldViewPr snapToGrid="0" snapToObjects="1">
      <p:cViewPr varScale="1">
        <p:scale>
          <a:sx n="47" d="100"/>
          <a:sy n="47" d="100"/>
        </p:scale>
        <p:origin x="1278"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t>6/14/2019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t>‹#›</a:t>
            </a:fld>
            <a:endParaRPr lang="en-US"/>
          </a:p>
        </p:txBody>
      </p:sp>
    </p:spTree>
    <p:extLst>
      <p:ext uri="{BB962C8B-B14F-4D97-AF65-F5344CB8AC3E}">
        <p14:creationId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t>6/14/2019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t>‹#›</a:t>
            </a:fld>
            <a:endParaRPr lang="en-US"/>
          </a:p>
        </p:txBody>
      </p:sp>
    </p:spTree>
    <p:extLst>
      <p:ext uri="{BB962C8B-B14F-4D97-AF65-F5344CB8AC3E}">
        <p14:creationId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 seems machine-learning models are flexible and accurate. (CLICK)Then the question is why not use such flexible models all the time. (CLICK) There are two reasons why simple models are still preferred in some situations. </a:t>
            </a:r>
          </a:p>
          <a:p>
            <a:r>
              <a:rPr lang="en-US" sz="1200" kern="1200" dirty="0" smtClean="0">
                <a:solidFill>
                  <a:schemeClr val="tx1"/>
                </a:solidFill>
                <a:effectLst/>
                <a:latin typeface="+mn-lt"/>
                <a:ea typeface="+mn-ea"/>
                <a:cs typeface="+mn-cs"/>
              </a:rPr>
              <a:t>(CLICK) A simple method such as </a:t>
            </a:r>
            <a:r>
              <a:rPr lang="en-US" sz="1200" b="1" kern="1200" dirty="0" smtClean="0">
                <a:solidFill>
                  <a:schemeClr val="tx1"/>
                </a:solidFill>
                <a:effectLst/>
                <a:latin typeface="+mn-lt"/>
                <a:ea typeface="+mn-ea"/>
                <a:cs typeface="+mn-cs"/>
              </a:rPr>
              <a:t>linear regression </a:t>
            </a:r>
            <a:r>
              <a:rPr lang="en-US" sz="1200" kern="1200" dirty="0" smtClean="0">
                <a:solidFill>
                  <a:schemeClr val="tx1"/>
                </a:solidFill>
                <a:effectLst/>
                <a:latin typeface="+mn-lt"/>
                <a:ea typeface="+mn-ea"/>
                <a:cs typeface="+mn-cs"/>
              </a:rPr>
              <a:t>produces models that are </a:t>
            </a:r>
            <a:r>
              <a:rPr lang="en-US" sz="1200" b="1" kern="1200" dirty="0" smtClean="0">
                <a:solidFill>
                  <a:schemeClr val="tx1"/>
                </a:solidFill>
                <a:effectLst/>
                <a:latin typeface="+mn-lt"/>
                <a:ea typeface="+mn-ea"/>
                <a:cs typeface="+mn-cs"/>
              </a:rPr>
              <a:t>easier to interpret.  </a:t>
            </a:r>
            <a:r>
              <a:rPr lang="en-US" sz="1200" kern="1200" dirty="0" smtClean="0">
                <a:solidFill>
                  <a:schemeClr val="tx1"/>
                </a:solidFill>
                <a:effectLst/>
                <a:latin typeface="+mn-lt"/>
                <a:ea typeface="+mn-ea"/>
                <a:cs typeface="+mn-cs"/>
              </a:rPr>
              <a:t>Making Inferences with linear regression is much easier. For example, Betas in linear regression are the average increase in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 for one unit increase in X variables when we hold all other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 variables constant. This is such a straight forward interpretation which is lacking in machine-learning.</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CB1AF-59EE-F24F-A58C-F1DD8DEE8755}" type="slidenum">
              <a:rPr lang="en-US" smtClean="0"/>
              <a:t>1</a:t>
            </a:fld>
            <a:endParaRPr lang="en-US"/>
          </a:p>
        </p:txBody>
      </p:sp>
    </p:spTree>
    <p:extLst>
      <p:ext uri="{BB962C8B-B14F-4D97-AF65-F5344CB8AC3E}">
        <p14:creationId xmlns:p14="http://schemas.microsoft.com/office/powerpoint/2010/main" val="47198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is Reason number two. Let us assume we do not care about inference. (CLICK) Even when you are only interested in prediction, it is possible to get more accurate predictions with a simple model. This seems counter intuitive but it has to do with the fact that it is harder to fit a more flexible model. We need a lot more data, there is the danger of overfitting, etc. For these reasons, we might end up with poor predictions with flexible models.</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2</a:t>
            </a:fld>
            <a:endParaRPr lang="en-US"/>
          </a:p>
        </p:txBody>
      </p:sp>
    </p:spTree>
    <p:extLst>
      <p:ext uri="{BB962C8B-B14F-4D97-AF65-F5344CB8AC3E}">
        <p14:creationId xmlns:p14="http://schemas.microsoft.com/office/powerpoint/2010/main" val="129473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 I just mentioned, with flexible models we always have the danger of overfitting. (CLICK) In this figure, we see that the fitted model touches every data point. This is clearly an example of overfitting. (CLICK) It is unlikely this model fits the true function well. It will not perform well in a new data set. (CLICK) We are better off with a model like this which is flexible but not too flexible. This model will be more likely to perform better in a new data. In sum, machine-learning is not the best choice all the time. We have to be careful while fitting machine-learning models.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ECB1AF-59EE-F24F-A58C-F1DD8DEE8755}" type="slidenum">
              <a:rPr lang="en-US" smtClean="0"/>
              <a:t>3</a:t>
            </a:fld>
            <a:endParaRPr lang="en-US"/>
          </a:p>
        </p:txBody>
      </p:sp>
    </p:spTree>
    <p:extLst>
      <p:ext uri="{BB962C8B-B14F-4D97-AF65-F5344CB8AC3E}">
        <p14:creationId xmlns:p14="http://schemas.microsoft.com/office/powerpoint/2010/main" val="112901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A6C7C4-44C5-DB41-A250-F86FF3B1C7C4}" type="datetime1">
              <a:rPr lang="en-US" smtClean="0"/>
              <a:t>6/14/2019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D6112-BB1C-0044-BF62-99CE1FA9439D}" type="datetime1">
              <a:rPr lang="en-US" smtClean="0"/>
              <a:t>6/14/2019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E8E6F-95AF-0442-87B8-DAECC9616437}" type="datetime1">
              <a:rPr lang="en-US" smtClean="0"/>
              <a:t>6/14/2019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B1804-46FA-B545-9BCE-ED0A08CFCF5F}" type="datetime1">
              <a:rPr lang="en-US" smtClean="0"/>
              <a:t>6/14/2019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6E189-4790-794C-8ADB-7C294595E730}" type="datetime1">
              <a:rPr lang="en-US" smtClean="0"/>
              <a:t>6/14/2019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C83C6B-77B3-324A-8092-26AF785D795E}" type="datetime1">
              <a:rPr lang="en-US" smtClean="0"/>
              <a:t>6/14/2019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018A83-3EB4-E34E-8FC5-CAA415590D8F}" type="datetime1">
              <a:rPr lang="en-US" smtClean="0"/>
              <a:t>6/14/2019</a:t>
            </a:fld>
            <a:endParaRPr lang="en-US"/>
          </a:p>
        </p:txBody>
      </p:sp>
      <p:sp>
        <p:nvSpPr>
          <p:cNvPr id="8" name="Footer Placeholder 7"/>
          <p:cNvSpPr>
            <a:spLocks noGrp="1"/>
          </p:cNvSpPr>
          <p:nvPr>
            <p:ph type="ftr" sz="quarter" idx="11"/>
          </p:nvPr>
        </p:nvSpPr>
        <p:spPr/>
        <p:txBody>
          <a:bodyPr/>
          <a:lstStyle/>
          <a:p>
            <a:r>
              <a:rPr lang="en-US" smtClean="0"/>
              <a:t>IOM 530: Intro. to Statistical Learning</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26EEF-F75D-6941-B54B-7831E9DFFDFE}" type="datetime1">
              <a:rPr lang="en-US" smtClean="0"/>
              <a:t>6/14/2019</a:t>
            </a:fld>
            <a:endParaRPr lang="en-US"/>
          </a:p>
        </p:txBody>
      </p:sp>
      <p:sp>
        <p:nvSpPr>
          <p:cNvPr id="4" name="Footer Placeholder 3"/>
          <p:cNvSpPr>
            <a:spLocks noGrp="1"/>
          </p:cNvSpPr>
          <p:nvPr>
            <p:ph type="ftr" sz="quarter" idx="11"/>
          </p:nvPr>
        </p:nvSpPr>
        <p:spPr/>
        <p:txBody>
          <a:bodyPr/>
          <a:lstStyle/>
          <a:p>
            <a:r>
              <a:rPr lang="en-US" smtClean="0"/>
              <a:t>IOM 530: Intro. to Statistical Learning</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F0826-2CC8-024F-8BF0-B8847A09745F}" type="datetime1">
              <a:rPr lang="en-US" smtClean="0"/>
              <a:t>6/14/2019</a:t>
            </a:fld>
            <a:endParaRPr lang="en-US"/>
          </a:p>
        </p:txBody>
      </p:sp>
      <p:sp>
        <p:nvSpPr>
          <p:cNvPr id="3" name="Footer Placeholder 2"/>
          <p:cNvSpPr>
            <a:spLocks noGrp="1"/>
          </p:cNvSpPr>
          <p:nvPr>
            <p:ph type="ftr" sz="quarter" idx="11"/>
          </p:nvPr>
        </p:nvSpPr>
        <p:spPr/>
        <p:txBody>
          <a:bodyPr/>
          <a:lstStyle/>
          <a:p>
            <a:r>
              <a:rPr lang="en-US" smtClean="0"/>
              <a:t>IOM 530: Intro. to Statistical Learning</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1C857-8489-7748-BBC3-862D6AF51918}" type="datetime1">
              <a:rPr lang="en-US" smtClean="0"/>
              <a:t>6/14/2019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2D42-939B-424D-B869-3F4431CE6A67}" type="datetime1">
              <a:rPr lang="en-US" smtClean="0"/>
              <a:t>6/14/2019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10CBB11-B207-CB41-8CC4-7484A3909556}" type="datetime1">
              <a:rPr lang="en-US" smtClean="0"/>
              <a:t>6/14/2019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829" y="478536"/>
            <a:ext cx="8280971" cy="990600"/>
          </a:xfrm>
        </p:spPr>
        <p:txBody>
          <a:bodyPr>
            <a:normAutofit fontScale="90000"/>
          </a:bodyPr>
          <a:lstStyle/>
          <a:p>
            <a:r>
              <a:rPr lang="en-US" dirty="0" smtClean="0"/>
              <a:t>Prediction </a:t>
            </a:r>
            <a:r>
              <a:rPr lang="en-US" dirty="0" smtClean="0"/>
              <a:t>Accuracy </a:t>
            </a:r>
            <a:r>
              <a:rPr lang="en-US" dirty="0" smtClean="0"/>
              <a:t>vs.</a:t>
            </a:r>
            <a:r>
              <a:rPr lang="en-US" dirty="0" smtClean="0"/>
              <a:t> </a:t>
            </a:r>
            <a:r>
              <a:rPr lang="en-US" dirty="0" smtClean="0"/>
              <a:t>Model Interpretability</a:t>
            </a:r>
            <a:endParaRPr lang="en-US" dirty="0"/>
          </a:p>
        </p:txBody>
      </p:sp>
      <p:sp>
        <p:nvSpPr>
          <p:cNvPr id="3" name="Content Placeholder 2"/>
          <p:cNvSpPr>
            <a:spLocks noGrp="1"/>
          </p:cNvSpPr>
          <p:nvPr>
            <p:ph idx="1"/>
          </p:nvPr>
        </p:nvSpPr>
        <p:spPr/>
        <p:txBody>
          <a:bodyPr/>
          <a:lstStyle/>
          <a:p>
            <a:pPr>
              <a:buFont typeface="Wingdings" charset="2"/>
              <a:buChar char="Ø"/>
            </a:pPr>
            <a:r>
              <a:rPr lang="en-US" b="1" dirty="0"/>
              <a:t>Why not just use a more flexible </a:t>
            </a:r>
            <a:r>
              <a:rPr lang="en-US" dirty="0" smtClean="0"/>
              <a:t>method?</a:t>
            </a:r>
          </a:p>
          <a:p>
            <a:pPr>
              <a:buFont typeface="Wingdings" charset="2"/>
              <a:buChar char="Ø"/>
            </a:pPr>
            <a:endParaRPr lang="en-US" dirty="0"/>
          </a:p>
          <a:p>
            <a:pPr>
              <a:buFont typeface="Wingdings" charset="2"/>
              <a:buChar char="Ø"/>
            </a:pPr>
            <a:r>
              <a:rPr lang="en-US" dirty="0"/>
              <a:t>There are two reasons</a:t>
            </a:r>
          </a:p>
          <a:p>
            <a:pPr marL="0" indent="0">
              <a:buNone/>
            </a:pPr>
            <a:endParaRPr lang="en-US" u="sng" dirty="0"/>
          </a:p>
          <a:p>
            <a:pPr marL="0" indent="0">
              <a:buNone/>
            </a:pPr>
            <a:r>
              <a:rPr lang="en-US" u="sng" dirty="0"/>
              <a:t>Reason 1:</a:t>
            </a:r>
            <a:r>
              <a:rPr lang="en-US" dirty="0"/>
              <a:t> </a:t>
            </a:r>
          </a:p>
          <a:p>
            <a:pPr marL="0" indent="0">
              <a:buNone/>
            </a:pPr>
            <a:r>
              <a:rPr lang="en-US" b="1" dirty="0" smtClean="0"/>
              <a:t>Linear </a:t>
            </a:r>
            <a:r>
              <a:rPr lang="en-US" b="1" dirty="0"/>
              <a:t>regression </a:t>
            </a:r>
            <a:r>
              <a:rPr lang="en-US" dirty="0" smtClean="0"/>
              <a:t>is </a:t>
            </a:r>
            <a:r>
              <a:rPr lang="en-US" dirty="0"/>
              <a:t>much </a:t>
            </a:r>
            <a:r>
              <a:rPr lang="en-US" b="1" dirty="0"/>
              <a:t>easier to interpret </a:t>
            </a:r>
            <a:r>
              <a:rPr lang="en-US" dirty="0"/>
              <a:t>(the Inference part is better). For example, in a linear model, </a:t>
            </a:r>
            <a:r>
              <a:rPr lang="el-GR" i="1" dirty="0"/>
              <a:t>β</a:t>
            </a:r>
            <a:r>
              <a:rPr lang="en-US" i="1" baseline="-25000" dirty="0"/>
              <a:t>j</a:t>
            </a:r>
            <a:r>
              <a:rPr lang="en-US" sz="1600" dirty="0"/>
              <a:t> </a:t>
            </a:r>
            <a:r>
              <a:rPr lang="en-US" dirty="0"/>
              <a:t>is the average increase in </a:t>
            </a:r>
            <a:r>
              <a:rPr lang="en-US" i="1" dirty="0"/>
              <a:t>Y</a:t>
            </a:r>
            <a:r>
              <a:rPr lang="en-US" dirty="0"/>
              <a:t> for a one unit increase in </a:t>
            </a:r>
            <a:r>
              <a:rPr lang="en-US" i="1" dirty="0" err="1"/>
              <a:t>X</a:t>
            </a:r>
            <a:r>
              <a:rPr lang="en-US" i="1" baseline="-25000" dirty="0" err="1"/>
              <a:t>j</a:t>
            </a:r>
            <a:r>
              <a:rPr lang="en-US" dirty="0"/>
              <a:t> holding all other variables constant.</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95666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indent="0">
              <a:buNone/>
            </a:pPr>
            <a:r>
              <a:rPr lang="en-US" sz="2400" u="sng" dirty="0"/>
              <a:t>Reason 2:</a:t>
            </a:r>
            <a:r>
              <a:rPr lang="en-US" sz="2400" dirty="0"/>
              <a:t> </a:t>
            </a:r>
          </a:p>
          <a:p>
            <a:pPr lvl="1" indent="0">
              <a:buNone/>
            </a:pPr>
            <a:r>
              <a:rPr lang="en-US" sz="2400" dirty="0" smtClean="0"/>
              <a:t>It </a:t>
            </a:r>
            <a:r>
              <a:rPr lang="en-US" sz="2400" dirty="0"/>
              <a:t>is often possible to get more accurate predictions with a simple, instead of a complicated, </a:t>
            </a:r>
            <a:r>
              <a:rPr lang="en-US" sz="2400" dirty="0" smtClean="0"/>
              <a:t>model because it </a:t>
            </a:r>
            <a:r>
              <a:rPr lang="en-US" sz="2400" b="1" dirty="0"/>
              <a:t>is harder to fit a more flexible model</a:t>
            </a:r>
            <a:r>
              <a:rPr lang="en-US" sz="2400" dirty="0"/>
              <a:t>.</a:t>
            </a:r>
          </a:p>
          <a:p>
            <a:pPr marL="0" indent="0">
              <a:buNone/>
            </a:pP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8" name="Title 1"/>
          <p:cNvSpPr>
            <a:spLocks noGrp="1"/>
          </p:cNvSpPr>
          <p:nvPr>
            <p:ph type="title"/>
          </p:nvPr>
        </p:nvSpPr>
        <p:spPr>
          <a:xfrm>
            <a:off x="405829" y="478536"/>
            <a:ext cx="8280971" cy="990600"/>
          </a:xfrm>
        </p:spPr>
        <p:txBody>
          <a:bodyPr>
            <a:normAutofit fontScale="90000"/>
          </a:bodyPr>
          <a:lstStyle/>
          <a:p>
            <a:r>
              <a:rPr lang="en-US" dirty="0" smtClean="0"/>
              <a:t>Prediction </a:t>
            </a:r>
            <a:r>
              <a:rPr lang="en-US" dirty="0" smtClean="0"/>
              <a:t>Accuracy </a:t>
            </a:r>
            <a:r>
              <a:rPr lang="en-US" dirty="0" smtClean="0"/>
              <a:t>vs.</a:t>
            </a:r>
            <a:r>
              <a:rPr lang="en-US" dirty="0" smtClean="0"/>
              <a:t> </a:t>
            </a:r>
            <a:r>
              <a:rPr lang="en-US" dirty="0" smtClean="0"/>
              <a:t>Model Interpretability</a:t>
            </a:r>
            <a:endParaRPr lang="en-US" dirty="0"/>
          </a:p>
        </p:txBody>
      </p:sp>
    </p:spTree>
    <p:extLst>
      <p:ext uri="{BB962C8B-B14F-4D97-AF65-F5344CB8AC3E}">
        <p14:creationId xmlns:p14="http://schemas.microsoft.com/office/powerpoint/2010/main" val="336684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 y="1905000"/>
            <a:ext cx="2438400" cy="43799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Non-linear regression methods can also be </a:t>
            </a:r>
            <a:r>
              <a:rPr lang="en-US" b="1" dirty="0" smtClean="0"/>
              <a:t>too flexible and produce poor </a:t>
            </a:r>
            <a:r>
              <a:rPr lang="en-US" dirty="0" smtClean="0"/>
              <a:t>estimates for </a:t>
            </a:r>
            <a:r>
              <a:rPr lang="en-US" i="1" dirty="0" smtClean="0"/>
              <a:t>f</a:t>
            </a:r>
            <a:r>
              <a:rPr lang="en-US" dirty="0" smtClean="0"/>
              <a:t>.</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393" t="5403" r="17906" b="54637"/>
          <a:stretch/>
        </p:blipFill>
        <p:spPr bwMode="auto">
          <a:xfrm>
            <a:off x="2553120" y="1447798"/>
            <a:ext cx="4621404" cy="38114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0330" t="40426" r="19167" b="20213"/>
          <a:stretch/>
        </p:blipFill>
        <p:spPr bwMode="auto">
          <a:xfrm>
            <a:off x="2142162" y="1065396"/>
            <a:ext cx="5806643" cy="48884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E4FFCA10-EE3F-AF4E-9EA4-E5CA2D91A1E4}" type="slidenum">
              <a:rPr lang="en-US" smtClean="0"/>
              <a:t>3</a:t>
            </a:fld>
            <a:endParaRPr lang="en-US"/>
          </a:p>
        </p:txBody>
      </p:sp>
      <p:sp>
        <p:nvSpPr>
          <p:cNvPr id="8" name="Title 1"/>
          <p:cNvSpPr>
            <a:spLocks noGrp="1"/>
          </p:cNvSpPr>
          <p:nvPr>
            <p:ph type="title"/>
          </p:nvPr>
        </p:nvSpPr>
        <p:spPr>
          <a:xfrm>
            <a:off x="405829" y="478536"/>
            <a:ext cx="8280971" cy="990600"/>
          </a:xfrm>
        </p:spPr>
        <p:txBody>
          <a:bodyPr>
            <a:normAutofit fontScale="90000"/>
          </a:bodyPr>
          <a:lstStyle/>
          <a:p>
            <a:r>
              <a:rPr lang="en-US" dirty="0" smtClean="0"/>
              <a:t>Prediction </a:t>
            </a:r>
            <a:r>
              <a:rPr lang="en-US" dirty="0" smtClean="0"/>
              <a:t>Accuracy </a:t>
            </a:r>
            <a:r>
              <a:rPr lang="en-US" dirty="0" smtClean="0"/>
              <a:t>vs.</a:t>
            </a:r>
            <a:r>
              <a:rPr lang="en-US" dirty="0" smtClean="0"/>
              <a:t> </a:t>
            </a:r>
            <a:r>
              <a:rPr lang="en-US" dirty="0" smtClean="0"/>
              <a:t>Model Interpretability</a:t>
            </a:r>
            <a:endParaRPr lang="en-US" dirty="0"/>
          </a:p>
        </p:txBody>
      </p:sp>
    </p:spTree>
    <p:extLst>
      <p:ext uri="{BB962C8B-B14F-4D97-AF65-F5344CB8AC3E}">
        <p14:creationId xmlns:p14="http://schemas.microsoft.com/office/powerpoint/2010/main" val="344608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1421</TotalTime>
  <Words>460</Words>
  <Application>Microsoft Office PowerPoint</Application>
  <PresentationFormat>On-screen Show (4:3)</PresentationFormat>
  <Paragraphs>22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Clarity</vt:lpstr>
      <vt:lpstr>Prediction Accuracy vs. Model Interpretability</vt:lpstr>
      <vt:lpstr>Prediction Accuracy vs. Model Interpretability</vt:lpstr>
      <vt:lpstr>Prediction Accuracy vs. Model Interpretability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Sundaramoorthi, Durai</cp:lastModifiedBy>
  <cp:revision>35</cp:revision>
  <dcterms:created xsi:type="dcterms:W3CDTF">2013-08-14T17:09:52Z</dcterms:created>
  <dcterms:modified xsi:type="dcterms:W3CDTF">2019-06-14T19:20:52Z</dcterms:modified>
</cp:coreProperties>
</file>