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78" r:id="rId2"/>
    <p:sldId id="279" r:id="rId3"/>
    <p:sldId id="28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983" autoAdjust="0"/>
  </p:normalViewPr>
  <p:slideViewPr>
    <p:cSldViewPr snapToGrid="0" snapToObjects="1">
      <p:cViewPr varScale="1">
        <p:scale>
          <a:sx n="49" d="100"/>
          <a:sy n="49" d="100"/>
        </p:scale>
        <p:origin x="1218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E8512-46FF-9144-B6D0-F09FCB25492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E81A-39C2-084B-BE9D-C476A0AB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8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229E4-8C84-D14C-8F54-10091F8FE9A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CB1AF-59EE-F24F-A58C-F1DD8DEE8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(CLICK)We can divide all learning problems into Supervised and Unsupervised situations. (CLICK) In Supervised learning, we have both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variables. (CLICK) The learning process is guided or supervised by the presence of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variable. (CLICK) For example, linear regression is supervised learning. (CLICK) Most of this course is about supervised learning. We will cover only a few topics from unsupervised learning.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(CLICK) In Unsupervised learning, we have only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variables. (CLICK)There is no response variable. (CLICK) Clustering is arguably the most famous unsupervised learning in practice. (CLICK) A common example is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 segmentation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we try to divide potential customers into groups based on their characteristics. (CLICK) Like I mentioned, the primary focus is on supervised learning; we will cover only a few topics from unsupervised learning.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76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(CLICK) Here is a simple Clustering example with two (CLICK)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variables. As we noted earlier, there is no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variable. (CLICK) (CLICK) In this example, we have formed three clusters. These clusters are quite apparent. (CLICK) (CLICK) Here is another example with two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variables. (CLICK) We have formed three clusters for this data as well. In this example, the separation is not apparent. Without using a Clustering algorithm, it is hard to separate the data. We will learn clustering in other videos.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2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C7C4-44C5-DB41-A250-F86FF3B1C7C4}" type="datetime1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6112-BB1C-0044-BF62-99CE1FA9439D}" type="datetime1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8E6F-95AF-0442-87B8-DAECC9616437}" type="datetime1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1804-46FA-B545-9BCE-ED0A08CFCF5F}" type="datetime1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189-4790-794C-8ADB-7C294595E730}" type="datetime1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3C6B-77B3-324A-8092-26AF785D795E}" type="datetime1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8A83-3EB4-E34E-8FC5-CAA415590D8F}" type="datetime1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6EEF-F75D-6941-B54B-7831E9DFFDFE}" type="datetime1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0826-2CC8-024F-8BF0-B8847A09745F}" type="datetime1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C857-8489-7748-BBC3-862D6AF51918}" type="datetime1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2D42-939B-424D-B869-3F4431CE6A67}" type="datetime1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0CBB11-B207-CB41-8CC4-7484A3909556}" type="datetime1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vs. 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Two </a:t>
            </a:r>
            <a:r>
              <a:rPr lang="en-US" sz="2800" dirty="0"/>
              <a:t>learning </a:t>
            </a:r>
            <a:r>
              <a:rPr lang="en-US" sz="2800" dirty="0" smtClean="0"/>
              <a:t>problems: Supervised </a:t>
            </a:r>
            <a:r>
              <a:rPr lang="en-US" sz="2800" dirty="0"/>
              <a:t>and </a:t>
            </a:r>
            <a:r>
              <a:rPr lang="en-US" sz="2800" dirty="0" smtClean="0"/>
              <a:t>Unsupervised</a:t>
            </a:r>
            <a:endParaRPr lang="en-US" sz="2800" dirty="0"/>
          </a:p>
          <a:p>
            <a:pPr>
              <a:buFont typeface="Wingdings" charset="2"/>
              <a:buChar char="Ø"/>
            </a:pPr>
            <a:r>
              <a:rPr lang="en-US" sz="2800" u="sng" dirty="0"/>
              <a:t>Supervised Learning:</a:t>
            </a:r>
            <a:r>
              <a:rPr lang="en-US" sz="2800" dirty="0"/>
              <a:t> </a:t>
            </a:r>
          </a:p>
          <a:p>
            <a:pPr lvl="1">
              <a:buFont typeface="Wingdings" charset="2"/>
              <a:buChar char="Ø"/>
            </a:pPr>
            <a:r>
              <a:rPr lang="en-US" sz="2800" dirty="0" smtClean="0"/>
              <a:t>Both </a:t>
            </a:r>
            <a:r>
              <a:rPr lang="en-US" sz="2800" dirty="0"/>
              <a:t>the </a:t>
            </a:r>
            <a:r>
              <a:rPr lang="en-US" sz="2800" b="1" dirty="0"/>
              <a:t>predictors, </a:t>
            </a:r>
            <a:r>
              <a:rPr lang="en-US" sz="2800" b="1" i="1" dirty="0"/>
              <a:t>X</a:t>
            </a:r>
            <a:r>
              <a:rPr lang="en-US" sz="2800" b="1" i="1" baseline="-25000" dirty="0"/>
              <a:t>i</a:t>
            </a:r>
            <a:r>
              <a:rPr lang="en-US" sz="2800" b="1" dirty="0"/>
              <a:t>, and the response, </a:t>
            </a:r>
            <a:r>
              <a:rPr lang="en-US" sz="2800" b="1" i="1" dirty="0"/>
              <a:t>Y</a:t>
            </a:r>
            <a:r>
              <a:rPr lang="en-US" sz="2800" b="1" i="1" baseline="-25000" dirty="0"/>
              <a:t>i</a:t>
            </a:r>
            <a:r>
              <a:rPr lang="en-US" sz="2800" b="1" dirty="0"/>
              <a:t>, are observed</a:t>
            </a:r>
            <a:r>
              <a:rPr lang="en-US" sz="2800" dirty="0"/>
              <a:t>.</a:t>
            </a:r>
          </a:p>
          <a:p>
            <a:pPr lvl="1">
              <a:buFont typeface="Wingdings" charset="2"/>
              <a:buChar char="Ø"/>
            </a:pPr>
            <a:r>
              <a:rPr lang="en-US" sz="2800" dirty="0" smtClean="0"/>
              <a:t>Learning is </a:t>
            </a:r>
            <a:r>
              <a:rPr lang="en-US" sz="2800" u="sng" dirty="0" smtClean="0"/>
              <a:t>guided</a:t>
            </a:r>
            <a:r>
              <a:rPr lang="en-US" sz="2800" dirty="0" smtClean="0"/>
              <a:t> by </a:t>
            </a:r>
            <a:r>
              <a:rPr lang="en-US" sz="2800" i="1" dirty="0" smtClean="0"/>
              <a:t>Y</a:t>
            </a:r>
            <a:r>
              <a:rPr lang="en-US" sz="2800" dirty="0" smtClean="0"/>
              <a:t> variable.</a:t>
            </a:r>
          </a:p>
          <a:p>
            <a:pPr lvl="1">
              <a:buFont typeface="Wingdings" charset="2"/>
              <a:buChar char="Ø"/>
            </a:pPr>
            <a:r>
              <a:rPr lang="en-US" sz="2800" dirty="0" smtClean="0"/>
              <a:t>Example: </a:t>
            </a:r>
            <a:r>
              <a:rPr lang="en-US" sz="2800" dirty="0"/>
              <a:t>Linear </a:t>
            </a:r>
            <a:r>
              <a:rPr lang="en-US" sz="2800" dirty="0" smtClean="0"/>
              <a:t>Regression.</a:t>
            </a:r>
            <a:endParaRPr lang="en-US" sz="2800" dirty="0"/>
          </a:p>
          <a:p>
            <a:pPr lvl="1">
              <a:buFont typeface="Wingdings" charset="2"/>
              <a:buChar char="Ø"/>
            </a:pPr>
            <a:r>
              <a:rPr lang="en-US" sz="2800" dirty="0" smtClean="0"/>
              <a:t>Primary focus is supervised </a:t>
            </a:r>
            <a:r>
              <a:rPr lang="en-US" sz="2800" dirty="0"/>
              <a:t>learning.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8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2800" u="sng" dirty="0"/>
              <a:t>Unsupervised Learning: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sz="2800" dirty="0"/>
              <a:t>In this situation only the </a:t>
            </a:r>
            <a:r>
              <a:rPr lang="en-US" sz="2800" b="1" i="1" dirty="0"/>
              <a:t>X</a:t>
            </a:r>
            <a:r>
              <a:rPr lang="en-US" sz="2800" i="1" baseline="-25000" dirty="0"/>
              <a:t>i</a:t>
            </a:r>
            <a:r>
              <a:rPr lang="en-US" sz="2800" dirty="0"/>
              <a:t>’s are observed. </a:t>
            </a:r>
            <a:endParaRPr lang="en-US" sz="2800" dirty="0" smtClean="0"/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sz="2800" dirty="0" smtClean="0"/>
              <a:t>No </a:t>
            </a:r>
            <a:r>
              <a:rPr lang="en-US" sz="2800" i="1" dirty="0" smtClean="0"/>
              <a:t>Y</a:t>
            </a:r>
            <a:r>
              <a:rPr lang="en-US" sz="2800" dirty="0" smtClean="0"/>
              <a:t> variable.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sz="2800" dirty="0"/>
              <a:t>A common </a:t>
            </a:r>
            <a:r>
              <a:rPr lang="en-US" sz="2800" dirty="0" smtClean="0"/>
              <a:t>unsupervised learning </a:t>
            </a:r>
            <a:r>
              <a:rPr lang="en-US" sz="2800" dirty="0"/>
              <a:t>is </a:t>
            </a:r>
            <a:r>
              <a:rPr lang="en-US" sz="2800" b="1" dirty="0"/>
              <a:t>clustering</a:t>
            </a:r>
            <a:r>
              <a:rPr lang="en-US" sz="2800" dirty="0"/>
              <a:t>.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sz="2800" dirty="0" smtClean="0"/>
              <a:t>Example: </a:t>
            </a:r>
            <a:r>
              <a:rPr lang="en-US" sz="2800" b="1" dirty="0" smtClean="0"/>
              <a:t>Market Segmentation </a:t>
            </a:r>
            <a:r>
              <a:rPr lang="en-US" sz="2800" dirty="0" smtClean="0"/>
              <a:t>- divide </a:t>
            </a:r>
            <a:r>
              <a:rPr lang="en-US" sz="2800" dirty="0"/>
              <a:t>potential customers into </a:t>
            </a:r>
            <a:r>
              <a:rPr lang="en-US" sz="2800" dirty="0" smtClean="0"/>
              <a:t>groups.</a:t>
            </a:r>
            <a:endParaRPr lang="en-US" sz="28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vs. Unsupervised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206"/>
            <a:ext cx="8229600" cy="990600"/>
          </a:xfrm>
        </p:spPr>
        <p:txBody>
          <a:bodyPr/>
          <a:lstStyle/>
          <a:p>
            <a:r>
              <a:rPr lang="en-US" dirty="0" smtClean="0"/>
              <a:t>Clustering Examples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822" y="1440991"/>
            <a:ext cx="5479915" cy="497926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132306" y="6154367"/>
            <a:ext cx="1491575" cy="12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6407" y="3583023"/>
            <a:ext cx="1491575" cy="12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705576" y="2788597"/>
            <a:ext cx="1491575" cy="12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99611" y="4672520"/>
            <a:ext cx="1491575" cy="12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437095" y="3813243"/>
            <a:ext cx="1491575" cy="12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862307"/>
              </p:ext>
            </p:extLst>
          </p:nvPr>
        </p:nvGraphicFramePr>
        <p:xfrm>
          <a:off x="1723405" y="1061533"/>
          <a:ext cx="4918954" cy="5503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Bitmap Image" r:id="rId5" imgW="3003480" imgH="3213000" progId="Paint.Picture">
                  <p:embed/>
                </p:oleObj>
              </mc:Choice>
              <mc:Fallback>
                <p:oleObj name="Bitmap Image" r:id="rId5" imgW="3003480" imgH="3213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3405" y="1061533"/>
                        <a:ext cx="4918954" cy="5503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2386519" y="2801567"/>
            <a:ext cx="11932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11944" y="4393662"/>
            <a:ext cx="11932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26213" y="3664087"/>
            <a:ext cx="11932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67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1436</TotalTime>
  <Words>369</Words>
  <Application>Microsoft Office PowerPoint</Application>
  <PresentationFormat>On-screen Show (4:3)</PresentationFormat>
  <Paragraphs>23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Wingdings</vt:lpstr>
      <vt:lpstr>Clarity</vt:lpstr>
      <vt:lpstr>Paintbrush Picture</vt:lpstr>
      <vt:lpstr>Supervised vs. Unsupervised Learning</vt:lpstr>
      <vt:lpstr>Supervised vs. Unsupervised Learning</vt:lpstr>
      <vt:lpstr>Clustering Examples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Sundaramoorthi, Durai</cp:lastModifiedBy>
  <cp:revision>40</cp:revision>
  <dcterms:created xsi:type="dcterms:W3CDTF">2013-08-14T17:09:52Z</dcterms:created>
  <dcterms:modified xsi:type="dcterms:W3CDTF">2019-06-17T16:10:19Z</dcterms:modified>
</cp:coreProperties>
</file>