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handoutMasterIdLst>
    <p:handoutMasterId r:id="rId6"/>
  </p:handoutMasterIdLst>
  <p:sldIdLst>
    <p:sldId id="281" r:id="rId2"/>
    <p:sldId id="284" r:id="rId3"/>
    <p:sldId id="282"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227" autoAdjust="0"/>
  </p:normalViewPr>
  <p:slideViewPr>
    <p:cSldViewPr snapToGrid="0" snapToObjects="1">
      <p:cViewPr varScale="1">
        <p:scale>
          <a:sx n="49" d="100"/>
          <a:sy n="49" d="100"/>
        </p:scale>
        <p:origin x="1218" y="22"/>
      </p:cViewPr>
      <p:guideLst>
        <p:guide orient="horz" pos="2160"/>
        <p:guide pos="2880"/>
      </p:guideLst>
    </p:cSldViewPr>
  </p:slideViewPr>
  <p:notesTextViewPr>
    <p:cViewPr>
      <p:scale>
        <a:sx n="100" d="100"/>
        <a:sy n="100" d="100"/>
      </p:scale>
      <p:origin x="0" y="-17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7E8512-46FF-9144-B6D0-F09FCB254923}" type="datetimeFigureOut">
              <a:rPr lang="en-US" smtClean="0"/>
              <a:t>6/19/2019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54E81A-39C2-084B-BE9D-C476A0ABD3FE}" type="slidenum">
              <a:rPr lang="en-US" smtClean="0"/>
              <a:t>‹#›</a:t>
            </a:fld>
            <a:endParaRPr lang="en-US"/>
          </a:p>
        </p:txBody>
      </p:sp>
    </p:spTree>
    <p:extLst>
      <p:ext uri="{BB962C8B-B14F-4D97-AF65-F5344CB8AC3E}">
        <p14:creationId xmlns:p14="http://schemas.microsoft.com/office/powerpoint/2010/main" val="39716839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9229E4-8C84-D14C-8F54-10091F8FE9AA}" type="datetimeFigureOut">
              <a:rPr lang="en-US" smtClean="0"/>
              <a:t>6/19/2019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ECB1AF-59EE-F24F-A58C-F1DD8DEE8755}" type="slidenum">
              <a:rPr lang="en-US" smtClean="0"/>
              <a:t>‹#›</a:t>
            </a:fld>
            <a:endParaRPr lang="en-US"/>
          </a:p>
        </p:txBody>
      </p:sp>
    </p:spTree>
    <p:extLst>
      <p:ext uri="{BB962C8B-B14F-4D97-AF65-F5344CB8AC3E}">
        <p14:creationId xmlns:p14="http://schemas.microsoft.com/office/powerpoint/2010/main" val="3852815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Majority of the problems that we deal with are supervised learning. (CLICK) Supervised learning problems can be further divided into </a:t>
            </a:r>
            <a:r>
              <a:rPr lang="en-US" sz="1200" b="1" kern="1200" dirty="0" smtClean="0">
                <a:solidFill>
                  <a:schemeClr val="tx1"/>
                </a:solidFill>
                <a:effectLst/>
                <a:latin typeface="+mn-lt"/>
                <a:ea typeface="+mn-ea"/>
                <a:cs typeface="+mn-cs"/>
              </a:rPr>
              <a:t>regression and classification </a:t>
            </a:r>
            <a:r>
              <a:rPr lang="en-US" sz="1200" kern="1200" dirty="0" smtClean="0">
                <a:solidFill>
                  <a:schemeClr val="tx1"/>
                </a:solidFill>
                <a:effectLst/>
                <a:latin typeface="+mn-lt"/>
                <a:ea typeface="+mn-ea"/>
                <a:cs typeface="+mn-cs"/>
              </a:rPr>
              <a:t>problems. (CLICK) Regression covers situations where </a:t>
            </a:r>
            <a:r>
              <a:rPr lang="en-US" sz="1200" b="1" i="1" kern="1200" dirty="0" smtClean="0">
                <a:solidFill>
                  <a:schemeClr val="tx1"/>
                </a:solidFill>
                <a:effectLst/>
                <a:latin typeface="+mn-lt"/>
                <a:ea typeface="+mn-ea"/>
                <a:cs typeface="+mn-cs"/>
              </a:rPr>
              <a:t>Y</a:t>
            </a:r>
            <a:r>
              <a:rPr lang="en-US" sz="1200" b="1" kern="1200" dirty="0" smtClean="0">
                <a:solidFill>
                  <a:schemeClr val="tx1"/>
                </a:solidFill>
                <a:effectLst/>
                <a:latin typeface="+mn-lt"/>
                <a:ea typeface="+mn-ea"/>
                <a:cs typeface="+mn-cs"/>
              </a:rPr>
              <a:t> variable is continuous or numerical</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X</a:t>
            </a:r>
            <a:r>
              <a:rPr lang="en-US" sz="1200" kern="1200" dirty="0" smtClean="0">
                <a:solidFill>
                  <a:schemeClr val="tx1"/>
                </a:solidFill>
                <a:effectLst/>
                <a:latin typeface="+mn-lt"/>
                <a:ea typeface="+mn-ea"/>
                <a:cs typeface="+mn-cs"/>
              </a:rPr>
              <a:t> variables can be numerical or categorical or both. (CLICK) Let us see a couple of regression examples that we will use quite often while we learn different machine-learning algorithms. (CLICK) We will often use a data set from Boston about prices of houses in Boston. (CLICK) In this data set, the response variable is Median value of houses in Boston. This is a numerical variable. (CLICK) </a:t>
            </a:r>
            <a:r>
              <a:rPr lang="en-US" sz="1200" i="1" kern="1200" dirty="0" smtClean="0">
                <a:solidFill>
                  <a:schemeClr val="tx1"/>
                </a:solidFill>
                <a:effectLst/>
                <a:latin typeface="+mn-lt"/>
                <a:ea typeface="+mn-ea"/>
                <a:cs typeface="+mn-cs"/>
              </a:rPr>
              <a:t>X</a:t>
            </a:r>
            <a:r>
              <a:rPr lang="en-US" sz="1200" kern="1200" dirty="0" smtClean="0">
                <a:solidFill>
                  <a:schemeClr val="tx1"/>
                </a:solidFill>
                <a:effectLst/>
                <a:latin typeface="+mn-lt"/>
                <a:ea typeface="+mn-ea"/>
                <a:cs typeface="+mn-cs"/>
              </a:rPr>
              <a:t> variables are crime rate, number of rooms, students-to-teacher ratio, etc. (CLICK) (CLICK) Another Data set that we will use for regression is Hitters Data Set. This is a baseball data set from 1986 and 1987. (CLICK) The response variable is salary of players. Obviously, salary is numerical. </a:t>
            </a:r>
            <a:r>
              <a:rPr lang="en-US" sz="1200" kern="1200" smtClean="0">
                <a:solidFill>
                  <a:schemeClr val="tx1"/>
                </a:solidFill>
                <a:effectLst/>
                <a:latin typeface="+mn-lt"/>
                <a:ea typeface="+mn-ea"/>
                <a:cs typeface="+mn-cs"/>
              </a:rPr>
              <a:t>(CLICK) </a:t>
            </a:r>
            <a:r>
              <a:rPr lang="en-US" sz="1200" i="1" kern="1200" smtClean="0">
                <a:solidFill>
                  <a:schemeClr val="tx1"/>
                </a:solidFill>
                <a:effectLst/>
                <a:latin typeface="+mn-lt"/>
                <a:ea typeface="+mn-ea"/>
                <a:cs typeface="+mn-cs"/>
              </a:rPr>
              <a:t>X</a:t>
            </a:r>
            <a:r>
              <a:rPr lang="en-US" sz="1200" kern="1200" smtClean="0">
                <a:solidFill>
                  <a:schemeClr val="tx1"/>
                </a:solidFill>
                <a:effectLst/>
                <a:latin typeface="+mn-lt"/>
                <a:ea typeface="+mn-ea"/>
                <a:cs typeface="+mn-cs"/>
              </a:rPr>
              <a:t> variables are number of home-runs hit by the player, number of hits, number of runs, etc.</a:t>
            </a: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7ECB1AF-59EE-F24F-A58C-F1DD8DEE8755}" type="slidenum">
              <a:rPr lang="en-US" smtClean="0"/>
              <a:t>1</a:t>
            </a:fld>
            <a:endParaRPr lang="en-US"/>
          </a:p>
        </p:txBody>
      </p:sp>
    </p:spTree>
    <p:extLst>
      <p:ext uri="{BB962C8B-B14F-4D97-AF65-F5344CB8AC3E}">
        <p14:creationId xmlns:p14="http://schemas.microsoft.com/office/powerpoint/2010/main" val="2635119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(CLICK) When </a:t>
            </a:r>
            <a:r>
              <a:rPr lang="en-US" sz="1200" b="1" i="1" kern="1200" dirty="0" smtClean="0">
                <a:solidFill>
                  <a:schemeClr val="tx1"/>
                </a:solidFill>
                <a:effectLst/>
                <a:latin typeface="+mn-lt"/>
                <a:ea typeface="+mn-ea"/>
                <a:cs typeface="+mn-cs"/>
              </a:rPr>
              <a:t>Y</a:t>
            </a:r>
            <a:r>
              <a:rPr lang="en-US" sz="1200" b="1" kern="1200" dirty="0" smtClean="0">
                <a:solidFill>
                  <a:schemeClr val="tx1"/>
                </a:solidFill>
                <a:effectLst/>
                <a:latin typeface="+mn-lt"/>
                <a:ea typeface="+mn-ea"/>
                <a:cs typeface="+mn-cs"/>
              </a:rPr>
              <a:t> variable is categorical, </a:t>
            </a:r>
            <a:r>
              <a:rPr lang="en-US" sz="1200" kern="1200" dirty="0" smtClean="0">
                <a:solidFill>
                  <a:schemeClr val="tx1"/>
                </a:solidFill>
                <a:effectLst/>
                <a:latin typeface="+mn-lt"/>
                <a:ea typeface="+mn-ea"/>
                <a:cs typeface="+mn-cs"/>
              </a:rPr>
              <a:t>we call that problem as classification problem. Again, like in regression, </a:t>
            </a:r>
            <a:r>
              <a:rPr lang="en-US" sz="1200" i="1" kern="1200" dirty="0" smtClean="0">
                <a:solidFill>
                  <a:schemeClr val="tx1"/>
                </a:solidFill>
                <a:effectLst/>
                <a:latin typeface="+mn-lt"/>
                <a:ea typeface="+mn-ea"/>
                <a:cs typeface="+mn-cs"/>
              </a:rPr>
              <a:t>X</a:t>
            </a:r>
            <a:r>
              <a:rPr lang="en-US" sz="1200" kern="1200" dirty="0" smtClean="0">
                <a:solidFill>
                  <a:schemeClr val="tx1"/>
                </a:solidFill>
                <a:effectLst/>
                <a:latin typeface="+mn-lt"/>
                <a:ea typeface="+mn-ea"/>
                <a:cs typeface="+mn-cs"/>
              </a:rPr>
              <a:t> variables can be numerical (continuous) or categorical. (CLICK) Let us see two examples for classification. (CLICK) We will come across a data set about Orange Juice. (CLICK) The response variable is a categorical variable, particularly, Binary. It tells us whether a customer bought the brand citrus hill or minute maid. (CLICK) </a:t>
            </a:r>
            <a:r>
              <a:rPr lang="en-US" sz="1200" i="1" kern="1200" dirty="0" smtClean="0">
                <a:solidFill>
                  <a:schemeClr val="tx1"/>
                </a:solidFill>
                <a:effectLst/>
                <a:latin typeface="+mn-lt"/>
                <a:ea typeface="+mn-ea"/>
                <a:cs typeface="+mn-cs"/>
              </a:rPr>
              <a:t>X</a:t>
            </a:r>
            <a:r>
              <a:rPr lang="en-US" sz="1200" kern="1200" dirty="0" smtClean="0">
                <a:solidFill>
                  <a:schemeClr val="tx1"/>
                </a:solidFill>
                <a:effectLst/>
                <a:latin typeface="+mn-lt"/>
                <a:ea typeface="+mn-ea"/>
                <a:cs typeface="+mn-cs"/>
              </a:rPr>
              <a:t> variables tell us about the store, price, and loyalty of customers. (CLICK) (CLICK) We will come across another data set where the response is categorical. This is called Credit Card Default Data.  (CLICK) The response variable indicates whether the person defaulted or not. This is Binary again. These days Binary variables are quite common in the real world. (CLICK) </a:t>
            </a:r>
            <a:r>
              <a:rPr lang="en-US" sz="1200" i="1" kern="1200" dirty="0" smtClean="0">
                <a:solidFill>
                  <a:schemeClr val="tx1"/>
                </a:solidFill>
                <a:effectLst/>
                <a:latin typeface="+mn-lt"/>
                <a:ea typeface="+mn-ea"/>
                <a:cs typeface="+mn-cs"/>
              </a:rPr>
              <a:t>X</a:t>
            </a:r>
            <a:r>
              <a:rPr lang="en-US" sz="1200" kern="1200" dirty="0" smtClean="0">
                <a:solidFill>
                  <a:schemeClr val="tx1"/>
                </a:solidFill>
                <a:effectLst/>
                <a:latin typeface="+mn-lt"/>
                <a:ea typeface="+mn-ea"/>
                <a:cs typeface="+mn-cs"/>
              </a:rPr>
              <a:t> variables tell us whether the person is a student, what is that person’s balance on the card, and annual income.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7ECB1AF-59EE-F24F-A58C-F1DD8DEE8755}" type="slidenum">
              <a:rPr lang="en-US" smtClean="0"/>
              <a:t>2</a:t>
            </a:fld>
            <a:endParaRPr lang="en-US"/>
          </a:p>
        </p:txBody>
      </p:sp>
    </p:spTree>
    <p:extLst>
      <p:ext uri="{BB962C8B-B14F-4D97-AF65-F5344CB8AC3E}">
        <p14:creationId xmlns:p14="http://schemas.microsoft.com/office/powerpoint/2010/main" val="3357474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(CLICK) There are methods that work great on both classification as well as regression. For example, Trees, Random Forest, Boosted Trees and Neural Network are great methods for both problems. (CLICK) Methods like Linear Regression, Ridge Regression, and LASSO work for only regression. (CLICK) While methods like Logistic Regression, LDA, and QDA work for only classification.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7ECB1AF-59EE-F24F-A58C-F1DD8DEE8755}" type="slidenum">
              <a:rPr lang="en-US" smtClean="0"/>
              <a:t>3</a:t>
            </a:fld>
            <a:endParaRPr lang="en-US"/>
          </a:p>
        </p:txBody>
      </p:sp>
    </p:spTree>
    <p:extLst>
      <p:ext uri="{BB962C8B-B14F-4D97-AF65-F5344CB8AC3E}">
        <p14:creationId xmlns:p14="http://schemas.microsoft.com/office/powerpoint/2010/main" val="1231614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4A6C7C4-44C5-DB41-A250-F86FF3B1C7C4}" type="datetime1">
              <a:rPr lang="en-US" smtClean="0"/>
              <a:t>6/19/2019</a:t>
            </a:fld>
            <a:endParaRPr lang="en-US"/>
          </a:p>
        </p:txBody>
      </p:sp>
      <p:sp>
        <p:nvSpPr>
          <p:cNvPr id="5" name="Footer Placeholder 4"/>
          <p:cNvSpPr>
            <a:spLocks noGrp="1"/>
          </p:cNvSpPr>
          <p:nvPr>
            <p:ph type="ftr" sz="quarter" idx="11"/>
          </p:nvPr>
        </p:nvSpPr>
        <p:spPr/>
        <p:txBody>
          <a:bodyPr/>
          <a:lstStyle/>
          <a:p>
            <a:r>
              <a:rPr lang="en-US" smtClean="0"/>
              <a:t>IOM 530: Intro. to Statistical Learning</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6D6112-BB1C-0044-BF62-99CE1FA9439D}" type="datetime1">
              <a:rPr lang="en-US" smtClean="0"/>
              <a:t>6/19/2019</a:t>
            </a:fld>
            <a:endParaRPr lang="en-US"/>
          </a:p>
        </p:txBody>
      </p:sp>
      <p:sp>
        <p:nvSpPr>
          <p:cNvPr id="5" name="Footer Placeholder 4"/>
          <p:cNvSpPr>
            <a:spLocks noGrp="1"/>
          </p:cNvSpPr>
          <p:nvPr>
            <p:ph type="ftr" sz="quarter" idx="11"/>
          </p:nvPr>
        </p:nvSpPr>
        <p:spPr/>
        <p:txBody>
          <a:bodyPr/>
          <a:lstStyle/>
          <a:p>
            <a:r>
              <a:rPr lang="en-US" smtClean="0"/>
              <a:t>IOM 530: Intro. to Statistical Learning</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3E8E6F-95AF-0442-87B8-DAECC9616437}" type="datetime1">
              <a:rPr lang="en-US" smtClean="0"/>
              <a:t>6/19/2019</a:t>
            </a:fld>
            <a:endParaRPr lang="en-US"/>
          </a:p>
        </p:txBody>
      </p:sp>
      <p:sp>
        <p:nvSpPr>
          <p:cNvPr id="5" name="Footer Placeholder 4"/>
          <p:cNvSpPr>
            <a:spLocks noGrp="1"/>
          </p:cNvSpPr>
          <p:nvPr>
            <p:ph type="ftr" sz="quarter" idx="11"/>
          </p:nvPr>
        </p:nvSpPr>
        <p:spPr/>
        <p:txBody>
          <a:bodyPr/>
          <a:lstStyle/>
          <a:p>
            <a:r>
              <a:rPr lang="en-US" smtClean="0"/>
              <a:t>IOM 530: Intro. to Statistical Learning</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FB1804-46FA-B545-9BCE-ED0A08CFCF5F}" type="datetime1">
              <a:rPr lang="en-US" smtClean="0"/>
              <a:t>6/19/2019</a:t>
            </a:fld>
            <a:endParaRPr lang="en-US"/>
          </a:p>
        </p:txBody>
      </p:sp>
      <p:sp>
        <p:nvSpPr>
          <p:cNvPr id="5" name="Footer Placeholder 4"/>
          <p:cNvSpPr>
            <a:spLocks noGrp="1"/>
          </p:cNvSpPr>
          <p:nvPr>
            <p:ph type="ftr" sz="quarter" idx="11"/>
          </p:nvPr>
        </p:nvSpPr>
        <p:spPr/>
        <p:txBody>
          <a:bodyPr/>
          <a:lstStyle/>
          <a:p>
            <a:r>
              <a:rPr lang="en-US" smtClean="0"/>
              <a:t>IOM 530: Intro. to Statistical Learning</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F6E189-4790-794C-8ADB-7C294595E730}" type="datetime1">
              <a:rPr lang="en-US" smtClean="0"/>
              <a:t>6/19/2019</a:t>
            </a:fld>
            <a:endParaRPr lang="en-US"/>
          </a:p>
        </p:txBody>
      </p:sp>
      <p:sp>
        <p:nvSpPr>
          <p:cNvPr id="5" name="Footer Placeholder 4"/>
          <p:cNvSpPr>
            <a:spLocks noGrp="1"/>
          </p:cNvSpPr>
          <p:nvPr>
            <p:ph type="ftr" sz="quarter" idx="11"/>
          </p:nvPr>
        </p:nvSpPr>
        <p:spPr/>
        <p:txBody>
          <a:bodyPr/>
          <a:lstStyle/>
          <a:p>
            <a:r>
              <a:rPr lang="en-US" smtClean="0"/>
              <a:t>IOM 530: Intro. to Statistical Learning</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DC83C6B-77B3-324A-8092-26AF785D795E}" type="datetime1">
              <a:rPr lang="en-US" smtClean="0"/>
              <a:t>6/19/2019</a:t>
            </a:fld>
            <a:endParaRPr lang="en-US"/>
          </a:p>
        </p:txBody>
      </p:sp>
      <p:sp>
        <p:nvSpPr>
          <p:cNvPr id="6" name="Footer Placeholder 5"/>
          <p:cNvSpPr>
            <a:spLocks noGrp="1"/>
          </p:cNvSpPr>
          <p:nvPr>
            <p:ph type="ftr" sz="quarter" idx="11"/>
          </p:nvPr>
        </p:nvSpPr>
        <p:spPr/>
        <p:txBody>
          <a:bodyPr/>
          <a:lstStyle/>
          <a:p>
            <a:r>
              <a:rPr lang="en-US" smtClean="0"/>
              <a:t>IOM 530: Intro. to Statistical Learning</a:t>
            </a:r>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8018A83-3EB4-E34E-8FC5-CAA415590D8F}" type="datetime1">
              <a:rPr lang="en-US" smtClean="0"/>
              <a:t>6/19/2019</a:t>
            </a:fld>
            <a:endParaRPr lang="en-US"/>
          </a:p>
        </p:txBody>
      </p:sp>
      <p:sp>
        <p:nvSpPr>
          <p:cNvPr id="8" name="Footer Placeholder 7"/>
          <p:cNvSpPr>
            <a:spLocks noGrp="1"/>
          </p:cNvSpPr>
          <p:nvPr>
            <p:ph type="ftr" sz="quarter" idx="11"/>
          </p:nvPr>
        </p:nvSpPr>
        <p:spPr/>
        <p:txBody>
          <a:bodyPr/>
          <a:lstStyle/>
          <a:p>
            <a:r>
              <a:rPr lang="en-US" smtClean="0"/>
              <a:t>IOM 530: Intro. to Statistical Learning</a:t>
            </a:r>
            <a:endParaRPr lang="en-US"/>
          </a:p>
        </p:txBody>
      </p:sp>
      <p:sp>
        <p:nvSpPr>
          <p:cNvPr id="9" name="Slide Number Placeholder 8"/>
          <p:cNvSpPr>
            <a:spLocks noGrp="1"/>
          </p:cNvSpPr>
          <p:nvPr>
            <p:ph type="sldNum" sz="quarter" idx="12"/>
          </p:nvPr>
        </p:nvSpPr>
        <p:spPr/>
        <p:txBody>
          <a:bodyPr/>
          <a:lstStyle/>
          <a:p>
            <a:fld id="{E4FFCA10-EE3F-AF4E-9EA4-E5CA2D91A1E4}"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326EEF-F75D-6941-B54B-7831E9DFFDFE}" type="datetime1">
              <a:rPr lang="en-US" smtClean="0"/>
              <a:t>6/19/2019</a:t>
            </a:fld>
            <a:endParaRPr lang="en-US"/>
          </a:p>
        </p:txBody>
      </p:sp>
      <p:sp>
        <p:nvSpPr>
          <p:cNvPr id="4" name="Footer Placeholder 3"/>
          <p:cNvSpPr>
            <a:spLocks noGrp="1"/>
          </p:cNvSpPr>
          <p:nvPr>
            <p:ph type="ftr" sz="quarter" idx="11"/>
          </p:nvPr>
        </p:nvSpPr>
        <p:spPr/>
        <p:txBody>
          <a:bodyPr/>
          <a:lstStyle/>
          <a:p>
            <a:r>
              <a:rPr lang="en-US" smtClean="0"/>
              <a:t>IOM 530: Intro. to Statistical Learning</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F0826-2CC8-024F-8BF0-B8847A09745F}" type="datetime1">
              <a:rPr lang="en-US" smtClean="0"/>
              <a:t>6/19/2019</a:t>
            </a:fld>
            <a:endParaRPr lang="en-US"/>
          </a:p>
        </p:txBody>
      </p:sp>
      <p:sp>
        <p:nvSpPr>
          <p:cNvPr id="3" name="Footer Placeholder 2"/>
          <p:cNvSpPr>
            <a:spLocks noGrp="1"/>
          </p:cNvSpPr>
          <p:nvPr>
            <p:ph type="ftr" sz="quarter" idx="11"/>
          </p:nvPr>
        </p:nvSpPr>
        <p:spPr/>
        <p:txBody>
          <a:bodyPr/>
          <a:lstStyle/>
          <a:p>
            <a:r>
              <a:rPr lang="en-US" smtClean="0"/>
              <a:t>IOM 530: Intro. to Statistical Learning</a:t>
            </a:r>
            <a:endParaRPr lang="en-US"/>
          </a:p>
        </p:txBody>
      </p:sp>
      <p:sp>
        <p:nvSpPr>
          <p:cNvPr id="4" name="Slide Number Placeholder 3"/>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11C857-8489-7748-BBC3-862D6AF51918}" type="datetime1">
              <a:rPr lang="en-US" smtClean="0"/>
              <a:t>6/19/2019</a:t>
            </a:fld>
            <a:endParaRPr lang="en-US"/>
          </a:p>
        </p:txBody>
      </p:sp>
      <p:sp>
        <p:nvSpPr>
          <p:cNvPr id="6" name="Footer Placeholder 5"/>
          <p:cNvSpPr>
            <a:spLocks noGrp="1"/>
          </p:cNvSpPr>
          <p:nvPr>
            <p:ph type="ftr" sz="quarter" idx="11"/>
          </p:nvPr>
        </p:nvSpPr>
        <p:spPr/>
        <p:txBody>
          <a:bodyPr/>
          <a:lstStyle/>
          <a:p>
            <a:r>
              <a:rPr lang="en-US" smtClean="0"/>
              <a:t>IOM 530: Intro. to Statistical Learning</a:t>
            </a:r>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922D42-939B-424D-B869-3F4431CE6A67}" type="datetime1">
              <a:rPr lang="en-US" smtClean="0"/>
              <a:t>6/19/2019</a:t>
            </a:fld>
            <a:endParaRPr lang="en-US"/>
          </a:p>
        </p:txBody>
      </p:sp>
      <p:sp>
        <p:nvSpPr>
          <p:cNvPr id="6" name="Footer Placeholder 5"/>
          <p:cNvSpPr>
            <a:spLocks noGrp="1"/>
          </p:cNvSpPr>
          <p:nvPr>
            <p:ph type="ftr" sz="quarter" idx="11"/>
          </p:nvPr>
        </p:nvSpPr>
        <p:spPr/>
        <p:txBody>
          <a:bodyPr/>
          <a:lstStyle/>
          <a:p>
            <a:r>
              <a:rPr lang="en-US" smtClean="0"/>
              <a:t>IOM 530: Intro. to Statistical Learning</a:t>
            </a:r>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10CBB11-B207-CB41-8CC4-7484A3909556}" type="datetime1">
              <a:rPr lang="en-US" smtClean="0"/>
              <a:t>6/19/2019</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IOM 530: Intro. to Statistical Learning</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4FFCA10-EE3F-AF4E-9EA4-E5CA2D91A1E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vs. Classification</a:t>
            </a:r>
            <a:endParaRPr lang="en-US" dirty="0"/>
          </a:p>
        </p:txBody>
      </p:sp>
      <p:sp>
        <p:nvSpPr>
          <p:cNvPr id="3" name="Content Placeholder 2"/>
          <p:cNvSpPr>
            <a:spLocks noGrp="1"/>
          </p:cNvSpPr>
          <p:nvPr>
            <p:ph idx="1"/>
          </p:nvPr>
        </p:nvSpPr>
        <p:spPr>
          <a:xfrm>
            <a:off x="457200" y="1470498"/>
            <a:ext cx="8229600" cy="4876800"/>
          </a:xfrm>
        </p:spPr>
        <p:txBody>
          <a:bodyPr>
            <a:normAutofit/>
          </a:bodyPr>
          <a:lstStyle/>
          <a:p>
            <a:pPr>
              <a:buFont typeface="Wingdings" charset="2"/>
              <a:buChar char="Ø"/>
            </a:pPr>
            <a:r>
              <a:rPr lang="en-US" sz="2800" dirty="0"/>
              <a:t>Supervised </a:t>
            </a:r>
            <a:r>
              <a:rPr lang="en-US" sz="2800" dirty="0" smtClean="0"/>
              <a:t>Learning: </a:t>
            </a:r>
            <a:r>
              <a:rPr lang="en-US" sz="2800" b="1" dirty="0" smtClean="0"/>
              <a:t>Regression </a:t>
            </a:r>
            <a:r>
              <a:rPr lang="en-US" sz="2800" b="1" dirty="0"/>
              <a:t>and </a:t>
            </a:r>
            <a:r>
              <a:rPr lang="en-US" sz="2800" b="1" dirty="0" smtClean="0"/>
              <a:t>Classification</a:t>
            </a:r>
          </a:p>
          <a:p>
            <a:pPr>
              <a:buFont typeface="Wingdings" charset="2"/>
              <a:buChar char="Ø"/>
            </a:pPr>
            <a:r>
              <a:rPr lang="en-US" sz="2800" dirty="0" smtClean="0"/>
              <a:t>Regression: </a:t>
            </a:r>
            <a:r>
              <a:rPr lang="en-US" sz="2800" b="1" i="1" dirty="0" smtClean="0"/>
              <a:t>Y</a:t>
            </a:r>
            <a:r>
              <a:rPr lang="en-US" sz="2800" b="1" dirty="0" smtClean="0"/>
              <a:t> </a:t>
            </a:r>
            <a:r>
              <a:rPr lang="en-US" sz="2800" b="1" dirty="0"/>
              <a:t>is continuous/numerical</a:t>
            </a:r>
            <a:r>
              <a:rPr lang="en-US" sz="2800" dirty="0"/>
              <a:t>. </a:t>
            </a:r>
            <a:r>
              <a:rPr lang="en-US" sz="2800" i="1" dirty="0" smtClean="0"/>
              <a:t>X</a:t>
            </a:r>
            <a:r>
              <a:rPr lang="en-US" sz="2800" dirty="0" smtClean="0"/>
              <a:t> can be continuous or categorical</a:t>
            </a:r>
          </a:p>
          <a:p>
            <a:pPr>
              <a:buFont typeface="Wingdings" charset="2"/>
              <a:buChar char="Ø"/>
            </a:pPr>
            <a:r>
              <a:rPr lang="en-US" sz="2800" dirty="0" smtClean="0"/>
              <a:t>Examples:</a:t>
            </a:r>
          </a:p>
          <a:p>
            <a:pPr marL="0" indent="0">
              <a:buNone/>
            </a:pPr>
            <a:r>
              <a:rPr lang="en-US" dirty="0"/>
              <a:t> </a:t>
            </a:r>
            <a:r>
              <a:rPr lang="en-US" dirty="0" smtClean="0"/>
              <a:t>  </a:t>
            </a:r>
          </a:p>
          <a:p>
            <a:pPr marL="0" indent="0">
              <a:buNone/>
            </a:pPr>
            <a:r>
              <a:rPr lang="en-US" dirty="0"/>
              <a:t> </a:t>
            </a:r>
          </a:p>
        </p:txBody>
      </p:sp>
      <p:sp>
        <p:nvSpPr>
          <p:cNvPr id="5" name="Slide Number Placeholder 4"/>
          <p:cNvSpPr>
            <a:spLocks noGrp="1"/>
          </p:cNvSpPr>
          <p:nvPr>
            <p:ph type="sldNum" sz="quarter" idx="12"/>
          </p:nvPr>
        </p:nvSpPr>
        <p:spPr/>
        <p:txBody>
          <a:bodyPr/>
          <a:lstStyle/>
          <a:p>
            <a:fld id="{E4FFCA10-EE3F-AF4E-9EA4-E5CA2D91A1E4}" type="slidenum">
              <a:rPr lang="en-US" smtClean="0"/>
              <a:t>1</a:t>
            </a:fld>
            <a:endParaRPr lang="en-US"/>
          </a:p>
        </p:txBody>
      </p:sp>
      <p:sp>
        <p:nvSpPr>
          <p:cNvPr id="6" name="TextBox 5"/>
          <p:cNvSpPr txBox="1"/>
          <p:nvPr/>
        </p:nvSpPr>
        <p:spPr>
          <a:xfrm>
            <a:off x="1368356" y="3908898"/>
            <a:ext cx="7944255" cy="1815882"/>
          </a:xfrm>
          <a:prstGeom prst="rect">
            <a:avLst/>
          </a:prstGeom>
          <a:noFill/>
        </p:spPr>
        <p:txBody>
          <a:bodyPr wrap="square" rtlCol="0">
            <a:spAutoFit/>
          </a:bodyPr>
          <a:lstStyle/>
          <a:p>
            <a:r>
              <a:rPr lang="en-US" sz="2800" dirty="0"/>
              <a:t>Boston Data Set</a:t>
            </a:r>
          </a:p>
          <a:p>
            <a:r>
              <a:rPr lang="en-US" sz="2800" dirty="0"/>
              <a:t>   </a:t>
            </a:r>
            <a:r>
              <a:rPr lang="en-US" sz="2800" i="1" dirty="0"/>
              <a:t>Y</a:t>
            </a:r>
            <a:r>
              <a:rPr lang="en-US" sz="2800" dirty="0"/>
              <a:t>: Median value of owner-occupied homes</a:t>
            </a:r>
          </a:p>
          <a:p>
            <a:r>
              <a:rPr lang="en-US" sz="2800" dirty="0"/>
              <a:t>   </a:t>
            </a:r>
            <a:r>
              <a:rPr lang="en-US" sz="2800" b="1" i="1" dirty="0"/>
              <a:t>X</a:t>
            </a:r>
            <a:r>
              <a:rPr lang="en-US" sz="2800" dirty="0"/>
              <a:t>: per capita crime rate, average number of rooms, pupil-to-teacher ratio, etc.</a:t>
            </a:r>
          </a:p>
        </p:txBody>
      </p:sp>
      <p:sp>
        <p:nvSpPr>
          <p:cNvPr id="7" name="TextBox 6"/>
          <p:cNvSpPr txBox="1"/>
          <p:nvPr/>
        </p:nvSpPr>
        <p:spPr>
          <a:xfrm>
            <a:off x="1368355" y="3910467"/>
            <a:ext cx="7944255" cy="1815882"/>
          </a:xfrm>
          <a:prstGeom prst="rect">
            <a:avLst/>
          </a:prstGeom>
          <a:noFill/>
        </p:spPr>
        <p:txBody>
          <a:bodyPr wrap="square" rtlCol="0">
            <a:spAutoFit/>
          </a:bodyPr>
          <a:lstStyle/>
          <a:p>
            <a:r>
              <a:rPr lang="en-US" sz="2800" dirty="0"/>
              <a:t>Hitters Data Set (1986 and 1987)</a:t>
            </a:r>
          </a:p>
          <a:p>
            <a:r>
              <a:rPr lang="en-US" sz="2800" dirty="0"/>
              <a:t>   </a:t>
            </a:r>
            <a:r>
              <a:rPr lang="en-US" sz="2800" i="1" dirty="0"/>
              <a:t>Y</a:t>
            </a:r>
            <a:r>
              <a:rPr lang="en-US" sz="2800" dirty="0"/>
              <a:t>: 1987 annual salary on opening day</a:t>
            </a:r>
          </a:p>
          <a:p>
            <a:r>
              <a:rPr lang="en-US" sz="2800" dirty="0"/>
              <a:t>   </a:t>
            </a:r>
            <a:r>
              <a:rPr lang="en-US" sz="2800" b="1" i="1" dirty="0"/>
              <a:t>X</a:t>
            </a:r>
            <a:r>
              <a:rPr lang="en-US" sz="2800" dirty="0"/>
              <a:t>: number of home-runs in 1986, number of hits in 1986, number of runs in 1986, etc.   </a:t>
            </a:r>
          </a:p>
        </p:txBody>
      </p:sp>
    </p:spTree>
    <p:extLst>
      <p:ext uri="{BB962C8B-B14F-4D97-AF65-F5344CB8AC3E}">
        <p14:creationId xmlns:p14="http://schemas.microsoft.com/office/powerpoint/2010/main" val="242338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fade">
                                      <p:cBhvr>
                                        <p:cTn id="32" dur="50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6">
                                            <p:txEl>
                                              <p:pRg st="0" end="0"/>
                                            </p:txEl>
                                          </p:spTgt>
                                        </p:tgtEl>
                                      </p:cBhvr>
                                    </p:animEffect>
                                    <p:set>
                                      <p:cBhvr>
                                        <p:cTn id="37" dur="1" fill="hold">
                                          <p:stCondLst>
                                            <p:cond delay="499"/>
                                          </p:stCondLst>
                                        </p:cTn>
                                        <p:tgtEl>
                                          <p:spTgt spid="6">
                                            <p:txEl>
                                              <p:pRg st="0" end="0"/>
                                            </p:txEl>
                                          </p:spTgt>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6">
                                            <p:txEl>
                                              <p:pRg st="1" end="1"/>
                                            </p:txEl>
                                          </p:spTgt>
                                        </p:tgtEl>
                                      </p:cBhvr>
                                    </p:animEffect>
                                    <p:set>
                                      <p:cBhvr>
                                        <p:cTn id="40" dur="1" fill="hold">
                                          <p:stCondLst>
                                            <p:cond delay="499"/>
                                          </p:stCondLst>
                                        </p:cTn>
                                        <p:tgtEl>
                                          <p:spTgt spid="6">
                                            <p:txEl>
                                              <p:pRg st="1" end="1"/>
                                            </p:txEl>
                                          </p:spTgt>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6">
                                            <p:txEl>
                                              <p:pRg st="2" end="2"/>
                                            </p:txEl>
                                          </p:spTgt>
                                        </p:tgtEl>
                                      </p:cBhvr>
                                    </p:animEffect>
                                    <p:set>
                                      <p:cBhvr>
                                        <p:cTn id="43" dur="1" fill="hold">
                                          <p:stCondLst>
                                            <p:cond delay="499"/>
                                          </p:stCondLst>
                                        </p:cTn>
                                        <p:tgtEl>
                                          <p:spTgt spid="6">
                                            <p:txEl>
                                              <p:pRg st="2" end="2"/>
                                            </p:txEl>
                                          </p:spTgt>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7">
                                            <p:txEl>
                                              <p:pRg st="0" end="0"/>
                                            </p:txEl>
                                          </p:spTgt>
                                        </p:tgtEl>
                                        <p:attrNameLst>
                                          <p:attrName>style.visibility</p:attrName>
                                        </p:attrNameLst>
                                      </p:cBhvr>
                                      <p:to>
                                        <p:strVal val="visible"/>
                                      </p:to>
                                    </p:set>
                                    <p:animEffect transition="in" filter="fade">
                                      <p:cBhvr>
                                        <p:cTn id="48" dur="500"/>
                                        <p:tgtEl>
                                          <p:spTgt spid="7">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7">
                                            <p:txEl>
                                              <p:pRg st="1" end="1"/>
                                            </p:txEl>
                                          </p:spTgt>
                                        </p:tgtEl>
                                        <p:attrNameLst>
                                          <p:attrName>style.visibility</p:attrName>
                                        </p:attrNameLst>
                                      </p:cBhvr>
                                      <p:to>
                                        <p:strVal val="visible"/>
                                      </p:to>
                                    </p:set>
                                    <p:animEffect transition="in" filter="fade">
                                      <p:cBhvr>
                                        <p:cTn id="53" dur="500"/>
                                        <p:tgtEl>
                                          <p:spTgt spid="7">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7">
                                            <p:txEl>
                                              <p:pRg st="2" end="2"/>
                                            </p:txEl>
                                          </p:spTgt>
                                        </p:tgtEl>
                                        <p:attrNameLst>
                                          <p:attrName>style.visibility</p:attrName>
                                        </p:attrNameLst>
                                      </p:cBhvr>
                                      <p:to>
                                        <p:strVal val="visible"/>
                                      </p:to>
                                    </p:set>
                                    <p:animEffect transition="in" filter="fade">
                                      <p:cBhvr>
                                        <p:cTn id="58"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vs. Classification</a:t>
            </a:r>
            <a:endParaRPr lang="en-US" dirty="0"/>
          </a:p>
        </p:txBody>
      </p:sp>
      <p:sp>
        <p:nvSpPr>
          <p:cNvPr id="3" name="Content Placeholder 2"/>
          <p:cNvSpPr>
            <a:spLocks noGrp="1"/>
          </p:cNvSpPr>
          <p:nvPr>
            <p:ph idx="1"/>
          </p:nvPr>
        </p:nvSpPr>
        <p:spPr>
          <a:xfrm>
            <a:off x="457200" y="1470498"/>
            <a:ext cx="8229600" cy="4876800"/>
          </a:xfrm>
        </p:spPr>
        <p:txBody>
          <a:bodyPr>
            <a:normAutofit/>
          </a:bodyPr>
          <a:lstStyle/>
          <a:p>
            <a:pPr>
              <a:buFont typeface="Wingdings" charset="2"/>
              <a:buChar char="Ø"/>
            </a:pPr>
            <a:r>
              <a:rPr lang="en-US" sz="2800" dirty="0" smtClean="0"/>
              <a:t>Classification: </a:t>
            </a:r>
            <a:r>
              <a:rPr lang="en-US" sz="2800" b="1" i="1" dirty="0" smtClean="0"/>
              <a:t>Y</a:t>
            </a:r>
            <a:r>
              <a:rPr lang="en-US" sz="2800" b="1" dirty="0" smtClean="0"/>
              <a:t> </a:t>
            </a:r>
            <a:r>
              <a:rPr lang="en-US" sz="2800" b="1" dirty="0"/>
              <a:t>is </a:t>
            </a:r>
            <a:r>
              <a:rPr lang="en-US" sz="2800" b="1" dirty="0" smtClean="0"/>
              <a:t>categorical</a:t>
            </a:r>
            <a:r>
              <a:rPr lang="en-US" sz="2800" dirty="0" smtClean="0"/>
              <a:t>. </a:t>
            </a:r>
            <a:r>
              <a:rPr lang="en-US" sz="2800" i="1" dirty="0" smtClean="0"/>
              <a:t>X</a:t>
            </a:r>
            <a:r>
              <a:rPr lang="en-US" sz="2800" dirty="0" smtClean="0"/>
              <a:t> can be continuous or categorical</a:t>
            </a:r>
          </a:p>
          <a:p>
            <a:pPr>
              <a:buFont typeface="Wingdings" charset="2"/>
              <a:buChar char="Ø"/>
            </a:pPr>
            <a:r>
              <a:rPr lang="en-US" sz="2800" dirty="0" smtClean="0"/>
              <a:t>Examples:</a:t>
            </a:r>
          </a:p>
          <a:p>
            <a:pPr marL="0" indent="0">
              <a:buNone/>
            </a:pPr>
            <a:r>
              <a:rPr lang="en-US" dirty="0"/>
              <a:t> </a:t>
            </a:r>
            <a:r>
              <a:rPr lang="en-US" dirty="0" smtClean="0"/>
              <a:t>   </a:t>
            </a:r>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t>2</a:t>
            </a:fld>
            <a:endParaRPr lang="en-US"/>
          </a:p>
        </p:txBody>
      </p:sp>
      <p:sp>
        <p:nvSpPr>
          <p:cNvPr id="6" name="TextBox 5"/>
          <p:cNvSpPr txBox="1"/>
          <p:nvPr/>
        </p:nvSpPr>
        <p:spPr>
          <a:xfrm>
            <a:off x="1199745" y="3098260"/>
            <a:ext cx="7944255" cy="1815882"/>
          </a:xfrm>
          <a:prstGeom prst="rect">
            <a:avLst/>
          </a:prstGeom>
          <a:noFill/>
        </p:spPr>
        <p:txBody>
          <a:bodyPr wrap="square" rtlCol="0">
            <a:spAutoFit/>
          </a:bodyPr>
          <a:lstStyle/>
          <a:p>
            <a:r>
              <a:rPr lang="en-US" sz="2800" dirty="0" smtClean="0"/>
              <a:t>Orange Juice Data</a:t>
            </a:r>
            <a:endParaRPr lang="en-US" sz="2800" dirty="0"/>
          </a:p>
          <a:p>
            <a:r>
              <a:rPr lang="en-US" sz="2800" dirty="0"/>
              <a:t>   </a:t>
            </a:r>
            <a:r>
              <a:rPr lang="en-US" sz="2800" i="1" dirty="0"/>
              <a:t>Y</a:t>
            </a:r>
            <a:r>
              <a:rPr lang="en-US" sz="2800" dirty="0"/>
              <a:t>: </a:t>
            </a:r>
            <a:r>
              <a:rPr lang="en-US" sz="2800" dirty="0" smtClean="0"/>
              <a:t>Whether the customer bought Citrus Hill or Minute Maid (Binary)</a:t>
            </a:r>
            <a:endParaRPr lang="en-US" sz="2800" dirty="0"/>
          </a:p>
          <a:p>
            <a:r>
              <a:rPr lang="en-US" sz="2800" dirty="0"/>
              <a:t>   </a:t>
            </a:r>
            <a:r>
              <a:rPr lang="en-US" sz="2800" b="1" i="1" dirty="0"/>
              <a:t>X</a:t>
            </a:r>
            <a:r>
              <a:rPr lang="en-US" sz="2800" dirty="0"/>
              <a:t>: </a:t>
            </a:r>
            <a:r>
              <a:rPr lang="en-US" sz="2800" dirty="0" smtClean="0"/>
              <a:t>store id, price of CH, price of MM, </a:t>
            </a:r>
            <a:r>
              <a:rPr lang="en-US" sz="2800" dirty="0"/>
              <a:t>etc.</a:t>
            </a:r>
          </a:p>
        </p:txBody>
      </p:sp>
      <p:sp>
        <p:nvSpPr>
          <p:cNvPr id="7" name="TextBox 6"/>
          <p:cNvSpPr txBox="1"/>
          <p:nvPr/>
        </p:nvSpPr>
        <p:spPr>
          <a:xfrm>
            <a:off x="1199744" y="3098260"/>
            <a:ext cx="7944255" cy="2246769"/>
          </a:xfrm>
          <a:prstGeom prst="rect">
            <a:avLst/>
          </a:prstGeom>
          <a:noFill/>
        </p:spPr>
        <p:txBody>
          <a:bodyPr wrap="square" rtlCol="0">
            <a:spAutoFit/>
          </a:bodyPr>
          <a:lstStyle/>
          <a:p>
            <a:r>
              <a:rPr lang="en-US" sz="2800" dirty="0" smtClean="0"/>
              <a:t>Credit Card Default Data</a:t>
            </a:r>
            <a:endParaRPr lang="en-US" sz="2800" dirty="0"/>
          </a:p>
          <a:p>
            <a:r>
              <a:rPr lang="en-US" sz="2800" dirty="0"/>
              <a:t>   </a:t>
            </a:r>
            <a:r>
              <a:rPr lang="en-US" sz="2800" i="1" dirty="0"/>
              <a:t>Y</a:t>
            </a:r>
            <a:r>
              <a:rPr lang="en-US" sz="2800" dirty="0"/>
              <a:t>: </a:t>
            </a:r>
            <a:r>
              <a:rPr lang="en-US" sz="2800" dirty="0" smtClean="0"/>
              <a:t>Whether the customer defaulted on their Debt or not</a:t>
            </a:r>
            <a:endParaRPr lang="en-US" sz="2800" dirty="0"/>
          </a:p>
          <a:p>
            <a:r>
              <a:rPr lang="en-US" sz="2800" dirty="0"/>
              <a:t>   </a:t>
            </a:r>
            <a:r>
              <a:rPr lang="en-US" sz="2800" b="1" i="1" dirty="0"/>
              <a:t>X</a:t>
            </a:r>
            <a:r>
              <a:rPr lang="en-US" sz="2800" dirty="0"/>
              <a:t>: </a:t>
            </a:r>
            <a:r>
              <a:rPr lang="en-US" sz="2800" dirty="0" smtClean="0"/>
              <a:t>whether the customer is student, average balance on the credit card, and income.   </a:t>
            </a:r>
            <a:endParaRPr lang="en-US" sz="2800" dirty="0"/>
          </a:p>
        </p:txBody>
      </p:sp>
    </p:spTree>
    <p:extLst>
      <p:ext uri="{BB962C8B-B14F-4D97-AF65-F5344CB8AC3E}">
        <p14:creationId xmlns:p14="http://schemas.microsoft.com/office/powerpoint/2010/main" val="133121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6">
                                            <p:txEl>
                                              <p:pRg st="0" end="0"/>
                                            </p:txEl>
                                          </p:spTgt>
                                        </p:tgtEl>
                                      </p:cBhvr>
                                    </p:animEffect>
                                    <p:set>
                                      <p:cBhvr>
                                        <p:cTn id="32" dur="1" fill="hold">
                                          <p:stCondLst>
                                            <p:cond delay="499"/>
                                          </p:stCondLst>
                                        </p:cTn>
                                        <p:tgtEl>
                                          <p:spTgt spid="6">
                                            <p:txEl>
                                              <p:pRg st="0" end="0"/>
                                            </p:txEl>
                                          </p:spTgt>
                                        </p:tgtEl>
                                        <p:attrNameLst>
                                          <p:attrName>style.visibility</p:attrName>
                                        </p:attrNameLst>
                                      </p:cBhvr>
                                      <p:to>
                                        <p:strVal val="hidden"/>
                                      </p:to>
                                    </p:set>
                                  </p:childTnLst>
                                </p:cTn>
                              </p:par>
                              <p:par>
                                <p:cTn id="33" presetID="10" presetClass="exit" presetSubtype="0" fill="hold" grpId="0" nodeType="withEffect">
                                  <p:stCondLst>
                                    <p:cond delay="0"/>
                                  </p:stCondLst>
                                  <p:childTnLst>
                                    <p:animEffect transition="out" filter="fade">
                                      <p:cBhvr>
                                        <p:cTn id="34" dur="500"/>
                                        <p:tgtEl>
                                          <p:spTgt spid="6">
                                            <p:txEl>
                                              <p:pRg st="1" end="1"/>
                                            </p:txEl>
                                          </p:spTgt>
                                        </p:tgtEl>
                                      </p:cBhvr>
                                    </p:animEffect>
                                    <p:set>
                                      <p:cBhvr>
                                        <p:cTn id="35" dur="1" fill="hold">
                                          <p:stCondLst>
                                            <p:cond delay="499"/>
                                          </p:stCondLst>
                                        </p:cTn>
                                        <p:tgtEl>
                                          <p:spTgt spid="6">
                                            <p:txEl>
                                              <p:pRg st="1" end="1"/>
                                            </p:txEl>
                                          </p:spTgt>
                                        </p:tgtEl>
                                        <p:attrNameLst>
                                          <p:attrName>style.visibility</p:attrName>
                                        </p:attrNameLst>
                                      </p:cBhvr>
                                      <p:to>
                                        <p:strVal val="hidden"/>
                                      </p:to>
                                    </p:set>
                                  </p:childTnLst>
                                </p:cTn>
                              </p:par>
                              <p:par>
                                <p:cTn id="36" presetID="10" presetClass="exit" presetSubtype="0" fill="hold" grpId="0" nodeType="withEffect">
                                  <p:stCondLst>
                                    <p:cond delay="0"/>
                                  </p:stCondLst>
                                  <p:childTnLst>
                                    <p:animEffect transition="out" filter="fade">
                                      <p:cBhvr>
                                        <p:cTn id="37" dur="500"/>
                                        <p:tgtEl>
                                          <p:spTgt spid="6">
                                            <p:txEl>
                                              <p:pRg st="2" end="2"/>
                                            </p:txEl>
                                          </p:spTgt>
                                        </p:tgtEl>
                                      </p:cBhvr>
                                    </p:animEffect>
                                    <p:set>
                                      <p:cBhvr>
                                        <p:cTn id="38" dur="1" fill="hold">
                                          <p:stCondLst>
                                            <p:cond delay="499"/>
                                          </p:stCondLst>
                                        </p:cTn>
                                        <p:tgtEl>
                                          <p:spTgt spid="6">
                                            <p:txEl>
                                              <p:pRg st="2" end="2"/>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xEl>
                                              <p:pRg st="0" end="0"/>
                                            </p:txEl>
                                          </p:spTgt>
                                        </p:tgtEl>
                                        <p:attrNameLst>
                                          <p:attrName>style.visibility</p:attrName>
                                        </p:attrNameLst>
                                      </p:cBhvr>
                                      <p:to>
                                        <p:strVal val="visible"/>
                                      </p:to>
                                    </p:set>
                                    <p:animEffect transition="in" filter="fade">
                                      <p:cBhvr>
                                        <p:cTn id="43" dur="500"/>
                                        <p:tgtEl>
                                          <p:spTgt spid="7">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7">
                                            <p:txEl>
                                              <p:pRg st="1" end="1"/>
                                            </p:txEl>
                                          </p:spTgt>
                                        </p:tgtEl>
                                        <p:attrNameLst>
                                          <p:attrName>style.visibility</p:attrName>
                                        </p:attrNameLst>
                                      </p:cBhvr>
                                      <p:to>
                                        <p:strVal val="visible"/>
                                      </p:to>
                                    </p:set>
                                    <p:animEffect transition="in" filter="fade">
                                      <p:cBhvr>
                                        <p:cTn id="48" dur="500"/>
                                        <p:tgtEl>
                                          <p:spTgt spid="7">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7">
                                            <p:txEl>
                                              <p:pRg st="2" end="2"/>
                                            </p:txEl>
                                          </p:spTgt>
                                        </p:tgtEl>
                                        <p:attrNameLst>
                                          <p:attrName>style.visibility</p:attrName>
                                        </p:attrNameLst>
                                      </p:cBhvr>
                                      <p:to>
                                        <p:strVal val="visible"/>
                                      </p:to>
                                    </p:set>
                                    <p:animEffect transition="in" filter="fade">
                                      <p:cBhvr>
                                        <p:cTn id="53"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charset="2"/>
              <a:buChar char="Ø"/>
            </a:pPr>
            <a:r>
              <a:rPr lang="en-US" sz="2800" dirty="0" smtClean="0"/>
              <a:t>Regression and Classification: Trees, Random Forest, Boosted Trees, Neural Network, etc.</a:t>
            </a:r>
          </a:p>
          <a:p>
            <a:pPr>
              <a:buFont typeface="Wingdings" charset="2"/>
              <a:buChar char="Ø"/>
            </a:pPr>
            <a:r>
              <a:rPr lang="en-US" sz="2800" dirty="0" smtClean="0"/>
              <a:t>Regression: </a:t>
            </a:r>
            <a:r>
              <a:rPr lang="en-US" sz="2800" dirty="0"/>
              <a:t>Linear Regression, Ridge Regression, least absolute shrinkage and selection </a:t>
            </a:r>
            <a:r>
              <a:rPr lang="en-US" sz="2800" dirty="0" smtClean="0"/>
              <a:t>operator (LASSO), etc.</a:t>
            </a:r>
          </a:p>
          <a:p>
            <a:pPr>
              <a:buFont typeface="Wingdings" charset="2"/>
              <a:buChar char="Ø"/>
            </a:pPr>
            <a:r>
              <a:rPr lang="en-US" sz="2800" dirty="0" smtClean="0"/>
              <a:t>Classification: Logistic Regression, Linear Discriminant Analysis (LDA), Quadratic Discriminant Analysis (QDA), etc.</a:t>
            </a:r>
            <a:endParaRPr lang="en-US" sz="2800" dirty="0"/>
          </a:p>
          <a:p>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t>3</a:t>
            </a:fld>
            <a:endParaRPr lang="en-US"/>
          </a:p>
        </p:txBody>
      </p:sp>
      <p:sp>
        <p:nvSpPr>
          <p:cNvPr id="6" name="Title 1"/>
          <p:cNvSpPr>
            <a:spLocks noGrp="1"/>
          </p:cNvSpPr>
          <p:nvPr>
            <p:ph type="title"/>
          </p:nvPr>
        </p:nvSpPr>
        <p:spPr>
          <a:xfrm>
            <a:off x="457200" y="533400"/>
            <a:ext cx="8229600" cy="990600"/>
          </a:xfrm>
        </p:spPr>
        <p:txBody>
          <a:bodyPr/>
          <a:lstStyle/>
          <a:p>
            <a:r>
              <a:rPr lang="en-US" dirty="0" smtClean="0"/>
              <a:t>Regression vs. Classification</a:t>
            </a:r>
            <a:endParaRPr lang="en-US" dirty="0"/>
          </a:p>
        </p:txBody>
      </p:sp>
    </p:spTree>
    <p:extLst>
      <p:ext uri="{BB962C8B-B14F-4D97-AF65-F5344CB8AC3E}">
        <p14:creationId xmlns:p14="http://schemas.microsoft.com/office/powerpoint/2010/main" val="3522502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1518</TotalTime>
  <Words>723</Words>
  <Application>Microsoft Office PowerPoint</Application>
  <PresentationFormat>On-screen Show (4:3)</PresentationFormat>
  <Paragraphs>35</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Wingdings</vt:lpstr>
      <vt:lpstr>Clarity</vt:lpstr>
      <vt:lpstr>Regression vs. Classification</vt:lpstr>
      <vt:lpstr>Regression vs. Classification</vt:lpstr>
      <vt:lpstr>Regression vs. Classification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Abbass Sharif</dc:creator>
  <cp:lastModifiedBy>Sundaramoorthi, Durai</cp:lastModifiedBy>
  <cp:revision>48</cp:revision>
  <dcterms:created xsi:type="dcterms:W3CDTF">2013-08-14T17:09:52Z</dcterms:created>
  <dcterms:modified xsi:type="dcterms:W3CDTF">2019-06-19T18:25:00Z</dcterms:modified>
</cp:coreProperties>
</file>