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handoutMasterIdLst>
    <p:handoutMasterId r:id="rId5"/>
  </p:handoutMasterIdLst>
  <p:sldIdLst>
    <p:sldId id="281" r:id="rId2"/>
    <p:sldId id="284"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227" autoAdjust="0"/>
  </p:normalViewPr>
  <p:slideViewPr>
    <p:cSldViewPr snapToGrid="0" snapToObjects="1">
      <p:cViewPr varScale="1">
        <p:scale>
          <a:sx n="49" d="100"/>
          <a:sy n="49" d="100"/>
        </p:scale>
        <p:origin x="1774" y="2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7E8512-46FF-9144-B6D0-F09FCB254923}" type="datetimeFigureOut">
              <a:rPr lang="en-US" smtClean="0"/>
              <a:t>6/25/2019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154E81A-39C2-084B-BE9D-C476A0ABD3FE}" type="slidenum">
              <a:rPr lang="en-US" smtClean="0"/>
              <a:t>‹#›</a:t>
            </a:fld>
            <a:endParaRPr lang="en-US"/>
          </a:p>
        </p:txBody>
      </p:sp>
    </p:spTree>
    <p:extLst>
      <p:ext uri="{BB962C8B-B14F-4D97-AF65-F5344CB8AC3E}">
        <p14:creationId xmlns:p14="http://schemas.microsoft.com/office/powerpoint/2010/main" val="39716839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9229E4-8C84-D14C-8F54-10091F8FE9AA}" type="datetimeFigureOut">
              <a:rPr lang="en-US" smtClean="0"/>
              <a:t>6/25/2019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ECB1AF-59EE-F24F-A58C-F1DD8DEE8755}" type="slidenum">
              <a:rPr lang="en-US" smtClean="0"/>
              <a:t>‹#›</a:t>
            </a:fld>
            <a:endParaRPr lang="en-US"/>
          </a:p>
        </p:txBody>
      </p:sp>
    </p:spTree>
    <p:extLst>
      <p:ext uri="{BB962C8B-B14F-4D97-AF65-F5344CB8AC3E}">
        <p14:creationId xmlns:p14="http://schemas.microsoft.com/office/powerpoint/2010/main" val="3852815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(CLICK)Those who use classical approach like linear regression will use all of the available data for building the model. (CLICK)They will use some measures to check how well the model fits the entire data. (CLICK)For example, R-square is such a measure. A high R-square value indicates that model accurately fits the data. </a:t>
            </a:r>
            <a:r>
              <a:rPr lang="en-US" sz="1200" kern="1200" smtClean="0">
                <a:solidFill>
                  <a:schemeClr val="tx1"/>
                </a:solidFill>
                <a:effectLst/>
                <a:latin typeface="+mn-lt"/>
                <a:ea typeface="+mn-ea"/>
                <a:cs typeface="+mn-cs"/>
              </a:rPr>
              <a:t>We will discuss more details about R-square in a different video.</a:t>
            </a: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7ECB1AF-59EE-F24F-A58C-F1DD8DEE8755}" type="slidenum">
              <a:rPr lang="en-US" smtClean="0"/>
              <a:t>1</a:t>
            </a:fld>
            <a:endParaRPr lang="en-US"/>
          </a:p>
        </p:txBody>
      </p:sp>
    </p:spTree>
    <p:extLst>
      <p:ext uri="{BB962C8B-B14F-4D97-AF65-F5344CB8AC3E}">
        <p14:creationId xmlns:p14="http://schemas.microsoft.com/office/powerpoint/2010/main" val="2635119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(CLICK) In modern day approach, (CLICK) available data is divided into (CLICK) training and test data sets. (CLICK)Then, only the training part is used </a:t>
            </a:r>
            <a:r>
              <a:rPr lang="en-US" sz="1200" b="0" kern="1200" dirty="0" smtClean="0">
                <a:solidFill>
                  <a:schemeClr val="tx1"/>
                </a:solidFill>
                <a:effectLst/>
                <a:latin typeface="+mn-lt"/>
                <a:ea typeface="+mn-ea"/>
                <a:cs typeface="+mn-cs"/>
              </a:rPr>
              <a:t>to build </a:t>
            </a:r>
            <a:r>
              <a:rPr lang="en-US" sz="1200" kern="1200" dirty="0" smtClean="0">
                <a:solidFill>
                  <a:schemeClr val="tx1"/>
                </a:solidFill>
                <a:effectLst/>
                <a:latin typeface="+mn-lt"/>
                <a:ea typeface="+mn-ea"/>
                <a:cs typeface="+mn-cs"/>
              </a:rPr>
              <a:t>different models that compete against each other to be chosen as the final model. (CLICK) We choose the model that gives the </a:t>
            </a:r>
            <a:r>
              <a:rPr lang="en-US" sz="1200" b="0" kern="1200" dirty="0" smtClean="0">
                <a:solidFill>
                  <a:schemeClr val="tx1"/>
                </a:solidFill>
                <a:effectLst/>
                <a:latin typeface="+mn-lt"/>
                <a:ea typeface="+mn-ea"/>
                <a:cs typeface="+mn-cs"/>
              </a:rPr>
              <a:t>lowest error rate </a:t>
            </a:r>
            <a:r>
              <a:rPr lang="en-US" sz="1200" kern="1200" dirty="0" smtClean="0">
                <a:solidFill>
                  <a:schemeClr val="tx1"/>
                </a:solidFill>
                <a:effectLst/>
                <a:latin typeface="+mn-lt"/>
                <a:ea typeface="+mn-ea"/>
                <a:cs typeface="+mn-cs"/>
              </a:rPr>
              <a:t>when applied to the </a:t>
            </a:r>
            <a:r>
              <a:rPr lang="en-US" sz="1200" b="0" kern="1200" dirty="0" smtClean="0">
                <a:solidFill>
                  <a:schemeClr val="tx1"/>
                </a:solidFill>
                <a:effectLst/>
                <a:latin typeface="+mn-lt"/>
                <a:ea typeface="+mn-ea"/>
                <a:cs typeface="+mn-cs"/>
              </a:rPr>
              <a:t>validation data. (CLICK) Error </a:t>
            </a:r>
            <a:r>
              <a:rPr lang="en-US" sz="1200" kern="1200" dirty="0" smtClean="0">
                <a:solidFill>
                  <a:schemeClr val="tx1"/>
                </a:solidFill>
                <a:effectLst/>
                <a:latin typeface="+mn-lt"/>
                <a:ea typeface="+mn-ea"/>
                <a:cs typeface="+mn-cs"/>
              </a:rPr>
              <a:t>measures like Mean Square Error would be calculated on the training side as well as test side of the data. Whichever model ends up with the least test error will be declared as the winner.</a:t>
            </a:r>
          </a:p>
          <a:p>
            <a:endParaRPr lang="en-US" dirty="0"/>
          </a:p>
        </p:txBody>
      </p:sp>
      <p:sp>
        <p:nvSpPr>
          <p:cNvPr id="4" name="Slide Number Placeholder 3"/>
          <p:cNvSpPr>
            <a:spLocks noGrp="1"/>
          </p:cNvSpPr>
          <p:nvPr>
            <p:ph type="sldNum" sz="quarter" idx="10"/>
          </p:nvPr>
        </p:nvSpPr>
        <p:spPr/>
        <p:txBody>
          <a:bodyPr/>
          <a:lstStyle/>
          <a:p>
            <a:fld id="{87ECB1AF-59EE-F24F-A58C-F1DD8DEE8755}" type="slidenum">
              <a:rPr lang="en-US" smtClean="0"/>
              <a:t>2</a:t>
            </a:fld>
            <a:endParaRPr lang="en-US"/>
          </a:p>
        </p:txBody>
      </p:sp>
    </p:spTree>
    <p:extLst>
      <p:ext uri="{BB962C8B-B14F-4D97-AF65-F5344CB8AC3E}">
        <p14:creationId xmlns:p14="http://schemas.microsoft.com/office/powerpoint/2010/main" val="3357474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4A6C7C4-44C5-DB41-A250-F86FF3B1C7C4}" type="datetime1">
              <a:rPr lang="en-US" smtClean="0"/>
              <a:t>6/25/2019</a:t>
            </a:fld>
            <a:endParaRPr lang="en-US"/>
          </a:p>
        </p:txBody>
      </p:sp>
      <p:sp>
        <p:nvSpPr>
          <p:cNvPr id="5" name="Footer Placeholder 4"/>
          <p:cNvSpPr>
            <a:spLocks noGrp="1"/>
          </p:cNvSpPr>
          <p:nvPr>
            <p:ph type="ftr" sz="quarter" idx="11"/>
          </p:nvPr>
        </p:nvSpPr>
        <p:spPr/>
        <p:txBody>
          <a:bodyPr/>
          <a:lstStyle/>
          <a:p>
            <a:r>
              <a:rPr lang="en-US" smtClean="0"/>
              <a:t>IOM 530: Intro. to Statistical Learning</a:t>
            </a:r>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6D6112-BB1C-0044-BF62-99CE1FA9439D}" type="datetime1">
              <a:rPr lang="en-US" smtClean="0"/>
              <a:t>6/25/2019</a:t>
            </a:fld>
            <a:endParaRPr lang="en-US"/>
          </a:p>
        </p:txBody>
      </p:sp>
      <p:sp>
        <p:nvSpPr>
          <p:cNvPr id="5" name="Footer Placeholder 4"/>
          <p:cNvSpPr>
            <a:spLocks noGrp="1"/>
          </p:cNvSpPr>
          <p:nvPr>
            <p:ph type="ftr" sz="quarter" idx="11"/>
          </p:nvPr>
        </p:nvSpPr>
        <p:spPr/>
        <p:txBody>
          <a:bodyPr/>
          <a:lstStyle/>
          <a:p>
            <a:r>
              <a:rPr lang="en-US" smtClean="0"/>
              <a:t>IOM 530: Intro. to Statistical Learning</a:t>
            </a:r>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3E8E6F-95AF-0442-87B8-DAECC9616437}" type="datetime1">
              <a:rPr lang="en-US" smtClean="0"/>
              <a:t>6/25/2019</a:t>
            </a:fld>
            <a:endParaRPr lang="en-US"/>
          </a:p>
        </p:txBody>
      </p:sp>
      <p:sp>
        <p:nvSpPr>
          <p:cNvPr id="5" name="Footer Placeholder 4"/>
          <p:cNvSpPr>
            <a:spLocks noGrp="1"/>
          </p:cNvSpPr>
          <p:nvPr>
            <p:ph type="ftr" sz="quarter" idx="11"/>
          </p:nvPr>
        </p:nvSpPr>
        <p:spPr/>
        <p:txBody>
          <a:bodyPr/>
          <a:lstStyle/>
          <a:p>
            <a:r>
              <a:rPr lang="en-US" smtClean="0"/>
              <a:t>IOM 530: Intro. to Statistical Learning</a:t>
            </a:r>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FB1804-46FA-B545-9BCE-ED0A08CFCF5F}" type="datetime1">
              <a:rPr lang="en-US" smtClean="0"/>
              <a:t>6/25/2019</a:t>
            </a:fld>
            <a:endParaRPr lang="en-US"/>
          </a:p>
        </p:txBody>
      </p:sp>
      <p:sp>
        <p:nvSpPr>
          <p:cNvPr id="5" name="Footer Placeholder 4"/>
          <p:cNvSpPr>
            <a:spLocks noGrp="1"/>
          </p:cNvSpPr>
          <p:nvPr>
            <p:ph type="ftr" sz="quarter" idx="11"/>
          </p:nvPr>
        </p:nvSpPr>
        <p:spPr/>
        <p:txBody>
          <a:bodyPr/>
          <a:lstStyle/>
          <a:p>
            <a:r>
              <a:rPr lang="en-US" smtClean="0"/>
              <a:t>IOM 530: Intro. to Statistical Learning</a:t>
            </a:r>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F6E189-4790-794C-8ADB-7C294595E730}" type="datetime1">
              <a:rPr lang="en-US" smtClean="0"/>
              <a:t>6/25/2019</a:t>
            </a:fld>
            <a:endParaRPr lang="en-US"/>
          </a:p>
        </p:txBody>
      </p:sp>
      <p:sp>
        <p:nvSpPr>
          <p:cNvPr id="5" name="Footer Placeholder 4"/>
          <p:cNvSpPr>
            <a:spLocks noGrp="1"/>
          </p:cNvSpPr>
          <p:nvPr>
            <p:ph type="ftr" sz="quarter" idx="11"/>
          </p:nvPr>
        </p:nvSpPr>
        <p:spPr/>
        <p:txBody>
          <a:bodyPr/>
          <a:lstStyle/>
          <a:p>
            <a:r>
              <a:rPr lang="en-US" smtClean="0"/>
              <a:t>IOM 530: Intro. to Statistical Learning</a:t>
            </a:r>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DC83C6B-77B3-324A-8092-26AF785D795E}" type="datetime1">
              <a:rPr lang="en-US" smtClean="0"/>
              <a:t>6/25/2019</a:t>
            </a:fld>
            <a:endParaRPr lang="en-US"/>
          </a:p>
        </p:txBody>
      </p:sp>
      <p:sp>
        <p:nvSpPr>
          <p:cNvPr id="6" name="Footer Placeholder 5"/>
          <p:cNvSpPr>
            <a:spLocks noGrp="1"/>
          </p:cNvSpPr>
          <p:nvPr>
            <p:ph type="ftr" sz="quarter" idx="11"/>
          </p:nvPr>
        </p:nvSpPr>
        <p:spPr/>
        <p:txBody>
          <a:bodyPr/>
          <a:lstStyle/>
          <a:p>
            <a:r>
              <a:rPr lang="en-US" smtClean="0"/>
              <a:t>IOM 530: Intro. to Statistical Learning</a:t>
            </a:r>
            <a:endParaRPr lang="en-US"/>
          </a:p>
        </p:txBody>
      </p:sp>
      <p:sp>
        <p:nvSpPr>
          <p:cNvPr id="7" name="Slide Number Placeholder 6"/>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8018A83-3EB4-E34E-8FC5-CAA415590D8F}" type="datetime1">
              <a:rPr lang="en-US" smtClean="0"/>
              <a:t>6/25/2019</a:t>
            </a:fld>
            <a:endParaRPr lang="en-US"/>
          </a:p>
        </p:txBody>
      </p:sp>
      <p:sp>
        <p:nvSpPr>
          <p:cNvPr id="8" name="Footer Placeholder 7"/>
          <p:cNvSpPr>
            <a:spLocks noGrp="1"/>
          </p:cNvSpPr>
          <p:nvPr>
            <p:ph type="ftr" sz="quarter" idx="11"/>
          </p:nvPr>
        </p:nvSpPr>
        <p:spPr/>
        <p:txBody>
          <a:bodyPr/>
          <a:lstStyle/>
          <a:p>
            <a:r>
              <a:rPr lang="en-US" smtClean="0"/>
              <a:t>IOM 530: Intro. to Statistical Learning</a:t>
            </a:r>
            <a:endParaRPr lang="en-US"/>
          </a:p>
        </p:txBody>
      </p:sp>
      <p:sp>
        <p:nvSpPr>
          <p:cNvPr id="9" name="Slide Number Placeholder 8"/>
          <p:cNvSpPr>
            <a:spLocks noGrp="1"/>
          </p:cNvSpPr>
          <p:nvPr>
            <p:ph type="sldNum" sz="quarter" idx="12"/>
          </p:nvPr>
        </p:nvSpPr>
        <p:spPr/>
        <p:txBody>
          <a:bodyPr/>
          <a:lstStyle/>
          <a:p>
            <a:fld id="{E4FFCA10-EE3F-AF4E-9EA4-E5CA2D91A1E4}"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326EEF-F75D-6941-B54B-7831E9DFFDFE}" type="datetime1">
              <a:rPr lang="en-US" smtClean="0"/>
              <a:t>6/25/2019</a:t>
            </a:fld>
            <a:endParaRPr lang="en-US"/>
          </a:p>
        </p:txBody>
      </p:sp>
      <p:sp>
        <p:nvSpPr>
          <p:cNvPr id="4" name="Footer Placeholder 3"/>
          <p:cNvSpPr>
            <a:spLocks noGrp="1"/>
          </p:cNvSpPr>
          <p:nvPr>
            <p:ph type="ftr" sz="quarter" idx="11"/>
          </p:nvPr>
        </p:nvSpPr>
        <p:spPr/>
        <p:txBody>
          <a:bodyPr/>
          <a:lstStyle/>
          <a:p>
            <a:r>
              <a:rPr lang="en-US" smtClean="0"/>
              <a:t>IOM 530: Intro. to Statistical Learning</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F0826-2CC8-024F-8BF0-B8847A09745F}" type="datetime1">
              <a:rPr lang="en-US" smtClean="0"/>
              <a:t>6/25/2019</a:t>
            </a:fld>
            <a:endParaRPr lang="en-US"/>
          </a:p>
        </p:txBody>
      </p:sp>
      <p:sp>
        <p:nvSpPr>
          <p:cNvPr id="3" name="Footer Placeholder 2"/>
          <p:cNvSpPr>
            <a:spLocks noGrp="1"/>
          </p:cNvSpPr>
          <p:nvPr>
            <p:ph type="ftr" sz="quarter" idx="11"/>
          </p:nvPr>
        </p:nvSpPr>
        <p:spPr/>
        <p:txBody>
          <a:bodyPr/>
          <a:lstStyle/>
          <a:p>
            <a:r>
              <a:rPr lang="en-US" smtClean="0"/>
              <a:t>IOM 530: Intro. to Statistical Learning</a:t>
            </a:r>
            <a:endParaRPr lang="en-US"/>
          </a:p>
        </p:txBody>
      </p:sp>
      <p:sp>
        <p:nvSpPr>
          <p:cNvPr id="4" name="Slide Number Placeholder 3"/>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11C857-8489-7748-BBC3-862D6AF51918}" type="datetime1">
              <a:rPr lang="en-US" smtClean="0"/>
              <a:t>6/25/2019</a:t>
            </a:fld>
            <a:endParaRPr lang="en-US"/>
          </a:p>
        </p:txBody>
      </p:sp>
      <p:sp>
        <p:nvSpPr>
          <p:cNvPr id="6" name="Footer Placeholder 5"/>
          <p:cNvSpPr>
            <a:spLocks noGrp="1"/>
          </p:cNvSpPr>
          <p:nvPr>
            <p:ph type="ftr" sz="quarter" idx="11"/>
          </p:nvPr>
        </p:nvSpPr>
        <p:spPr/>
        <p:txBody>
          <a:bodyPr/>
          <a:lstStyle/>
          <a:p>
            <a:r>
              <a:rPr lang="en-US" smtClean="0"/>
              <a:t>IOM 530: Intro. to Statistical Learning</a:t>
            </a:r>
            <a:endParaRPr lang="en-US"/>
          </a:p>
        </p:txBody>
      </p:sp>
      <p:sp>
        <p:nvSpPr>
          <p:cNvPr id="7" name="Slide Number Placeholder 6"/>
          <p:cNvSpPr>
            <a:spLocks noGrp="1"/>
          </p:cNvSpPr>
          <p:nvPr>
            <p:ph type="sldNum" sz="quarter" idx="12"/>
          </p:nvPr>
        </p:nvSpPr>
        <p:spPr/>
        <p:txBody>
          <a:bodyPr/>
          <a:lstStyle/>
          <a:p>
            <a:fld id="{E4FFCA10-EE3F-AF4E-9EA4-E5CA2D91A1E4}"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922D42-939B-424D-B869-3F4431CE6A67}" type="datetime1">
              <a:rPr lang="en-US" smtClean="0"/>
              <a:t>6/25/2019</a:t>
            </a:fld>
            <a:endParaRPr lang="en-US"/>
          </a:p>
        </p:txBody>
      </p:sp>
      <p:sp>
        <p:nvSpPr>
          <p:cNvPr id="6" name="Footer Placeholder 5"/>
          <p:cNvSpPr>
            <a:spLocks noGrp="1"/>
          </p:cNvSpPr>
          <p:nvPr>
            <p:ph type="ftr" sz="quarter" idx="11"/>
          </p:nvPr>
        </p:nvSpPr>
        <p:spPr/>
        <p:txBody>
          <a:bodyPr/>
          <a:lstStyle/>
          <a:p>
            <a:r>
              <a:rPr lang="en-US" smtClean="0"/>
              <a:t>IOM 530: Intro. to Statistical Learning</a:t>
            </a:r>
            <a:endParaRPr lang="en-US"/>
          </a:p>
        </p:txBody>
      </p:sp>
      <p:sp>
        <p:nvSpPr>
          <p:cNvPr id="7" name="Slide Number Placeholder 6"/>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E10CBB11-B207-CB41-8CC4-7484A3909556}" type="datetime1">
              <a:rPr lang="en-US" smtClean="0"/>
              <a:t>6/25/2019</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t>IOM 530: Intro. to Statistical Learning</a:t>
            </a: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E4FFCA10-EE3F-AF4E-9EA4-E5CA2D91A1E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vs. Test Data</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70498"/>
                <a:ext cx="8229600" cy="4876800"/>
              </a:xfrm>
            </p:spPr>
            <p:txBody>
              <a:bodyPr>
                <a:normAutofit/>
              </a:bodyPr>
              <a:lstStyle/>
              <a:p>
                <a:pPr>
                  <a:buFont typeface="Wingdings" charset="2"/>
                  <a:buChar char="Ø"/>
                </a:pPr>
                <a:r>
                  <a:rPr lang="en-US" sz="3200" dirty="0" smtClean="0"/>
                  <a:t>Classical Approach: Use</a:t>
                </a:r>
                <a:r>
                  <a:rPr lang="en-US" sz="3200" b="1" dirty="0" smtClean="0"/>
                  <a:t> all </a:t>
                </a:r>
                <a:r>
                  <a:rPr lang="en-US" sz="3200" dirty="0" smtClean="0"/>
                  <a:t>data</a:t>
                </a:r>
                <a:r>
                  <a:rPr lang="en-US" sz="3200" b="1" dirty="0" smtClean="0"/>
                  <a:t> </a:t>
                </a:r>
                <a:r>
                  <a:rPr lang="en-US" sz="3200" dirty="0" smtClean="0"/>
                  <a:t>for </a:t>
                </a:r>
                <a:r>
                  <a:rPr lang="en-US" sz="3200" b="1" dirty="0" smtClean="0"/>
                  <a:t>Training</a:t>
                </a:r>
              </a:p>
              <a:p>
                <a:pPr>
                  <a:buFont typeface="Wingdings" charset="2"/>
                  <a:buChar char="Ø"/>
                </a:pPr>
                <a:r>
                  <a:rPr lang="en-US" sz="3200" dirty="0" smtClean="0"/>
                  <a:t>Use Model fit measures to measure accuracy</a:t>
                </a:r>
              </a:p>
              <a:p>
                <a:pPr>
                  <a:buFont typeface="Wingdings" charset="2"/>
                  <a:buChar char="Ø"/>
                </a:pPr>
                <a:r>
                  <a:rPr lang="en-US" sz="3200" dirty="0" smtClean="0"/>
                  <a:t>Example: </a:t>
                </a:r>
                <a14:m>
                  <m:oMath xmlns:m="http://schemas.openxmlformats.org/officeDocument/2006/math">
                    <m:sSup>
                      <m:sSupPr>
                        <m:ctrlPr>
                          <a:rPr lang="en-US" sz="3200" i="1" smtClean="0">
                            <a:latin typeface="Cambria Math" panose="02040503050406030204" pitchFamily="18" charset="0"/>
                          </a:rPr>
                        </m:ctrlPr>
                      </m:sSupPr>
                      <m:e>
                        <m:r>
                          <a:rPr lang="en-US" sz="3200" b="0" i="1" smtClean="0">
                            <a:latin typeface="Cambria Math" panose="02040503050406030204" pitchFamily="18" charset="0"/>
                          </a:rPr>
                          <m:t>𝑅</m:t>
                        </m:r>
                      </m:e>
                      <m:sup>
                        <m:r>
                          <a:rPr lang="en-US" sz="3200" b="0" i="1" smtClean="0">
                            <a:latin typeface="Cambria Math" panose="02040503050406030204" pitchFamily="18" charset="0"/>
                          </a:rPr>
                          <m:t>2</m:t>
                        </m:r>
                      </m:sup>
                    </m:sSup>
                  </m:oMath>
                </a14:m>
                <a:endParaRPr lang="en-US" sz="3200" b="1"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70498"/>
                <a:ext cx="8229600" cy="4876800"/>
              </a:xfrm>
              <a:blipFill>
                <a:blip r:embed="rId3"/>
                <a:stretch>
                  <a:fillRect l="-1259" t="-1625"/>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E4FFCA10-EE3F-AF4E-9EA4-E5CA2D91A1E4}" type="slidenum">
              <a:rPr lang="en-US" smtClean="0"/>
              <a:t>1</a:t>
            </a:fld>
            <a:endParaRPr lang="en-US"/>
          </a:p>
        </p:txBody>
      </p:sp>
    </p:spTree>
    <p:extLst>
      <p:ext uri="{BB962C8B-B14F-4D97-AF65-F5344CB8AC3E}">
        <p14:creationId xmlns:p14="http://schemas.microsoft.com/office/powerpoint/2010/main" val="242338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vs. Test Data</a:t>
            </a:r>
            <a:endParaRPr lang="en-US" dirty="0"/>
          </a:p>
        </p:txBody>
      </p:sp>
      <p:sp>
        <p:nvSpPr>
          <p:cNvPr id="5" name="Slide Number Placeholder 4"/>
          <p:cNvSpPr>
            <a:spLocks noGrp="1"/>
          </p:cNvSpPr>
          <p:nvPr>
            <p:ph type="sldNum" sz="quarter" idx="12"/>
          </p:nvPr>
        </p:nvSpPr>
        <p:spPr/>
        <p:txBody>
          <a:bodyPr/>
          <a:lstStyle/>
          <a:p>
            <a:fld id="{E4FFCA10-EE3F-AF4E-9EA4-E5CA2D91A1E4}" type="slidenum">
              <a:rPr lang="en-US" smtClean="0"/>
              <a:t>2</a:t>
            </a:fld>
            <a:endParaRPr lang="en-US"/>
          </a:p>
        </p:txBody>
      </p:sp>
      <p:sp>
        <p:nvSpPr>
          <p:cNvPr id="8" name="Rectangle 7"/>
          <p:cNvSpPr/>
          <p:nvPr/>
        </p:nvSpPr>
        <p:spPr>
          <a:xfrm>
            <a:off x="564204" y="1997837"/>
            <a:ext cx="8229600" cy="4832092"/>
          </a:xfrm>
          <a:prstGeom prst="rect">
            <a:avLst/>
          </a:prstGeom>
        </p:spPr>
        <p:txBody>
          <a:bodyPr wrap="square">
            <a:spAutoFit/>
          </a:bodyPr>
          <a:lstStyle/>
          <a:p>
            <a:r>
              <a:rPr lang="en-US" sz="2800" dirty="0" smtClean="0"/>
              <a:t>Modern Approach: </a:t>
            </a:r>
          </a:p>
          <a:p>
            <a:endParaRPr lang="en-US" sz="2800" dirty="0"/>
          </a:p>
          <a:p>
            <a:endParaRPr lang="en-US" sz="2800" dirty="0" smtClean="0"/>
          </a:p>
          <a:p>
            <a:endParaRPr lang="en-US" sz="2800" dirty="0"/>
          </a:p>
          <a:p>
            <a:endParaRPr lang="en-US" sz="2800" dirty="0" smtClean="0"/>
          </a:p>
          <a:p>
            <a:r>
              <a:rPr lang="en-US" sz="2800" dirty="0" smtClean="0"/>
              <a:t>Training </a:t>
            </a:r>
            <a:r>
              <a:rPr lang="en-US" sz="2800" dirty="0"/>
              <a:t>part </a:t>
            </a:r>
            <a:r>
              <a:rPr lang="en-US" sz="2800" dirty="0" smtClean="0"/>
              <a:t>is used to </a:t>
            </a:r>
            <a:r>
              <a:rPr lang="en-US" sz="2800" dirty="0"/>
              <a:t>build </a:t>
            </a:r>
            <a:r>
              <a:rPr lang="en-US" sz="2800" dirty="0" smtClean="0"/>
              <a:t>model </a:t>
            </a:r>
          </a:p>
          <a:p>
            <a:r>
              <a:rPr lang="en-US" sz="2800" dirty="0" smtClean="0"/>
              <a:t>Validation data is used to access the model performance</a:t>
            </a:r>
          </a:p>
          <a:p>
            <a:r>
              <a:rPr lang="en-US" sz="2800" dirty="0" smtClean="0"/>
              <a:t>Example: MSE (Training MSE; Test MSE)</a:t>
            </a:r>
          </a:p>
          <a:p>
            <a:endParaRPr lang="en-US" sz="2800" dirty="0" smtClean="0"/>
          </a:p>
          <a:p>
            <a:endParaRPr lang="en-US" sz="2800" b="1" dirty="0"/>
          </a:p>
        </p:txBody>
      </p:sp>
      <p:sp>
        <p:nvSpPr>
          <p:cNvPr id="9" name="TextBox 8"/>
          <p:cNvSpPr txBox="1"/>
          <p:nvPr/>
        </p:nvSpPr>
        <p:spPr>
          <a:xfrm>
            <a:off x="1407268" y="2837458"/>
            <a:ext cx="1167320" cy="584775"/>
          </a:xfrm>
          <a:prstGeom prst="rect">
            <a:avLst/>
          </a:prstGeom>
          <a:noFill/>
        </p:spPr>
        <p:txBody>
          <a:bodyPr wrap="square" rtlCol="0">
            <a:spAutoFit/>
          </a:bodyPr>
          <a:lstStyle/>
          <a:p>
            <a:r>
              <a:rPr lang="en-US" sz="3200" dirty="0" smtClean="0"/>
              <a:t>Data</a:t>
            </a:r>
            <a:endParaRPr lang="en-US" sz="3200" dirty="0"/>
          </a:p>
        </p:txBody>
      </p:sp>
      <p:cxnSp>
        <p:nvCxnSpPr>
          <p:cNvPr id="11" name="Straight Arrow Connector 10"/>
          <p:cNvCxnSpPr/>
          <p:nvPr/>
        </p:nvCxnSpPr>
        <p:spPr>
          <a:xfrm flipV="1">
            <a:off x="2665378" y="2691319"/>
            <a:ext cx="1238656" cy="3631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a:off x="2665378" y="3206885"/>
            <a:ext cx="1306749" cy="3214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TextBox 14"/>
          <p:cNvSpPr txBox="1"/>
          <p:nvPr/>
        </p:nvSpPr>
        <p:spPr>
          <a:xfrm>
            <a:off x="3965641" y="2360805"/>
            <a:ext cx="2746443" cy="584775"/>
          </a:xfrm>
          <a:prstGeom prst="rect">
            <a:avLst/>
          </a:prstGeom>
          <a:noFill/>
        </p:spPr>
        <p:txBody>
          <a:bodyPr wrap="square" rtlCol="0">
            <a:spAutoFit/>
          </a:bodyPr>
          <a:lstStyle/>
          <a:p>
            <a:r>
              <a:rPr lang="en-US" sz="3200" dirty="0" smtClean="0"/>
              <a:t>Training Data</a:t>
            </a:r>
            <a:endParaRPr lang="en-US" sz="3200" dirty="0"/>
          </a:p>
        </p:txBody>
      </p:sp>
      <p:sp>
        <p:nvSpPr>
          <p:cNvPr id="16" name="TextBox 15"/>
          <p:cNvSpPr txBox="1"/>
          <p:nvPr/>
        </p:nvSpPr>
        <p:spPr>
          <a:xfrm>
            <a:off x="3968885" y="3239535"/>
            <a:ext cx="4319081" cy="584775"/>
          </a:xfrm>
          <a:prstGeom prst="rect">
            <a:avLst/>
          </a:prstGeom>
          <a:noFill/>
        </p:spPr>
        <p:txBody>
          <a:bodyPr wrap="square" rtlCol="0">
            <a:spAutoFit/>
          </a:bodyPr>
          <a:lstStyle/>
          <a:p>
            <a:r>
              <a:rPr lang="en-US" sz="3200" dirty="0" smtClean="0"/>
              <a:t>Test (Validation)  Data</a:t>
            </a:r>
            <a:endParaRPr lang="en-US" sz="3200" dirty="0"/>
          </a:p>
        </p:txBody>
      </p:sp>
    </p:spTree>
    <p:extLst>
      <p:ext uri="{BB962C8B-B14F-4D97-AF65-F5344CB8AC3E}">
        <p14:creationId xmlns:p14="http://schemas.microsoft.com/office/powerpoint/2010/main" val="1331215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Effect transition="in" filter="fade">
                                      <p:cBhvr>
                                        <p:cTn id="31" dur="500"/>
                                        <p:tgtEl>
                                          <p:spTgt spid="8">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8">
                                            <p:txEl>
                                              <p:pRg st="6" end="6"/>
                                            </p:txEl>
                                          </p:spTgt>
                                        </p:tgtEl>
                                        <p:attrNameLst>
                                          <p:attrName>style.visibility</p:attrName>
                                        </p:attrNameLst>
                                      </p:cBhvr>
                                      <p:to>
                                        <p:strVal val="visible"/>
                                      </p:to>
                                    </p:set>
                                    <p:animEffect transition="in" filter="fade">
                                      <p:cBhvr>
                                        <p:cTn id="36" dur="500"/>
                                        <p:tgtEl>
                                          <p:spTgt spid="8">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8">
                                            <p:txEl>
                                              <p:pRg st="7" end="7"/>
                                            </p:txEl>
                                          </p:spTgt>
                                        </p:tgtEl>
                                        <p:attrNameLst>
                                          <p:attrName>style.visibility</p:attrName>
                                        </p:attrNameLst>
                                      </p:cBhvr>
                                      <p:to>
                                        <p:strVal val="visible"/>
                                      </p:to>
                                    </p:set>
                                    <p:animEffect transition="in" filter="fade">
                                      <p:cBhvr>
                                        <p:cTn id="41"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1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1527</TotalTime>
  <Words>252</Words>
  <Application>Microsoft Office PowerPoint</Application>
  <PresentationFormat>On-screen Show (4:3)</PresentationFormat>
  <Paragraphs>22</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Cambria Math</vt:lpstr>
      <vt:lpstr>Wingdings</vt:lpstr>
      <vt:lpstr>Clarity</vt:lpstr>
      <vt:lpstr>Training vs. Test Data</vt:lpstr>
      <vt:lpstr>Training vs. Test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Abbass Sharif</dc:creator>
  <cp:lastModifiedBy>Sundaramoorthi, Durai</cp:lastModifiedBy>
  <cp:revision>51</cp:revision>
  <dcterms:created xsi:type="dcterms:W3CDTF">2013-08-14T17:09:52Z</dcterms:created>
  <dcterms:modified xsi:type="dcterms:W3CDTF">2019-06-25T16:26:21Z</dcterms:modified>
</cp:coreProperties>
</file>