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62" r:id="rId2"/>
    <p:sldId id="279" r:id="rId3"/>
    <p:sldId id="377" r:id="rId4"/>
    <p:sldId id="378" r:id="rId5"/>
    <p:sldId id="376" r:id="rId6"/>
    <p:sldId id="385" r:id="rId7"/>
    <p:sldId id="375" r:id="rId8"/>
    <p:sldId id="311" r:id="rId9"/>
    <p:sldId id="310" r:id="rId10"/>
    <p:sldId id="312" r:id="rId11"/>
    <p:sldId id="313" r:id="rId12"/>
    <p:sldId id="314" r:id="rId13"/>
    <p:sldId id="315" r:id="rId14"/>
    <p:sldId id="317" r:id="rId15"/>
    <p:sldId id="318" r:id="rId16"/>
    <p:sldId id="319" r:id="rId17"/>
    <p:sldId id="320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73" r:id="rId51"/>
    <p:sldId id="37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70" r:id="rId66"/>
    <p:sldId id="371" r:id="rId67"/>
    <p:sldId id="372" r:id="rId68"/>
    <p:sldId id="379" r:id="rId69"/>
    <p:sldId id="381" r:id="rId70"/>
    <p:sldId id="382" r:id="rId71"/>
    <p:sldId id="380" r:id="rId72"/>
    <p:sldId id="383" r:id="rId73"/>
    <p:sldId id="368" r:id="rId74"/>
    <p:sldId id="369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672C34E-181E-431D-A305-5CDA93B411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210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726843E-F4FB-40B9-864C-8DFB93A6FE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3450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646A62-AB25-4F55-BCC8-80CE1CA02245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0307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4"/>
          <p:cNvSpPr>
            <a:spLocks noChangeArrowheads="1"/>
          </p:cNvSpPr>
          <p:nvPr/>
        </p:nvSpPr>
        <p:spPr bwMode="auto">
          <a:xfrm>
            <a:off x="0" y="1936750"/>
            <a:ext cx="9144000" cy="2987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" name="Freeform 47"/>
          <p:cNvSpPr>
            <a:spLocks/>
          </p:cNvSpPr>
          <p:nvPr/>
        </p:nvSpPr>
        <p:spPr bwMode="auto">
          <a:xfrm>
            <a:off x="7339013" y="3881438"/>
            <a:ext cx="9525" cy="1587"/>
          </a:xfrm>
          <a:custGeom>
            <a:avLst/>
            <a:gdLst>
              <a:gd name="T0" fmla="*/ 0 w 6"/>
              <a:gd name="T1" fmla="*/ 0 h 1587"/>
              <a:gd name="T2" fmla="*/ 0 w 6"/>
              <a:gd name="T3" fmla="*/ 0 h 1587"/>
              <a:gd name="T4" fmla="*/ 9525 w 6"/>
              <a:gd name="T5" fmla="*/ 0 h 1587"/>
              <a:gd name="T6" fmla="*/ 0 w 6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587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09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76263" y="2062163"/>
            <a:ext cx="792003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76263" y="3754438"/>
            <a:ext cx="7920037" cy="71913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469C42-E622-4EB7-A536-A7F9F575D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18970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8FAEE-3793-434D-A4B1-2D5CF47A95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50562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65FE9-2E5D-4430-94D4-6CD201590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189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B73B-1EF6-4ED3-9C20-78EEF432B3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1517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57338"/>
            <a:ext cx="8291513" cy="406876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62586-7E28-4507-9724-F1B9FC088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34932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57C42-4859-4A87-9141-A477FED58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9759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499F5-017B-490F-ADDE-348DD8D14E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1895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07E5-A273-4B82-82A0-98A4AD025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3550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5928-89C1-4F01-929A-A333402A1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31688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6D123-7362-4495-B377-D5C633872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004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C134B-23C3-4942-90C9-1480116E4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31613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29987-E4F9-4F36-A45C-5DEDEE7355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38656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F00EB-A072-4D29-B106-01F6D68DD3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112194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1376F-03BD-45F6-A4DB-2EF044FC3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98793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7"/>
          <p:cNvSpPr>
            <a:spLocks noChangeArrowheads="1"/>
          </p:cNvSpPr>
          <p:nvPr/>
        </p:nvSpPr>
        <p:spPr bwMode="auto">
          <a:xfrm>
            <a:off x="0" y="0"/>
            <a:ext cx="9144000" cy="1160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91513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3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F35C12A-711C-4004-BF66-CF127D7A1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py.org/Cookbook/Matplotlib" TargetMode="External"/><Relationship Id="rId3" Type="http://schemas.openxmlformats.org/officeDocument/2006/relationships/hyperlink" Target="http://matplotlib.org/contents.html" TargetMode="External"/><Relationship Id="rId7" Type="http://schemas.openxmlformats.org/officeDocument/2006/relationships/hyperlink" Target="http://matplotlib.org/use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plotlib.sourceforge.net/users_guide_0.98.3.pdf" TargetMode="External"/><Relationship Id="rId5" Type="http://schemas.openxmlformats.org/officeDocument/2006/relationships/hyperlink" Target="http://matplotlib.sourceforge.net/users/pyplot_tutorial.html" TargetMode="External"/><Relationship Id="rId4" Type="http://schemas.openxmlformats.org/officeDocument/2006/relationships/hyperlink" Target="http://matplotlib.sourceforge.net/tutorial.html" TargetMode="External"/><Relationship Id="rId9" Type="http://schemas.openxmlformats.org/officeDocument/2006/relationships/hyperlink" Target="http://matplotlib.org/api/cbook_api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sourceforge.net/faq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sourceforge.net/users/shell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api/pyplot_api.html" TargetMode="External"/><Relationship Id="rId3" Type="http://schemas.openxmlformats.org/officeDocument/2006/relationships/hyperlink" Target="http://matplotlib.org/examples/" TargetMode="External"/><Relationship Id="rId7" Type="http://schemas.openxmlformats.org/officeDocument/2006/relationships/hyperlink" Target="http://matplotlib.sourceforge.net/api/" TargetMode="External"/><Relationship Id="rId2" Type="http://schemas.openxmlformats.org/officeDocument/2006/relationships/hyperlink" Target="http://matplotlib.sourceforge.net/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plotlib.org/py-modindex.html" TargetMode="External"/><Relationship Id="rId5" Type="http://schemas.openxmlformats.org/officeDocument/2006/relationships/hyperlink" Target="http://matplotlib.org/users/whats_new.html" TargetMode="External"/><Relationship Id="rId4" Type="http://schemas.openxmlformats.org/officeDocument/2006/relationships/hyperlink" Target="http://matplotlib.sourceforge.net/whats_new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sourceforge.net/api/pyplot_api.html#module-matplotlib.pyplot" TargetMode="External"/><Relationship Id="rId2" Type="http://schemas.openxmlformats.org/officeDocument/2006/relationships/hyperlink" Target="http://matplotlib.sourceforge.net/matplotlib.pyplot.html#-pl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.org/Cookbook/Matplotlib/AdjustingImageSize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mpl_toolkits/mplot3d/tutorial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magick.org/script/convert.php" TargetMode="External"/><Relationship Id="rId2" Type="http://schemas.openxmlformats.org/officeDocument/2006/relationships/hyperlink" Target="http://www.mplayerhq.hu/design7/news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api/animation_api.html" TargetMode="External"/><Relationship Id="rId7" Type="http://schemas.openxmlformats.org/officeDocument/2006/relationships/hyperlink" Target="http://www.scipy.org/Cookbook/Matplotlib/Animations" TargetMode="External"/><Relationship Id="rId2" Type="http://schemas.openxmlformats.org/officeDocument/2006/relationships/hyperlink" Target="http://jakevdp.github.com/blog/2012/08/18/matplotlib-animation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tplotlib.sourceforge.net/examples/animation/index.html" TargetMode="External"/><Relationship Id="rId5" Type="http://schemas.openxmlformats.org/officeDocument/2006/relationships/hyperlink" Target="http://matplotlib.org/examples/animation/index.html" TargetMode="External"/><Relationship Id="rId4" Type="http://schemas.openxmlformats.org/officeDocument/2006/relationships/hyperlink" Target="http://matplotlib.org/examples/animat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Some Python Plots</a:t>
            </a:r>
            <a:endParaRPr lang="en-US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Introduction to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312876"/>
            <a:ext cx="4215058" cy="389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41" y="2450234"/>
            <a:ext cx="4482431" cy="38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72273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Basic Plots with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76772"/>
            <a:ext cx="8388932" cy="5400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Next, we explore most common types of data visualizations: line graphs, bar charts, histograms, pies, and variations thereof.</a:t>
            </a:r>
          </a:p>
          <a:p>
            <a:r>
              <a:rPr lang="en-US" sz="2800" dirty="0" err="1">
                <a:solidFill>
                  <a:srgbClr val="000000"/>
                </a:solidFill>
              </a:rPr>
              <a:t>matplotlib</a:t>
            </a:r>
            <a:r>
              <a:rPr lang="en-US" sz="2800" dirty="0">
                <a:solidFill>
                  <a:srgbClr val="000000"/>
                </a:solidFill>
              </a:rPr>
              <a:t> is a powerful toolbox that satisfies almost all our needs for 2D and some 3D plotting needs as well.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We will present different basic plots and what are they used for using </a:t>
            </a:r>
            <a:r>
              <a:rPr lang="en-US" sz="2800" dirty="0" err="1">
                <a:solidFill>
                  <a:srgbClr val="000000"/>
                </a:solidFill>
              </a:rPr>
              <a:t>matplotlib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564" y="5229200"/>
            <a:ext cx="8172908" cy="6771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/>
              <a:t>plot([1,2,3,4,4,3,2,1,3,2,2,1])</a:t>
            </a:r>
          </a:p>
          <a:p>
            <a:pPr defTabSz="457200"/>
            <a:r>
              <a:rPr lang="en-US" dirty="0" err="1"/>
              <a:t>plot.show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5243929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Basic Plots with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88" y="1484784"/>
            <a:ext cx="728667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06964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76772"/>
            <a:ext cx="8388932" cy="5400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The basic plot in </a:t>
            </a:r>
            <a:r>
              <a:rPr lang="en-US" sz="2800" dirty="0" err="1">
                <a:solidFill>
                  <a:srgbClr val="000000"/>
                </a:solidFill>
              </a:rPr>
              <a:t>matplotlib</a:t>
            </a:r>
            <a:r>
              <a:rPr lang="en-US" sz="2800" dirty="0">
                <a:solidFill>
                  <a:srgbClr val="000000"/>
                </a:solidFill>
              </a:rPr>
              <a:t> contains the following elements: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 x and y axes: These are both horizontal and vertical axes.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 x and y tickers: These are little tickers denoting the segments of axes.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There can be major and minor tickers.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 x and y tick labels: These represent values on particular axis.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 Plotting area: This is where the actual plots are drawn.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Basic Plots with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1737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540" y="1340768"/>
            <a:ext cx="8424936" cy="5400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To test, in the Python command line,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type the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example (3 lines plotting a straight line) in the Tutorial (see below)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b="1" dirty="0">
                <a:latin typeface="Courier New" pitchFamily="49" charset="0"/>
              </a:rPr>
              <a:t>plot()</a:t>
            </a:r>
            <a:r>
              <a:rPr lang="en-US" altLang="en-US" sz="2000" dirty="0"/>
              <a:t> creates an object and outputs info on it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Not an error report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b="1" dirty="0">
                <a:latin typeface="Courier New" pitchFamily="49" charset="0"/>
              </a:rPr>
              <a:t>show()</a:t>
            </a:r>
            <a:r>
              <a:rPr lang="en-US" altLang="en-US" sz="2000" dirty="0"/>
              <a:t> displays a figure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Close it to return from the command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C:\\&gt;python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&gt;&gt;&gt;from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pylab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 import *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&gt;&gt;&gt;plot([1,2,3,4])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&gt;&gt;&gt;show()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&gt;&gt;&gt;quit()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Running Python from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31663680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1556792"/>
            <a:ext cx="8229600" cy="48453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altLang="en-US" sz="2000" dirty="0"/>
              <a:t>Documentation page (links): </a:t>
            </a:r>
            <a:r>
              <a:rPr lang="en-US" altLang="en-US" sz="2000" dirty="0">
                <a:hlinkClick r:id="rId3"/>
              </a:rPr>
              <a:t>http://matplotlib.org/contents.html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altLang="en-US" sz="2100" i="1" dirty="0" err="1"/>
              <a:t>PyplotTutorial</a:t>
            </a:r>
            <a:r>
              <a:rPr lang="en-US" altLang="en-US" sz="2100" dirty="0"/>
              <a:t> (8 pp.)</a:t>
            </a:r>
            <a:endParaRPr lang="en-US" altLang="en-US" sz="2100" dirty="0">
              <a:hlinkClick r:id="rId4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900" dirty="0">
                <a:hlinkClick r:id="rId5"/>
              </a:rPr>
              <a:t>http://matplotlib.sourceforge.net/users/pyplot_tutorial.html</a:t>
            </a:r>
            <a:endParaRPr lang="en-US" altLang="en-US" sz="1900" i="1" dirty="0"/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altLang="en-US" sz="2000" i="1" dirty="0"/>
              <a:t>User’s Guide</a:t>
            </a:r>
            <a:endParaRPr lang="en-US" altLang="en-US" sz="2000" dirty="0">
              <a:hlinkClick r:id="rId6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dirty="0">
                <a:hlinkClick r:id="rId7"/>
              </a:rPr>
              <a:t>http://matplotlib.org/users/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000" dirty="0"/>
              <a:t>Refer to as needed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altLang="en-US" sz="2000" i="1" dirty="0"/>
              <a:t>Cookbook / </a:t>
            </a:r>
            <a:r>
              <a:rPr lang="en-US" altLang="en-US" sz="2000" i="1" dirty="0" err="1"/>
              <a:t>Matplotlib</a:t>
            </a:r>
            <a:r>
              <a:rPr lang="en-US" altLang="en-US" sz="2000" i="1" dirty="0"/>
              <a:t> </a:t>
            </a:r>
            <a:endParaRPr lang="en-US" altLang="en-US" sz="2000" dirty="0">
              <a:hlinkClick r:id="rId8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dirty="0">
                <a:hlinkClick r:id="rId9"/>
              </a:rPr>
              <a:t>http://matplotlib.org/api/cbook_api.html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000" dirty="0"/>
              <a:t>Lots of good examples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2000" dirty="0"/>
              <a:t>Shows figure, link to page giving code and explanation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9461997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268760"/>
            <a:ext cx="8382000" cy="5403218"/>
          </a:xfrm>
        </p:spPr>
        <p:txBody>
          <a:bodyPr/>
          <a:lstStyle/>
          <a:p>
            <a:pPr eaLnBrk="1" hangingPunct="1"/>
            <a:r>
              <a:rPr lang="en-US" altLang="en-US" sz="2000" dirty="0" err="1">
                <a:solidFill>
                  <a:srgbClr val="000000"/>
                </a:solidFill>
                <a:cs typeface="Times New Roman" pitchFamily="18" charset="0"/>
              </a:rPr>
              <a:t>Cyrille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cs typeface="Times New Roman" pitchFamily="18" charset="0"/>
              </a:rPr>
              <a:t>Rossant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 altLang="en-US" sz="2000" i="1" dirty="0">
                <a:solidFill>
                  <a:srgbClr val="000000"/>
                </a:solidFill>
                <a:cs typeface="Times New Roman" pitchFamily="18" charset="0"/>
              </a:rPr>
              <a:t> Learning </a:t>
            </a:r>
            <a:r>
              <a:rPr lang="en-US" altLang="en-US" sz="2000" i="1" dirty="0" err="1">
                <a:solidFill>
                  <a:srgbClr val="000000"/>
                </a:solidFill>
                <a:cs typeface="Times New Roman" pitchFamily="18" charset="0"/>
              </a:rPr>
              <a:t>IPython</a:t>
            </a:r>
            <a:r>
              <a:rPr lang="en-US" altLang="en-US" sz="2000" i="1" dirty="0">
                <a:solidFill>
                  <a:srgbClr val="000000"/>
                </a:solidFill>
                <a:cs typeface="Times New Roman" pitchFamily="18" charset="0"/>
              </a:rPr>
              <a:t> for Interactive Computing and Data Visualization, </a:t>
            </a:r>
            <a:r>
              <a:rPr lang="en-US" altLang="en-US" sz="2000" dirty="0" err="1">
                <a:solidFill>
                  <a:srgbClr val="000000"/>
                </a:solidFill>
                <a:cs typeface="Times New Roman" pitchFamily="18" charset="0"/>
              </a:rPr>
              <a:t>Packt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Publishing, 2013, 138 pages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Amazon $27, 4.5 on 8 reviews</a:t>
            </a:r>
            <a:r>
              <a:rPr lang="en-US" altLang="en-US" sz="2000" dirty="0"/>
              <a:t>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FAQ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hlinkClick r:id="rId3"/>
              </a:rPr>
              <a:t>http://matplotlib.sourceforge.net/faq/index.html</a:t>
            </a:r>
            <a:r>
              <a:rPr lang="en-US" altLang="en-US" sz="2000" dirty="0"/>
              <a:t>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i="1" dirty="0"/>
              <a:t>Using </a:t>
            </a:r>
            <a:r>
              <a:rPr lang="en-US" altLang="en-US" sz="2000" i="1" dirty="0" err="1"/>
              <a:t>matplotlib</a:t>
            </a:r>
            <a:r>
              <a:rPr lang="en-US" altLang="en-US" sz="2000" i="1" dirty="0"/>
              <a:t> in a python shell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dirty="0"/>
              <a:t>  </a:t>
            </a:r>
            <a:r>
              <a:rPr lang="en-US" altLang="en-US" sz="2000" dirty="0">
                <a:hlinkClick r:id="rId4"/>
              </a:rPr>
              <a:t>http://matplotlib.sourceforge.net/users/shell.html</a:t>
            </a:r>
            <a:r>
              <a:rPr lang="en-US" altLang="en-US" sz="2000" dirty="0"/>
              <a:t>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For performance, by default, </a:t>
            </a:r>
            <a:r>
              <a:rPr lang="en-US" altLang="en-US" sz="2000" dirty="0" err="1"/>
              <a:t>matplotlib</a:t>
            </a:r>
            <a:r>
              <a:rPr lang="en-US" altLang="en-US" sz="2000" dirty="0"/>
              <a:t> defers drawing until the end of the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But, to test things out interactively (in the shell), usually want to update after every command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Shows how to do this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sz="2000" dirty="0"/>
              <a:t>Do it with </a:t>
            </a:r>
            <a:r>
              <a:rPr lang="en-US" altLang="en-US" sz="2000" dirty="0" err="1"/>
              <a:t>IPython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578793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5508612"/>
          </a:xfrm>
        </p:spPr>
        <p:txBody>
          <a:bodyPr/>
          <a:lstStyle/>
          <a:p>
            <a:pPr eaLnBrk="1" hangingPunct="1"/>
            <a:r>
              <a:rPr lang="en-US" altLang="en-US" sz="1900" dirty="0"/>
              <a:t>Examples</a:t>
            </a:r>
            <a:endParaRPr lang="en-US" altLang="en-US" sz="1900" dirty="0">
              <a:hlinkClick r:id="rId2"/>
            </a:endParaRP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dirty="0">
                <a:hlinkClick r:id="rId3"/>
              </a:rPr>
              <a:t>http://matplotlib.org/examples/</a:t>
            </a:r>
            <a:r>
              <a:rPr lang="en-US" altLang="en-US" sz="1900" dirty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 dirty="0"/>
              <a:t>Just names under headings, but names are descriptive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 dirty="0"/>
              <a:t>The “What's new” page</a:t>
            </a:r>
            <a:endParaRPr lang="en-US" altLang="en-US" sz="1900" dirty="0">
              <a:hlinkClick r:id="rId4"/>
            </a:endParaRP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dirty="0">
                <a:hlinkClick r:id="rId5"/>
              </a:rPr>
              <a:t>http://matplotlib.org/users/whats_new.html</a:t>
            </a:r>
            <a:r>
              <a:rPr lang="en-US" altLang="en-US" sz="1900" dirty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 dirty="0"/>
              <a:t>Every feature ever introduced into </a:t>
            </a:r>
            <a:r>
              <a:rPr lang="en-US" altLang="en-US" sz="1900" dirty="0" err="1"/>
              <a:t>matplotlib</a:t>
            </a:r>
            <a:r>
              <a:rPr lang="en-US" altLang="en-US" sz="1900" dirty="0"/>
              <a:t> is listed here under the version that introduced it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 dirty="0"/>
              <a:t>Often with a link to an example or documentation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 i="1" dirty="0"/>
              <a:t>Global Module Index: </a:t>
            </a:r>
            <a:r>
              <a:rPr lang="en-US" altLang="en-US" sz="1800" dirty="0">
                <a:hlinkClick r:id="rId6"/>
              </a:rPr>
              <a:t>http://matplotlib.org/py-modindex.html</a:t>
            </a:r>
            <a:r>
              <a:rPr lang="en-US" altLang="en-US" sz="1800" dirty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800" dirty="0"/>
              <a:t>Documentation on the various modules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800" dirty="0"/>
              <a:t>This and the next 2 are comprehensive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900" i="1" dirty="0"/>
              <a:t>The </a:t>
            </a:r>
            <a:r>
              <a:rPr lang="en-US" altLang="en-US" sz="1900" i="1" dirty="0" err="1"/>
              <a:t>Matplotlib</a:t>
            </a:r>
            <a:r>
              <a:rPr lang="en-US" altLang="en-US" sz="1900" i="1" dirty="0"/>
              <a:t> API: </a:t>
            </a:r>
            <a:r>
              <a:rPr lang="en-US" altLang="en-US" sz="1900" dirty="0">
                <a:hlinkClick r:id="rId7"/>
              </a:rPr>
              <a:t>http://matplotlib.sourceforge.net/api/</a:t>
            </a:r>
            <a:endParaRPr lang="en-US" altLang="en-US" sz="1900" dirty="0"/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 dirty="0"/>
              <a:t>Documentation on the various packages 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en-US" sz="2000" dirty="0" err="1"/>
              <a:t>Pyplot</a:t>
            </a:r>
            <a:r>
              <a:rPr lang="en-US" altLang="en-US" sz="2000" dirty="0"/>
              <a:t> documentation (142 pp.): </a:t>
            </a:r>
            <a:r>
              <a:rPr lang="en-US" altLang="en-US" sz="1800" dirty="0">
                <a:hlinkClick r:id="rId8"/>
              </a:rPr>
              <a:t>http://matplotlib.org/api/pyplot_api.html</a:t>
            </a:r>
            <a:r>
              <a:rPr lang="en-US" altLang="en-US" sz="1800" dirty="0"/>
              <a:t>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92162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850531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865187"/>
          </a:xfrm>
        </p:spPr>
        <p:txBody>
          <a:bodyPr/>
          <a:lstStyle/>
          <a:p>
            <a:pPr algn="ctr" eaLnBrk="1" hangingPunct="1"/>
            <a:r>
              <a:rPr lang="en-US" altLang="en-US" sz="3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en-US" dirty="0">
                <a:solidFill>
                  <a:schemeClr val="bg1"/>
                </a:solidFill>
              </a:rPr>
              <a:t> vs. </a:t>
            </a:r>
            <a:r>
              <a:rPr lang="en-US" altLang="en-US" sz="3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pylab</a:t>
            </a:r>
            <a:endParaRPr lang="en-US" altLang="en-US" sz="3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Package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matplotlib.pyplot</a:t>
            </a: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 provides a MATLAB-like plotting framework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Package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pylab</a:t>
            </a: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 combines </a:t>
            </a:r>
            <a:r>
              <a:rPr lang="en-US" altLang="en-US" sz="1900" dirty="0" err="1">
                <a:solidFill>
                  <a:srgbClr val="000000"/>
                </a:solidFill>
                <a:cs typeface="Times New Roman" pitchFamily="18" charset="0"/>
              </a:rPr>
              <a:t>pyplot</a:t>
            </a: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 with </a:t>
            </a:r>
            <a:r>
              <a:rPr lang="en-US" altLang="en-US" sz="1900" dirty="0" err="1">
                <a:solidFill>
                  <a:srgbClr val="000000"/>
                </a:solidFill>
                <a:cs typeface="Times New Roman" pitchFamily="18" charset="0"/>
              </a:rPr>
              <a:t>NumPy</a:t>
            </a: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 into a single namespace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Convenient for interactive work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For programming, it’s recommended that the namespaces be kept separate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See such things as </a:t>
            </a:r>
          </a:p>
          <a:p>
            <a:pPr lvl="2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import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pylab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Or</a:t>
            </a:r>
          </a:p>
          <a:p>
            <a:pPr lvl="2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import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matplotlib.pyplot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as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plt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The standard </a:t>
            </a:r>
            <a:r>
              <a:rPr lang="en-US" altLang="en-US" sz="2000" dirty="0">
                <a:solidFill>
                  <a:srgbClr val="0000FF"/>
                </a:solidFill>
                <a:cs typeface="Times New Roman" pitchFamily="18" charset="0"/>
              </a:rPr>
              <a:t>alias </a:t>
            </a:r>
          </a:p>
          <a:p>
            <a:pPr lvl="2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import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numpy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as np 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The standard </a:t>
            </a:r>
            <a:r>
              <a:rPr lang="en-US" altLang="en-US" sz="2000" dirty="0">
                <a:solidFill>
                  <a:srgbClr val="0000FF"/>
                </a:solidFill>
                <a:cs typeface="Times New Roman" pitchFamily="18" charset="0"/>
              </a:rPr>
              <a:t>alias</a:t>
            </a:r>
            <a:r>
              <a:rPr lang="en-US" altLang="en-US" sz="1600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8231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1592796"/>
            <a:ext cx="8229600" cy="4392488"/>
          </a:xfrm>
        </p:spPr>
        <p:txBody>
          <a:bodyPr/>
          <a:lstStyle/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Also </a:t>
            </a:r>
            <a:endParaRPr lang="en-US" altLang="en-US" sz="20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2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pylab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import *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altLang="en-US" sz="1800" dirty="0">
              <a:solidFill>
                <a:srgbClr val="FF0000"/>
              </a:solidFill>
              <a:cs typeface="Times New Roman" pitchFamily="18" charset="0"/>
            </a:endParaRP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Or</a:t>
            </a:r>
            <a:endParaRPr lang="en-US" altLang="en-US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2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from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matplotlib.pyplot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import * 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from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numpy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import *</a:t>
            </a:r>
            <a:r>
              <a:rPr lang="en-US" altLang="en-US" sz="1800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endParaRPr lang="en-US" altLang="en-US" sz="1800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You can use either  </a:t>
            </a:r>
            <a:endParaRPr lang="en-US" altLang="en-US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from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pylab</a:t>
            </a: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import *</a:t>
            </a:r>
            <a:endParaRPr lang="en-US" altLang="en-US" sz="18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lvl="1" indent="0" eaLnBrk="1" hangingPunct="1">
              <a:spcBef>
                <a:spcPct val="4500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Or</a:t>
            </a:r>
          </a:p>
          <a:p>
            <a:pPr marL="457200" lvl="1" indent="0" eaLnBrk="1" hangingPunct="1">
              <a:spcBef>
                <a:spcPct val="45000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import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matplotlib.pyplot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as 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plt</a:t>
            </a:r>
            <a:r>
              <a:rPr lang="en-US" altLang="en-US" sz="2400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13359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Introduction to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76772"/>
            <a:ext cx="8388932" cy="5400600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Matplotlib</a:t>
            </a:r>
            <a:r>
              <a:rPr lang="en-US" sz="2400" dirty="0">
                <a:solidFill>
                  <a:srgbClr val="000000"/>
                </a:solidFill>
              </a:rPr>
              <a:t> is a Python 2D plotting package which produces publication quality figures in a variety of hardcopy formats and interactive environments across platforms. 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matplotlib</a:t>
            </a:r>
            <a:r>
              <a:rPr lang="en-US" sz="2400" dirty="0">
                <a:solidFill>
                  <a:srgbClr val="000000"/>
                </a:solidFill>
              </a:rPr>
              <a:t> is the primary scientific plotting library in Python.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provides functions for making publication-quality visualizations such as line charts, histograms, scatter plots, and so on.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Visualizing your data and different aspects of your analysis can give you important insights, and we will be using </a:t>
            </a:r>
            <a:r>
              <a:rPr lang="en-US" sz="2400" dirty="0" err="1">
                <a:solidFill>
                  <a:srgbClr val="000000"/>
                </a:solidFill>
              </a:rPr>
              <a:t>matplotlib</a:t>
            </a:r>
            <a:r>
              <a:rPr lang="en-US" sz="2400" dirty="0">
                <a:solidFill>
                  <a:srgbClr val="000000"/>
                </a:solidFill>
              </a:rPr>
              <a:t> for all our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716799207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Batch and Interactive 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34678"/>
            <a:ext cx="5029200" cy="5257800"/>
          </a:xfrm>
        </p:spPr>
        <p:txBody>
          <a:bodyPr/>
          <a:lstStyle/>
          <a:p>
            <a:pPr eaLnBrk="1" hangingPunct="1"/>
            <a:r>
              <a:rPr lang="en-US" altLang="en-US" sz="1900" dirty="0"/>
              <a:t>In a script,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1900" dirty="0"/>
              <a:t>import the names in the </a:t>
            </a:r>
            <a:r>
              <a:rPr lang="en-US" altLang="en-US" sz="1900" dirty="0" err="1"/>
              <a:t>pylab</a:t>
            </a:r>
            <a:r>
              <a:rPr lang="en-US" altLang="en-US" sz="1900" dirty="0"/>
              <a:t> namespace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1900" dirty="0"/>
              <a:t>then list the commands </a:t>
            </a:r>
          </a:p>
          <a:p>
            <a:pPr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900" u="sng" dirty="0"/>
              <a:t>Example</a:t>
            </a:r>
            <a:r>
              <a:rPr lang="en-US" altLang="en-US" sz="1900" dirty="0"/>
              <a:t>: file </a:t>
            </a:r>
            <a:r>
              <a:rPr lang="en-US" altLang="en-US" sz="1900" b="1" dirty="0">
                <a:latin typeface="Courier New" pitchFamily="49" charset="0"/>
              </a:rPr>
              <a:t>E:\SomeFolder\mpl1.py</a:t>
            </a:r>
            <a:endParaRPr lang="en-US" altLang="en-US" sz="1900" u="sng" dirty="0"/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plot([1,2,3,4])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show()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1900" dirty="0"/>
              <a:t>Executing</a:t>
            </a:r>
          </a:p>
          <a:p>
            <a:pPr lvl="2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900" b="1" dirty="0">
                <a:latin typeface="Courier New" pitchFamily="49" charset="0"/>
              </a:rPr>
              <a:t>E:\SomeFolder&gt;mpl1.py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900" dirty="0"/>
              <a:t>produces the figure shown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1900" dirty="0"/>
              <a:t>The command line hangs until the figure is dismissed (click ‘X’ in the upper right)</a:t>
            </a:r>
          </a:p>
        </p:txBody>
      </p:sp>
      <p:pic>
        <p:nvPicPr>
          <p:cNvPr id="19460" name="Picture 4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2276871"/>
            <a:ext cx="37338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686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540" y="1376772"/>
            <a:ext cx="8382000" cy="499640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b="1" u="sng" dirty="0">
                <a:latin typeface="Courier New" pitchFamily="49" charset="0"/>
              </a:rPr>
              <a:t>plot()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 dirty="0"/>
              <a:t>Given a single list or array, </a:t>
            </a:r>
            <a:r>
              <a:rPr lang="en-US" altLang="en-US" sz="2000" b="1" dirty="0">
                <a:latin typeface="Courier New" pitchFamily="49" charset="0"/>
              </a:rPr>
              <a:t>plot()</a:t>
            </a:r>
            <a:r>
              <a:rPr lang="en-US" altLang="en-US" sz="2000" dirty="0"/>
              <a:t> assumes it’s a vector of y-values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Automatically generates an x vector of the same length with consecutive integers beginning with 0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Here </a:t>
            </a:r>
            <a:r>
              <a:rPr lang="en-US" altLang="en-US" sz="2000" b="1" dirty="0">
                <a:latin typeface="Courier New" pitchFamily="49" charset="0"/>
              </a:rPr>
              <a:t>[0,1,2,3]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To override default behavior, supply the x data: </a:t>
            </a:r>
            <a:r>
              <a:rPr lang="en-US" altLang="en-US" sz="2000" b="1" dirty="0">
                <a:latin typeface="Courier New" pitchFamily="49" charset="0"/>
              </a:rPr>
              <a:t>plot(</a:t>
            </a:r>
            <a:r>
              <a:rPr lang="en-US" altLang="en-US" sz="2000" b="1" i="1" dirty="0" err="1">
                <a:latin typeface="Courier New" pitchFamily="49" charset="0"/>
              </a:rPr>
              <a:t>x</a:t>
            </a:r>
            <a:r>
              <a:rPr lang="en-US" altLang="en-US" sz="2000" b="1" dirty="0" err="1">
                <a:latin typeface="Courier New" pitchFamily="49" charset="0"/>
              </a:rPr>
              <a:t>,</a:t>
            </a:r>
            <a:r>
              <a:rPr lang="en-US" altLang="en-US" sz="2000" b="1" i="1" dirty="0" err="1">
                <a:latin typeface="Courier New" pitchFamily="49" charset="0"/>
              </a:rPr>
              <a:t>y</a:t>
            </a:r>
            <a:r>
              <a:rPr lang="en-US" altLang="en-US" sz="800" b="1" i="1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)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dirty="0"/>
              <a:t> where </a:t>
            </a:r>
            <a:r>
              <a:rPr lang="en-US" altLang="en-US" sz="2000" b="1" i="1" dirty="0">
                <a:latin typeface="Courier New" pitchFamily="49" charset="0"/>
              </a:rPr>
              <a:t>x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  <a:r>
              <a:rPr lang="en-US" altLang="en-US" sz="2000" dirty="0"/>
              <a:t> have equal lengths </a:t>
            </a:r>
          </a:p>
          <a:p>
            <a:pPr eaLnBrk="1" hangingPunct="1"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2000" b="1" u="sng" dirty="0">
                <a:latin typeface="Courier New" pitchFamily="49" charset="0"/>
              </a:rPr>
              <a:t>show()</a:t>
            </a:r>
            <a:r>
              <a:rPr lang="en-US" altLang="en-US" sz="2000" b="1" i="1" dirty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 dirty="0"/>
              <a:t>Should be called at most once per script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Last line of the script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Then the GUI takes control, rendering the figure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12787"/>
          </a:xfrm>
        </p:spPr>
        <p:txBody>
          <a:bodyPr/>
          <a:lstStyle/>
          <a:p>
            <a:pPr algn="ctr" eaLnBrk="1" hangingPunct="1"/>
            <a:r>
              <a:rPr lang="en-US" altLang="en-US" sz="3600" dirty="0" err="1">
                <a:solidFill>
                  <a:schemeClr val="bg1"/>
                </a:solidFill>
              </a:rPr>
              <a:t>Matplotlib</a:t>
            </a:r>
            <a:r>
              <a:rPr lang="en-US" altLang="en-US" sz="3600" dirty="0">
                <a:solidFill>
                  <a:schemeClr val="bg1"/>
                </a:solidFill>
              </a:rPr>
              <a:t> from the Shell</a:t>
            </a:r>
          </a:p>
        </p:txBody>
      </p:sp>
    </p:spTree>
    <p:extLst>
      <p:ext uri="{BB962C8B-B14F-4D97-AF65-F5344CB8AC3E}">
        <p14:creationId xmlns:p14="http://schemas.microsoft.com/office/powerpoint/2010/main" val="26484316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540" y="2240868"/>
            <a:ext cx="8229600" cy="3520244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In place of </a:t>
            </a:r>
            <a:r>
              <a:rPr lang="en-US" altLang="en-US" sz="2000" b="1" dirty="0">
                <a:latin typeface="Courier New" pitchFamily="49" charset="0"/>
              </a:rPr>
              <a:t>show()</a:t>
            </a:r>
            <a:r>
              <a:rPr lang="en-US" altLang="en-US" sz="2000" dirty="0"/>
              <a:t>, can save the figure to with, say,</a:t>
            </a:r>
          </a:p>
          <a:p>
            <a:pPr lvl="2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savefig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fig1.png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Saved in the same folder as the script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Override this with a full pathname as argument—e.g., </a:t>
            </a:r>
          </a:p>
          <a:p>
            <a:pPr lvl="2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savefig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('E:\\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SomeOtherFolder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\\fig1.png')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Supported formats: </a:t>
            </a:r>
            <a:r>
              <a:rPr lang="en-US" altLang="en-US" sz="2000" dirty="0" err="1"/>
              <a:t>emf</a:t>
            </a:r>
            <a:r>
              <a:rPr lang="en-US" altLang="en-US" sz="2000" dirty="0"/>
              <a:t>, eps, pdf, </a:t>
            </a:r>
            <a:r>
              <a:rPr lang="en-US" altLang="en-US" sz="2000" dirty="0" err="1"/>
              <a:t>png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ps</a:t>
            </a:r>
            <a:r>
              <a:rPr lang="en-US" altLang="en-US" sz="2000" dirty="0"/>
              <a:t>, raw, </a:t>
            </a:r>
            <a:r>
              <a:rPr lang="en-US" altLang="en-US" sz="2000" dirty="0" err="1"/>
              <a:t>rgba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svg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svgz</a:t>
            </a:r>
            <a:endParaRPr lang="en-US" altLang="en-US" sz="2000" dirty="0"/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If no extension specified, defaults to .</a:t>
            </a:r>
            <a:r>
              <a:rPr lang="en-US" altLang="en-US" sz="2000" dirty="0" err="1"/>
              <a:t>png</a:t>
            </a:r>
            <a:endParaRPr lang="en-US" altLang="en-US" sz="20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12787"/>
          </a:xfrm>
        </p:spPr>
        <p:txBody>
          <a:bodyPr/>
          <a:lstStyle/>
          <a:p>
            <a:pPr algn="ctr" eaLnBrk="1" hangingPunct="1"/>
            <a:r>
              <a:rPr lang="en-US" altLang="en-US" sz="3600" dirty="0" err="1">
                <a:solidFill>
                  <a:schemeClr val="bg1"/>
                </a:solidFill>
              </a:rPr>
              <a:t>Matplotlib</a:t>
            </a:r>
            <a:r>
              <a:rPr lang="en-US" altLang="en-US" sz="3600" dirty="0">
                <a:solidFill>
                  <a:schemeClr val="bg1"/>
                </a:solidFill>
              </a:rPr>
              <a:t> from the Shell</a:t>
            </a:r>
          </a:p>
        </p:txBody>
      </p:sp>
    </p:spTree>
    <p:extLst>
      <p:ext uri="{BB962C8B-B14F-4D97-AF65-F5344CB8AC3E}">
        <p14:creationId xmlns:p14="http://schemas.microsoft.com/office/powerpoint/2010/main" val="1083949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12787"/>
          </a:xfrm>
        </p:spPr>
        <p:txBody>
          <a:bodyPr/>
          <a:lstStyle/>
          <a:p>
            <a:pPr algn="ctr" eaLnBrk="1" hangingPunct="1"/>
            <a:r>
              <a:rPr lang="en-US" altLang="en-US" sz="3600" dirty="0" err="1">
                <a:solidFill>
                  <a:schemeClr val="bg1"/>
                </a:solidFill>
              </a:rPr>
              <a:t>Matplotlib</a:t>
            </a:r>
            <a:r>
              <a:rPr lang="en-US" altLang="en-US" sz="3600" dirty="0">
                <a:solidFill>
                  <a:schemeClr val="bg1"/>
                </a:solidFill>
              </a:rPr>
              <a:t> from the Shell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2240868"/>
            <a:ext cx="8458200" cy="3482516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Using </a:t>
            </a:r>
            <a:r>
              <a:rPr lang="en-US" altLang="en-US" sz="2000" dirty="0" err="1"/>
              <a:t>matplotlib</a:t>
            </a:r>
            <a:r>
              <a:rPr lang="en-US" altLang="en-US" sz="2000" dirty="0"/>
              <a:t> in the shell, we see the objects produced 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&gt;&gt;&gt; from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&gt;&gt;&gt; plot([1,2,3,4])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[&lt;matplotlib.lines.Line2D object at 0x01A3EF30&gt;]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&gt;&gt;&gt; show()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2000" dirty="0"/>
              <a:t>Hangs until the figure is dismissed or </a:t>
            </a:r>
            <a:r>
              <a:rPr lang="en-US" altLang="en-US" sz="2000" b="1" dirty="0">
                <a:latin typeface="Courier New" pitchFamily="49" charset="0"/>
              </a:rPr>
              <a:t>close()</a:t>
            </a:r>
            <a:r>
              <a:rPr lang="en-US" altLang="en-US" sz="2000" dirty="0"/>
              <a:t> issued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b="1" dirty="0">
                <a:latin typeface="Courier New" pitchFamily="49" charset="0"/>
              </a:rPr>
              <a:t>show()</a:t>
            </a:r>
            <a:r>
              <a:rPr lang="en-US" altLang="en-US" sz="2000" dirty="0"/>
              <a:t> clears the figure: issuing it again has no result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If you construct another figure, </a:t>
            </a:r>
            <a:r>
              <a:rPr lang="en-US" altLang="en-US" sz="2000" b="1" dirty="0">
                <a:latin typeface="Courier New" pitchFamily="49" charset="0"/>
              </a:rPr>
              <a:t>show()</a:t>
            </a:r>
            <a:r>
              <a:rPr lang="en-US" altLang="en-US" sz="2000" dirty="0"/>
              <a:t> displays it without hanging</a:t>
            </a:r>
          </a:p>
        </p:txBody>
      </p:sp>
    </p:spTree>
    <p:extLst>
      <p:ext uri="{BB962C8B-B14F-4D97-AF65-F5344CB8AC3E}">
        <p14:creationId xmlns:p14="http://schemas.microsoft.com/office/powerpoint/2010/main" val="3547265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232756"/>
            <a:ext cx="8382000" cy="543008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u="sng" dirty="0">
                <a:latin typeface="Courier New" pitchFamily="49" charset="0"/>
              </a:rPr>
              <a:t>draw()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1800" dirty="0"/>
              <a:t>Clear the current figure and initialize a blank figure without hanging or displaying anything Results of subsequent commands added to the figure </a:t>
            </a:r>
          </a:p>
          <a:p>
            <a:pPr lvl="2" eaLnBrk="1" hangingPunct="1"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&gt;&gt;&gt; draw()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&gt;&gt;&gt; plot([1,2,3])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[&lt;matplotlib.lines.Line2D object at 0x01C4B6B0&gt;]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&gt;&gt;&gt; plot([1,2,3],[0,1,2])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[&lt;matplotlib.lines.Line2D object at 0x01D28330&gt;]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900" dirty="0"/>
              <a:t>Shows 2 lines on the figure after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show()</a:t>
            </a:r>
            <a:r>
              <a:rPr lang="en-US" altLang="en-US" sz="1800" b="1" dirty="0">
                <a:cs typeface="Courier New" pitchFamily="49" charset="0"/>
              </a:rPr>
              <a:t> </a:t>
            </a:r>
            <a:r>
              <a:rPr lang="en-US" altLang="en-US" sz="1900" dirty="0"/>
              <a:t>is invoked 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altLang="en-US" sz="1800" dirty="0"/>
              <a:t>Use </a:t>
            </a:r>
            <a:r>
              <a:rPr lang="en-US" altLang="en-US" sz="1800" b="1" dirty="0">
                <a:latin typeface="Courier New" pitchFamily="49" charset="0"/>
              </a:rPr>
              <a:t>close()</a:t>
            </a:r>
            <a:r>
              <a:rPr lang="en-US" altLang="en-US" sz="1800" dirty="0"/>
              <a:t> to dismiss the figure and clear it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clf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()</a:t>
            </a:r>
            <a:r>
              <a:rPr lang="en-US" altLang="en-US" sz="1900" dirty="0">
                <a:solidFill>
                  <a:srgbClr val="0000FF"/>
                </a:solidFill>
              </a:rPr>
              <a:t> </a:t>
            </a:r>
            <a:r>
              <a:rPr lang="en-US" altLang="en-US" sz="1900" dirty="0"/>
              <a:t>clears the figure (also deletes the white background) without dismissing it 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altLang="en-US" sz="1800" dirty="0"/>
              <a:t>Figures saved using </a:t>
            </a:r>
            <a:r>
              <a:rPr lang="en-US" altLang="en-US" sz="1800" b="1" dirty="0" err="1">
                <a:latin typeface="Courier New" pitchFamily="49" charset="0"/>
              </a:rPr>
              <a:t>savefig</a:t>
            </a:r>
            <a:r>
              <a:rPr lang="en-US" altLang="en-US" sz="1800" b="1" dirty="0">
                <a:latin typeface="Courier New" pitchFamily="49" charset="0"/>
              </a:rPr>
              <a:t>()</a:t>
            </a:r>
            <a:r>
              <a:rPr lang="en-US" altLang="en-US" sz="1800" dirty="0"/>
              <a:t> in the shell by default are saved in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900" b="1" dirty="0">
                <a:latin typeface="Courier New" pitchFamily="49" charset="0"/>
              </a:rPr>
              <a:t>  C:\Python27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en-US" sz="1900" dirty="0"/>
              <a:t>Override this by giving a full pathname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12787"/>
          </a:xfrm>
        </p:spPr>
        <p:txBody>
          <a:bodyPr/>
          <a:lstStyle/>
          <a:p>
            <a:pPr algn="ctr" eaLnBrk="1" hangingPunct="1"/>
            <a:r>
              <a:rPr lang="en-US" altLang="en-US" sz="3600" dirty="0" err="1">
                <a:solidFill>
                  <a:schemeClr val="bg1"/>
                </a:solidFill>
              </a:rPr>
              <a:t>Matplotlib</a:t>
            </a:r>
            <a:r>
              <a:rPr lang="en-US" altLang="en-US" sz="3600" dirty="0">
                <a:solidFill>
                  <a:schemeClr val="bg1"/>
                </a:solidFill>
              </a:rPr>
              <a:t> from the Shell</a:t>
            </a:r>
          </a:p>
        </p:txBody>
      </p:sp>
    </p:spTree>
    <p:extLst>
      <p:ext uri="{BB962C8B-B14F-4D97-AF65-F5344CB8AC3E}">
        <p14:creationId xmlns:p14="http://schemas.microsoft.com/office/powerpoint/2010/main" val="17418395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8651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Interactive Mode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340768"/>
            <a:ext cx="8229600" cy="4968552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In interactive mode, objects are displayed as soon as they’re created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Use </a:t>
            </a:r>
            <a:r>
              <a:rPr lang="en-US" altLang="en-US" sz="17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ion()</a:t>
            </a: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 to turn on interactive mode, </a:t>
            </a:r>
            <a:r>
              <a:rPr lang="en-US" altLang="en-US" sz="17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ioff</a:t>
            </a:r>
            <a:r>
              <a:rPr lang="en-US" altLang="en-US" sz="17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</a:t>
            </a: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 to turn it off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 u="sng" dirty="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Import the </a:t>
            </a:r>
            <a:r>
              <a:rPr lang="en-US" altLang="en-US" sz="1800" dirty="0" err="1">
                <a:solidFill>
                  <a:srgbClr val="000000"/>
                </a:solidFill>
                <a:cs typeface="Times New Roman" pitchFamily="18" charset="0"/>
              </a:rPr>
              <a:t>pylab</a:t>
            </a: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 namespace, turn on interactive mode and plot a line 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&gt;&gt;&gt; from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pylab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 import *</a:t>
            </a:r>
          </a:p>
          <a:p>
            <a:pPr lvl="1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&gt;&gt;&gt; ion()</a:t>
            </a:r>
          </a:p>
          <a:p>
            <a:pPr lvl="1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&gt;&gt;&gt; plot([1,2,3,4])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[&lt;matplotlib.lines.Line2D object at 0x02694A10&gt;]</a:t>
            </a:r>
            <a:endParaRPr lang="en-US" altLang="en-US" sz="1600" b="1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A figure appears with this line on it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The command line doesn’t hang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Plot another line </a:t>
            </a:r>
            <a:endParaRPr lang="en-US" altLang="en-US" sz="18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&gt;&gt;&gt; plot([4,3,2,1])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[&lt;matplotlib.lines.Line2D object at 0x00D68C30&gt;]</a:t>
            </a:r>
            <a:endParaRPr lang="en-US" altLang="en-US" sz="1600" b="1" dirty="0">
              <a:solidFill>
                <a:srgbClr val="000000"/>
              </a:solidFill>
              <a:cs typeface="Times New Roman" pitchFamily="18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This line is shown on the figure as soon as the command is issued</a:t>
            </a: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5994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229600" cy="3844280"/>
          </a:xfrm>
        </p:spPr>
        <p:txBody>
          <a:bodyPr/>
          <a:lstStyle/>
          <a:p>
            <a:pPr eaLnBrk="1" hangingPunct="1"/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Turn off interactive mode and plot another line</a:t>
            </a:r>
            <a:endParaRPr lang="en-US" altLang="en-US" sz="1900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&gt;&gt;&gt;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ioff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1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&gt;&gt;&gt; plot([3,2.5,2,1.5])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[&lt;matplotlib.lines.Line2D object at 0x00D09090&gt;]</a:t>
            </a:r>
            <a:endParaRPr lang="en-US" altLang="en-US" sz="1700" b="1" dirty="0">
              <a:solidFill>
                <a:srgbClr val="000000"/>
              </a:solidFill>
              <a:cs typeface="Times New Roman" pitchFamily="18" charset="0"/>
            </a:endParaRPr>
          </a:p>
          <a:p>
            <a:pPr lvl="1" eaLnBrk="1" hangingPunct="1"/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The figure remains unchanged—no new line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Update the figure </a:t>
            </a:r>
            <a:endParaRPr lang="en-US" altLang="en-US" sz="19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&gt;&gt;&gt; show()</a:t>
            </a:r>
            <a:endParaRPr lang="en-US" altLang="en-US" sz="1700" b="1" dirty="0">
              <a:solidFill>
                <a:srgbClr val="0000FF"/>
              </a:solidFill>
              <a:cs typeface="Times New Roman" pitchFamily="18" charset="0"/>
            </a:endParaRPr>
          </a:p>
          <a:p>
            <a:pPr lvl="1" eaLnBrk="1" hangingPunct="1">
              <a:spcBef>
                <a:spcPct val="45000"/>
              </a:spcBef>
            </a:pP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The figure now has all 3 lines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1900" dirty="0">
                <a:solidFill>
                  <a:srgbClr val="000000"/>
                </a:solidFill>
                <a:cs typeface="Times New Roman" pitchFamily="18" charset="0"/>
              </a:rPr>
              <a:t>The command line is hung until the figure is dismissed</a:t>
            </a:r>
            <a:r>
              <a:rPr lang="en-US" altLang="en-US" sz="1900" dirty="0"/>
              <a:t>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8651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Interactive Mode</a:t>
            </a:r>
          </a:p>
        </p:txBody>
      </p:sp>
    </p:spTree>
    <p:extLst>
      <p:ext uri="{BB962C8B-B14F-4D97-AF65-F5344CB8AC3E}">
        <p14:creationId xmlns:p14="http://schemas.microsoft.com/office/powerpoint/2010/main" val="5594493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/>
            <a:r>
              <a:rPr lang="en-US" altLang="en-US" sz="3600" b="1" dirty="0" err="1">
                <a:solidFill>
                  <a:schemeClr val="bg1"/>
                </a:solidFill>
              </a:rPr>
              <a:t>Matplotlib</a:t>
            </a:r>
            <a:r>
              <a:rPr lang="en-US" altLang="en-US" sz="3600" b="1" dirty="0">
                <a:solidFill>
                  <a:schemeClr val="bg1"/>
                </a:solidFill>
              </a:rPr>
              <a:t> in </a:t>
            </a:r>
            <a:r>
              <a:rPr lang="en-US" altLang="en-US" sz="3600" b="1" dirty="0" err="1">
                <a:solidFill>
                  <a:schemeClr val="bg1"/>
                </a:solidFill>
              </a:rPr>
              <a:t>IPython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540" y="1556792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Recommended way to use </a:t>
            </a:r>
            <a:r>
              <a:rPr lang="en-US" altLang="en-US" sz="2000" dirty="0" err="1"/>
              <a:t>matplotlib</a:t>
            </a:r>
            <a:r>
              <a:rPr lang="en-US" altLang="en-US" sz="2000" dirty="0"/>
              <a:t> interactively is with </a:t>
            </a:r>
            <a:r>
              <a:rPr lang="en-US" altLang="en-US" sz="2000" dirty="0" err="1"/>
              <a:t>ipython</a:t>
            </a:r>
            <a:endParaRPr lang="en-US" altLang="en-US" sz="2000" dirty="0"/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In the </a:t>
            </a:r>
            <a:r>
              <a:rPr lang="en-US" altLang="en-US" sz="2000" b="1" dirty="0" err="1"/>
              <a:t>IPython</a:t>
            </a:r>
            <a:r>
              <a:rPr lang="en-US" altLang="en-US" sz="2000" dirty="0"/>
              <a:t> drop-down menu, select </a:t>
            </a:r>
            <a:r>
              <a:rPr lang="en-US" altLang="en-US" sz="2000" b="1" dirty="0" err="1"/>
              <a:t>pylab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584137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548" y="2168860"/>
            <a:ext cx="8229600" cy="3708412"/>
          </a:xfrm>
        </p:spPr>
        <p:txBody>
          <a:bodyPr/>
          <a:lstStyle/>
          <a:p>
            <a:pPr eaLnBrk="1" hangingPunct="1"/>
            <a:r>
              <a:rPr lang="en-US" altLang="en-US" sz="2000" dirty="0" err="1"/>
              <a:t>IPython’s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pylab</a:t>
            </a:r>
            <a:r>
              <a:rPr lang="en-US" altLang="en-US" sz="2000" dirty="0"/>
              <a:t> mode detects the </a:t>
            </a:r>
            <a:r>
              <a:rPr lang="en-US" altLang="en-US" sz="2000" b="1" dirty="0" err="1">
                <a:latin typeface="Courier New" pitchFamily="49" charset="0"/>
              </a:rPr>
              <a:t>matplotlibrc</a:t>
            </a:r>
            <a:r>
              <a:rPr lang="en-US" altLang="en-US" sz="2000" dirty="0"/>
              <a:t> file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Makes the right settings to run </a:t>
            </a:r>
            <a:r>
              <a:rPr lang="en-US" altLang="en-US" sz="2000" dirty="0" err="1"/>
              <a:t>matplotlib</a:t>
            </a:r>
            <a:r>
              <a:rPr lang="en-US" altLang="en-US" sz="2000" dirty="0"/>
              <a:t> with your GUI of choice in interactive mode using threading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 err="1"/>
              <a:t>IPython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pylab</a:t>
            </a:r>
            <a:r>
              <a:rPr lang="en-US" altLang="en-US" sz="2000" dirty="0"/>
              <a:t> mode knows enough about </a:t>
            </a:r>
            <a:r>
              <a:rPr lang="en-US" altLang="en-US" sz="2000" dirty="0" err="1"/>
              <a:t>matplotlib</a:t>
            </a:r>
            <a:r>
              <a:rPr lang="en-US" altLang="en-US" sz="2000" dirty="0"/>
              <a:t> internals to make all the right settings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Plots items as they’re produce without </a:t>
            </a:r>
            <a:r>
              <a:rPr lang="en-US" altLang="en-US" sz="2000" b="1" dirty="0">
                <a:latin typeface="Courier New" pitchFamily="49" charset="0"/>
              </a:rPr>
              <a:t>draw()</a:t>
            </a:r>
            <a:r>
              <a:rPr lang="en-US" altLang="en-US" sz="2000" dirty="0"/>
              <a:t> or </a:t>
            </a:r>
            <a:r>
              <a:rPr lang="en-US" altLang="en-US" sz="2000" b="1" dirty="0">
                <a:latin typeface="Courier New" pitchFamily="49" charset="0"/>
              </a:rPr>
              <a:t>show()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Default folder for saving figures on file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 C:\Documents and Settings\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</a:t>
            </a:r>
            <a:r>
              <a:rPr lang="en-US" altLang="en-US" sz="2000" b="1" i="1" dirty="0">
                <a:latin typeface="Courier New" pitchFamily="49" charset="0"/>
              </a:rPr>
              <a:t>current user</a:t>
            </a:r>
            <a:r>
              <a:rPr lang="en-US" altLang="en-US" sz="800" b="1" i="1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  <a:sym typeface="Symbol" pitchFamily="18" charset="2"/>
              </a:rPr>
              <a:t></a:t>
            </a:r>
            <a:endParaRPr lang="en-US" altLang="en-US" sz="2000" b="1" dirty="0">
              <a:latin typeface="Courier New" pitchFamily="49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/>
            <a:r>
              <a:rPr lang="en-US" altLang="en-US" sz="3600" b="1" dirty="0" err="1">
                <a:solidFill>
                  <a:schemeClr val="bg1"/>
                </a:solidFill>
              </a:rPr>
              <a:t>Matplotlib</a:t>
            </a:r>
            <a:r>
              <a:rPr lang="en-US" altLang="en-US" sz="3600" b="1" dirty="0">
                <a:solidFill>
                  <a:schemeClr val="bg1"/>
                </a:solidFill>
              </a:rPr>
              <a:t> in </a:t>
            </a:r>
            <a:r>
              <a:rPr lang="en-US" altLang="en-US" sz="3600" b="1" dirty="0" err="1">
                <a:solidFill>
                  <a:schemeClr val="bg1"/>
                </a:solidFill>
              </a:rPr>
              <a:t>IPython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548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88988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More Curve Plotting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33124"/>
            <a:ext cx="8382000" cy="5715000"/>
          </a:xfrm>
        </p:spPr>
        <p:txBody>
          <a:bodyPr/>
          <a:lstStyle/>
          <a:p>
            <a:pPr eaLnBrk="1" hangingPunct="1"/>
            <a:r>
              <a:rPr lang="en-US" altLang="en-US" sz="1700" b="1" dirty="0">
                <a:latin typeface="Courier New" pitchFamily="49" charset="0"/>
              </a:rPr>
              <a:t>plot()</a:t>
            </a:r>
            <a:r>
              <a:rPr lang="en-US" altLang="en-US" sz="1700" dirty="0"/>
              <a:t> has a format string argument specifying the color and line type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700" dirty="0"/>
              <a:t>Goes after the </a:t>
            </a:r>
            <a:r>
              <a:rPr lang="en-US" altLang="en-US" sz="1700" b="1" i="1" dirty="0">
                <a:latin typeface="Courier New" pitchFamily="49" charset="0"/>
              </a:rPr>
              <a:t>y</a:t>
            </a:r>
            <a:r>
              <a:rPr lang="en-US" altLang="en-US" sz="1700" dirty="0"/>
              <a:t> argument (whether or not there’s an </a:t>
            </a:r>
            <a:r>
              <a:rPr lang="en-US" altLang="en-US" sz="1700" b="1" i="1" dirty="0">
                <a:latin typeface="Courier New" pitchFamily="49" charset="0"/>
              </a:rPr>
              <a:t>x</a:t>
            </a:r>
            <a:r>
              <a:rPr lang="en-US" altLang="en-US" sz="1700" dirty="0"/>
              <a:t> argument)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700" dirty="0"/>
              <a:t>Can specify one or the other or concatenate a color string with a line style string in either order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700" dirty="0"/>
              <a:t>Default format string is 'b-' ( solid blue line)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1700" dirty="0"/>
              <a:t>Some color abbreviations 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 dirty="0">
                <a:latin typeface="Courier New" pitchFamily="49" charset="0"/>
              </a:rPr>
              <a:t>b</a:t>
            </a:r>
            <a:r>
              <a:rPr lang="en-US" altLang="en-US" sz="1700" dirty="0"/>
              <a:t> (blue), </a:t>
            </a:r>
            <a:r>
              <a:rPr lang="en-US" altLang="en-US" sz="1700" b="1" dirty="0">
                <a:latin typeface="Courier New" pitchFamily="49" charset="0"/>
              </a:rPr>
              <a:t>g</a:t>
            </a:r>
            <a:r>
              <a:rPr lang="en-US" altLang="en-US" sz="1700" dirty="0"/>
              <a:t> (green), </a:t>
            </a:r>
            <a:r>
              <a:rPr lang="en-US" altLang="en-US" sz="1700" b="1" dirty="0">
                <a:latin typeface="Courier New" pitchFamily="49" charset="0"/>
              </a:rPr>
              <a:t>r</a:t>
            </a:r>
            <a:r>
              <a:rPr lang="en-US" altLang="en-US" sz="1700" dirty="0"/>
              <a:t> (red), </a:t>
            </a:r>
            <a:r>
              <a:rPr lang="en-US" altLang="en-US" sz="1700" b="1" dirty="0">
                <a:latin typeface="Courier New" pitchFamily="49" charset="0"/>
              </a:rPr>
              <a:t>k</a:t>
            </a:r>
            <a:r>
              <a:rPr lang="en-US" altLang="en-US" sz="1700" dirty="0"/>
              <a:t> (black), </a:t>
            </a:r>
            <a:r>
              <a:rPr lang="en-US" altLang="en-US" sz="1700" b="1" dirty="0">
                <a:latin typeface="Courier New" pitchFamily="49" charset="0"/>
              </a:rPr>
              <a:t>c</a:t>
            </a:r>
            <a:r>
              <a:rPr lang="en-US" altLang="en-US" sz="1700" dirty="0"/>
              <a:t> (cyan)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700" dirty="0"/>
              <a:t>Can specify colors in many other ways (e.g., RGB triples)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1700" dirty="0"/>
              <a:t>Some line styles that fill in the line between the specified points 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 dirty="0">
                <a:latin typeface="Courier New" pitchFamily="49" charset="0"/>
              </a:rPr>
              <a:t>-</a:t>
            </a:r>
            <a:r>
              <a:rPr lang="en-US" altLang="en-US" sz="1700" dirty="0"/>
              <a:t> (solid line), </a:t>
            </a:r>
            <a:r>
              <a:rPr lang="en-US" altLang="en-US" sz="1700" b="1" dirty="0">
                <a:latin typeface="Courier New" pitchFamily="49" charset="0"/>
              </a:rPr>
              <a:t>--</a:t>
            </a:r>
            <a:r>
              <a:rPr lang="en-US" altLang="en-US" sz="1700" dirty="0"/>
              <a:t> (dashed line), </a:t>
            </a:r>
            <a:r>
              <a:rPr lang="en-US" altLang="en-US" sz="1700" b="1" dirty="0">
                <a:latin typeface="Courier New" pitchFamily="49" charset="0"/>
              </a:rPr>
              <a:t>-.</a:t>
            </a:r>
            <a:r>
              <a:rPr lang="en-US" altLang="en-US" sz="1700" dirty="0"/>
              <a:t> (dash-dot line), </a:t>
            </a:r>
            <a:r>
              <a:rPr lang="en-US" altLang="en-US" sz="1700" b="1" dirty="0">
                <a:latin typeface="Courier New" pitchFamily="49" charset="0"/>
              </a:rPr>
              <a:t>:</a:t>
            </a:r>
            <a:r>
              <a:rPr lang="en-US" altLang="en-US" sz="1700" dirty="0"/>
              <a:t> (dotted line)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1700" dirty="0"/>
              <a:t>Some line styles that don’t fill in the line between the specified point 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700" b="1" dirty="0">
                <a:latin typeface="Courier New" pitchFamily="49" charset="0"/>
              </a:rPr>
              <a:t>o</a:t>
            </a:r>
            <a:r>
              <a:rPr lang="en-US" altLang="en-US" sz="1700" dirty="0"/>
              <a:t> (circles), </a:t>
            </a:r>
            <a:r>
              <a:rPr lang="en-US" altLang="en-US" sz="1700" b="1" dirty="0">
                <a:latin typeface="Courier New" pitchFamily="49" charset="0"/>
              </a:rPr>
              <a:t>+</a:t>
            </a:r>
            <a:r>
              <a:rPr lang="en-US" altLang="en-US" sz="1700" dirty="0"/>
              <a:t> (plus symbols), </a:t>
            </a:r>
            <a:r>
              <a:rPr lang="en-US" altLang="en-US" sz="1700" b="1" dirty="0">
                <a:latin typeface="Courier New" pitchFamily="49" charset="0"/>
              </a:rPr>
              <a:t>x</a:t>
            </a:r>
            <a:r>
              <a:rPr lang="en-US" altLang="en-US" sz="1700" dirty="0"/>
              <a:t> (crosses), </a:t>
            </a:r>
            <a:r>
              <a:rPr lang="en-US" altLang="en-US" sz="1700" b="1" dirty="0">
                <a:latin typeface="Courier New" pitchFamily="49" charset="0"/>
              </a:rPr>
              <a:t>D</a:t>
            </a:r>
            <a:r>
              <a:rPr lang="en-US" altLang="en-US" sz="1700" dirty="0"/>
              <a:t> (diamond symbols)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1700" dirty="0"/>
              <a:t>For a complete list of line styles and format strings, </a:t>
            </a:r>
            <a:endParaRPr lang="en-US" altLang="en-US" sz="1700" dirty="0">
              <a:hlinkClick r:id="rId2"/>
            </a:endParaRPr>
          </a:p>
          <a:p>
            <a:pPr lvl="2" eaLnBrk="1" hangingPunct="1"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1700" dirty="0">
                <a:hlinkClick r:id="rId3"/>
              </a:rPr>
              <a:t>http://matplotlib.sourceforge.net/api/pyplot_api.html#module-matplotlib.pyplot</a:t>
            </a:r>
            <a:endParaRPr lang="en-US" altLang="en-US" sz="2100" dirty="0"/>
          </a:p>
          <a:p>
            <a:pPr lvl="1" eaLnBrk="1" hangingPunct="1">
              <a:spcBef>
                <a:spcPct val="35000"/>
              </a:spcBef>
            </a:pPr>
            <a:r>
              <a:rPr lang="en-US" altLang="en-US" sz="1700" dirty="0"/>
              <a:t>Look under </a:t>
            </a:r>
            <a:r>
              <a:rPr lang="en-US" altLang="en-US" sz="1700" b="1" dirty="0" err="1">
                <a:latin typeface="Courier New" pitchFamily="49" charset="0"/>
              </a:rPr>
              <a:t>matplotlib.pyplot.plot</a:t>
            </a:r>
            <a:r>
              <a:rPr lang="en-US" altLang="en-US" sz="1700" b="1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2950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Introduction to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9532" y="1304764"/>
            <a:ext cx="8388932" cy="540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working inside the </a:t>
            </a:r>
            <a:r>
              <a:rPr lang="en-US" sz="2400" dirty="0" err="1">
                <a:solidFill>
                  <a:srgbClr val="000000"/>
                </a:solidFill>
              </a:rPr>
              <a:t>Jupyter</a:t>
            </a:r>
            <a:r>
              <a:rPr lang="en-US" sz="2400" dirty="0">
                <a:solidFill>
                  <a:srgbClr val="000000"/>
                </a:solidFill>
              </a:rPr>
              <a:t> Notebook, you can show figures directly in the browser by using the %</a:t>
            </a:r>
            <a:r>
              <a:rPr lang="en-US" sz="2400" dirty="0" err="1">
                <a:solidFill>
                  <a:srgbClr val="000000"/>
                </a:solidFill>
              </a:rPr>
              <a:t>matplotlib</a:t>
            </a:r>
            <a:r>
              <a:rPr lang="en-US" sz="2400" dirty="0">
                <a:solidFill>
                  <a:srgbClr val="000000"/>
                </a:solidFill>
              </a:rPr>
              <a:t> notebook and %</a:t>
            </a:r>
            <a:r>
              <a:rPr lang="en-US" sz="2400" dirty="0" err="1">
                <a:solidFill>
                  <a:srgbClr val="000000"/>
                </a:solidFill>
              </a:rPr>
              <a:t>matplotlib</a:t>
            </a:r>
            <a:r>
              <a:rPr lang="en-US" sz="2400" dirty="0">
                <a:solidFill>
                  <a:srgbClr val="000000"/>
                </a:solidFill>
              </a:rPr>
              <a:t> inline commands.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 recommend using %</a:t>
            </a:r>
            <a:r>
              <a:rPr lang="en-US" sz="2400" dirty="0" err="1">
                <a:solidFill>
                  <a:srgbClr val="000000"/>
                </a:solidFill>
              </a:rPr>
              <a:t>matplotlib</a:t>
            </a:r>
            <a:r>
              <a:rPr lang="en-US" sz="2400" dirty="0">
                <a:solidFill>
                  <a:srgbClr val="000000"/>
                </a:solidFill>
              </a:rPr>
              <a:t> notebook, which provides an interactive environment. Using %</a:t>
            </a:r>
            <a:r>
              <a:rPr lang="en-US" sz="2400" dirty="0" err="1">
                <a:solidFill>
                  <a:srgbClr val="000000"/>
                </a:solidFill>
              </a:rPr>
              <a:t>matplotlib</a:t>
            </a:r>
            <a:r>
              <a:rPr lang="en-US" sz="2400" dirty="0">
                <a:solidFill>
                  <a:srgbClr val="000000"/>
                </a:solidFill>
              </a:rPr>
              <a:t> inline can generate a plot. Try the following code: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%</a:t>
            </a:r>
            <a:r>
              <a:rPr lang="en-US" sz="1800" dirty="0" err="1">
                <a:solidFill>
                  <a:srgbClr val="0000FF"/>
                </a:solidFill>
              </a:rPr>
              <a:t>matplotlib</a:t>
            </a:r>
            <a:r>
              <a:rPr lang="en-US" sz="1800" dirty="0">
                <a:solidFill>
                  <a:srgbClr val="0000FF"/>
                </a:solidFill>
              </a:rPr>
              <a:t> notebook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import </a:t>
            </a:r>
            <a:r>
              <a:rPr lang="en-US" sz="1800" dirty="0" err="1">
                <a:solidFill>
                  <a:srgbClr val="0000FF"/>
                </a:solidFill>
              </a:rPr>
              <a:t>matplotlib.pyplot</a:t>
            </a:r>
            <a:r>
              <a:rPr lang="en-US" sz="1800" dirty="0">
                <a:solidFill>
                  <a:srgbClr val="0000FF"/>
                </a:solidFill>
              </a:rPr>
              <a:t> as </a:t>
            </a:r>
            <a:r>
              <a:rPr lang="en-US" sz="1800" dirty="0" err="1">
                <a:solidFill>
                  <a:srgbClr val="0000FF"/>
                </a:solidFill>
              </a:rPr>
              <a:t>plt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# Generate a sequence of numbers from -10 to 10 with 100 steps in between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x = </a:t>
            </a:r>
            <a:r>
              <a:rPr lang="en-US" sz="1800" dirty="0" err="1">
                <a:solidFill>
                  <a:srgbClr val="0000FF"/>
                </a:solidFill>
              </a:rPr>
              <a:t>np.linspace</a:t>
            </a:r>
            <a:r>
              <a:rPr lang="en-US" sz="1800" dirty="0">
                <a:solidFill>
                  <a:srgbClr val="0000FF"/>
                </a:solidFill>
              </a:rPr>
              <a:t>(-10, 10, 100)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# Create a second array using sine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y = </a:t>
            </a:r>
            <a:r>
              <a:rPr lang="en-US" sz="1800" dirty="0" err="1">
                <a:solidFill>
                  <a:srgbClr val="0000FF"/>
                </a:solidFill>
              </a:rPr>
              <a:t>np.sin</a:t>
            </a:r>
            <a:r>
              <a:rPr lang="en-US" sz="1800" dirty="0">
                <a:solidFill>
                  <a:srgbClr val="0000FF"/>
                </a:solidFill>
              </a:rPr>
              <a:t>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# The plot function makes a line chart of one array against another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plt.title</a:t>
            </a:r>
            <a:r>
              <a:rPr lang="en-US" sz="1800" dirty="0">
                <a:solidFill>
                  <a:srgbClr val="0000FF"/>
                </a:solidFill>
              </a:rPr>
              <a:t>("Use %</a:t>
            </a:r>
            <a:r>
              <a:rPr lang="en-US" sz="1800" dirty="0" err="1">
                <a:solidFill>
                  <a:srgbClr val="0000FF"/>
                </a:solidFill>
              </a:rPr>
              <a:t>matplotlib</a:t>
            </a:r>
            <a:r>
              <a:rPr lang="en-US" sz="1800" dirty="0">
                <a:solidFill>
                  <a:srgbClr val="0000FF"/>
                </a:solidFill>
              </a:rPr>
              <a:t> inline")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plt.plot</a:t>
            </a:r>
            <a:r>
              <a:rPr lang="en-US" sz="1800" dirty="0">
                <a:solidFill>
                  <a:srgbClr val="0000FF"/>
                </a:solidFill>
              </a:rPr>
              <a:t>(x, y, marker="x"); </a:t>
            </a:r>
            <a:r>
              <a:rPr lang="en-US" sz="1800" dirty="0" err="1">
                <a:solidFill>
                  <a:srgbClr val="0000FF"/>
                </a:solidFill>
              </a:rPr>
              <a:t>plt.show</a:t>
            </a:r>
            <a:r>
              <a:rPr lang="en-US" sz="1800" dirty="0">
                <a:solidFill>
                  <a:srgbClr val="00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7361649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340768"/>
            <a:ext cx="8534400" cy="378042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b="1" dirty="0">
                <a:latin typeface="Courier New" pitchFamily="49" charset="0"/>
              </a:rPr>
              <a:t>axis()</a:t>
            </a:r>
            <a:r>
              <a:rPr lang="en-US" altLang="en-US" sz="2000" dirty="0"/>
              <a:t> command takes a list</a:t>
            </a:r>
          </a:p>
          <a:p>
            <a:pPr lvl="2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[</a:t>
            </a:r>
            <a:r>
              <a:rPr lang="en-US" altLang="en-US" sz="2000" b="1" i="1" dirty="0" err="1">
                <a:latin typeface="Courier New" pitchFamily="49" charset="0"/>
              </a:rPr>
              <a:t>xmin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i="1" dirty="0" err="1">
                <a:latin typeface="Courier New" pitchFamily="49" charset="0"/>
              </a:rPr>
              <a:t>xmax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i="1" dirty="0" err="1">
                <a:latin typeface="Courier New" pitchFamily="49" charset="0"/>
              </a:rPr>
              <a:t>ymin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i="1" dirty="0" err="1">
                <a:latin typeface="Courier New" pitchFamily="49" charset="0"/>
              </a:rPr>
              <a:t>ymax</a:t>
            </a:r>
            <a:r>
              <a:rPr lang="en-US" altLang="en-US" sz="2000" b="1" dirty="0">
                <a:latin typeface="Courier New" pitchFamily="49" charset="0"/>
              </a:rPr>
              <a:t>]</a:t>
            </a:r>
            <a:r>
              <a:rPr lang="en-US" altLang="en-US" sz="2000" dirty="0"/>
              <a:t> </a:t>
            </a:r>
          </a:p>
          <a:p>
            <a:pPr lvl="1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en-US" sz="2000" dirty="0"/>
              <a:t> and specifies the view port of the axes</a:t>
            </a:r>
          </a:p>
          <a:p>
            <a:pPr eaLnBrk="1" hangingPunct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Garamond" pitchFamily="18" charset="0"/>
              </a:rPr>
              <a:t>Example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In [1]: 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plot([1,2,3,4], [1,4,9,16], '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itchFamily="49" charset="0"/>
              </a:rPr>
              <a:t>ro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')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Out[1]: [&lt;matplotlib.lines.Line2D object at 0x034579D0&gt;]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In [2]: 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axis([0, 6, 0, 20])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Out[2]: [0, 6, 0, 20]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In [2]: 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show()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88988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More Curve Plotting</a:t>
            </a:r>
          </a:p>
        </p:txBody>
      </p:sp>
    </p:spTree>
    <p:extLst>
      <p:ext uri="{BB962C8B-B14F-4D97-AF65-F5344CB8AC3E}">
        <p14:creationId xmlns:p14="http://schemas.microsoft.com/office/powerpoint/2010/main" val="10735803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376772"/>
            <a:ext cx="8316924" cy="5112568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Generally work with arrays, not lists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All sequences are converted to </a:t>
            </a:r>
            <a:r>
              <a:rPr lang="en-US" altLang="en-US" sz="2000" dirty="0" err="1"/>
              <a:t>NumPy</a:t>
            </a:r>
            <a:r>
              <a:rPr lang="en-US" altLang="en-US" sz="2000" dirty="0"/>
              <a:t> arrays internally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 b="1" dirty="0">
                <a:latin typeface="Courier New" pitchFamily="49" charset="0"/>
              </a:rPr>
              <a:t>plot()</a:t>
            </a:r>
            <a:r>
              <a:rPr lang="en-US" altLang="en-US" sz="2000" dirty="0"/>
              <a:t> can draw more than one line at a time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Put the (1-3) arguments for one line in the figure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Then the (1-3) arguments for the next line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And so on 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 dirty="0"/>
              <a:t>Can’t have 2 lines in succession specified just by their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  <a:r>
              <a:rPr lang="en-US" altLang="en-US" sz="2000" dirty="0"/>
              <a:t> arguments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 err="1"/>
              <a:t>matplotlib</a:t>
            </a:r>
            <a:r>
              <a:rPr lang="en-US" altLang="en-US" sz="2000" dirty="0"/>
              <a:t> couldn’t tell whether it’s 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sz="2000" dirty="0"/>
              <a:t>a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  <a:r>
              <a:rPr lang="en-US" altLang="en-US" sz="2000" dirty="0"/>
              <a:t> </a:t>
            </a:r>
            <a:r>
              <a:rPr lang="en-US" altLang="en-US" sz="800" dirty="0"/>
              <a:t> </a:t>
            </a:r>
            <a:r>
              <a:rPr lang="en-US" altLang="en-US" sz="2000" dirty="0"/>
              <a:t>then the next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  <a:r>
              <a:rPr lang="en-US" altLang="en-US" sz="2000" dirty="0"/>
              <a:t> </a:t>
            </a:r>
            <a:r>
              <a:rPr lang="en-US" altLang="en-US" sz="800" dirty="0"/>
              <a:t> </a:t>
            </a:r>
            <a:r>
              <a:rPr lang="en-US" altLang="en-US" sz="2000" dirty="0"/>
              <a:t>or 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sz="2000" dirty="0"/>
              <a:t>an </a:t>
            </a:r>
            <a:r>
              <a:rPr lang="en-US" altLang="en-US" sz="2000" b="1" i="1" dirty="0">
                <a:latin typeface="Courier New" pitchFamily="49" charset="0"/>
              </a:rPr>
              <a:t>x</a:t>
            </a:r>
            <a:r>
              <a:rPr lang="en-US" altLang="en-US" sz="2000" dirty="0"/>
              <a:t> </a:t>
            </a:r>
            <a:r>
              <a:rPr lang="en-US" altLang="en-US" sz="800" dirty="0"/>
              <a:t> </a:t>
            </a:r>
            <a:r>
              <a:rPr lang="en-US" altLang="en-US" sz="2000" dirty="0"/>
              <a:t>then the corresponding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The example (next slide) illustrates plotting several lines with different format styles in one command using arrays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88988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More Curve Plotting</a:t>
            </a:r>
          </a:p>
        </p:txBody>
      </p:sp>
    </p:spTree>
    <p:extLst>
      <p:ext uri="{BB962C8B-B14F-4D97-AF65-F5344CB8AC3E}">
        <p14:creationId xmlns:p14="http://schemas.microsoft.com/office/powerpoint/2010/main" val="22025549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thre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54" y="3573016"/>
            <a:ext cx="4035251" cy="3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22860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In [1]: 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t =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arange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(0.0, 5.2, 0.2)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plot(t, t, t, t**2, '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rs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', t, t**3, 'g^'</a:t>
            </a:r>
            <a:r>
              <a:rPr lang="en-US" altLang="en-US" sz="2000" b="1" dirty="0">
                <a:latin typeface="Courier New" pitchFamily="49" charset="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Out[2]: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[&lt;matplotlib.lines.Line2D object at 0x02A6D410&gt;,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&lt;matplotlib.lines.Line2D object at 0x02A6D650&gt;,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&lt;matplotlib.lines.Line2D object at 0x02A6D8D0&gt;]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88988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More Curve Plotting</a:t>
            </a:r>
          </a:p>
        </p:txBody>
      </p:sp>
    </p:spTree>
    <p:extLst>
      <p:ext uri="{BB962C8B-B14F-4D97-AF65-F5344CB8AC3E}">
        <p14:creationId xmlns:p14="http://schemas.microsoft.com/office/powerpoint/2010/main" val="29756807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05028" y="1412776"/>
            <a:ext cx="3547120" cy="2124236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Lines you encounter are instances of the </a:t>
            </a:r>
            <a:r>
              <a:rPr lang="en-US" altLang="en-US" sz="2000" b="1" dirty="0">
                <a:latin typeface="Courier New" pitchFamily="49" charset="0"/>
              </a:rPr>
              <a:t>Line2D</a:t>
            </a:r>
            <a:r>
              <a:rPr lang="en-US" altLang="en-US" sz="2000" dirty="0"/>
              <a:t> class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 dirty="0"/>
              <a:t>Instances have the following properties</a:t>
            </a:r>
          </a:p>
        </p:txBody>
      </p:sp>
      <p:graphicFrame>
        <p:nvGraphicFramePr>
          <p:cNvPr id="30875" name="Group 155"/>
          <p:cNvGraphicFramePr>
            <a:graphicFrameLocks noGrp="1"/>
          </p:cNvGraphicFramePr>
          <p:nvPr>
            <p:ph sz="half" idx="2"/>
          </p:nvPr>
        </p:nvGraphicFramePr>
        <p:xfrm>
          <a:off x="381000" y="1373188"/>
          <a:ext cx="4800600" cy="4530726"/>
        </p:xfrm>
        <a:graphic>
          <a:graphicData uri="http://schemas.openxmlformats.org/drawingml/2006/table">
            <a:tbl>
              <a:tblPr/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Property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alpha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alpha transparency on 0-1 scale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antialiased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True | False - use antialised rendering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matplotlib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color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arg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label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string optionally used for legend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linestyle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 of -- : -. -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linewidth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float, the line width in points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marker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One of + , o . s v x &gt; &lt; ^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markeredgewidth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line width around the marker symbol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markeredgecolor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edge color if a marker is used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markerfacecolor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face color if a marker is used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markersize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size of the marker in points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871" name="Rectangle 151"/>
          <p:cNvSpPr>
            <a:spLocks noChangeArrowheads="1"/>
          </p:cNvSpPr>
          <p:nvPr/>
        </p:nvSpPr>
        <p:spPr bwMode="auto">
          <a:xfrm>
            <a:off x="5580112" y="3465004"/>
            <a:ext cx="342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25488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90625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20838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748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320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892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464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036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CC9900"/>
              </a:buClr>
              <a:buFont typeface="Wingdings" pitchFamily="2" charset="2"/>
              <a:buNone/>
              <a:defRPr/>
            </a:pPr>
            <a:r>
              <a:rPr lang="en-US" altLang="en-US" sz="1500" dirty="0">
                <a:solidFill>
                  <a:srgbClr val="000000"/>
                </a:solidFill>
                <a:cs typeface="+mn-cs"/>
              </a:rPr>
              <a:t>alpha = 0.0 is complete transparency, alpha = 1.0 is complete opacity</a:t>
            </a:r>
            <a:r>
              <a:rPr lang="en-US" altLang="en-US" sz="1700" dirty="0">
                <a:solidFill>
                  <a:srgbClr val="000000"/>
                </a:solidFill>
                <a:cs typeface="+mn-cs"/>
              </a:rPr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88988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More Curve Plotting</a:t>
            </a:r>
          </a:p>
        </p:txBody>
      </p:sp>
    </p:spTree>
    <p:extLst>
      <p:ext uri="{BB962C8B-B14F-4D97-AF65-F5344CB8AC3E}">
        <p14:creationId xmlns:p14="http://schemas.microsoft.com/office/powerpoint/2010/main" val="30863327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412776"/>
            <a:ext cx="8229600" cy="4290615"/>
          </a:xfrm>
        </p:spPr>
        <p:txBody>
          <a:bodyPr/>
          <a:lstStyle/>
          <a:p>
            <a:pPr eaLnBrk="1" hangingPunct="1">
              <a:buClr>
                <a:srgbClr val="CC9900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One of 3 ways to set line properties: Use keyword line properties as keyword arguments—e.g., </a:t>
            </a:r>
          </a:p>
          <a:p>
            <a:pPr lvl="1" eaLnBrk="1" hangingPunct="1">
              <a:spcBef>
                <a:spcPts val="800"/>
              </a:spcBef>
              <a:buClr>
                <a:srgbClr val="3B812F"/>
              </a:buClr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00"/>
                </a:solidFill>
                <a:latin typeface="Courier New" pitchFamily="49" charset="0"/>
              </a:rPr>
              <a:t>plot(x, y, linewidth=2.0)</a:t>
            </a:r>
          </a:p>
          <a:p>
            <a:pPr eaLnBrk="1" hangingPunct="1">
              <a:spcBef>
                <a:spcPts val="1600"/>
              </a:spcBef>
              <a:buClr>
                <a:srgbClr val="CC9900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Another way: Use the setter methods of the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Line2D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instance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/>
              <a:t>For every property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prop</a:t>
            </a:r>
            <a:r>
              <a:rPr lang="en-US" altLang="en-US" sz="2000" dirty="0"/>
              <a:t>, there’s a 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set_prop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000" dirty="0"/>
              <a:t> method that takes an update value for that property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/>
              <a:t>To use this, note that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plot()</a:t>
            </a:r>
            <a:r>
              <a:rPr lang="en-US" altLang="en-US" sz="2000" dirty="0"/>
              <a:t> returns a list  of lines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/>
              <a:t>The following has 1 line with tuple unpacking </a:t>
            </a:r>
          </a:p>
          <a:p>
            <a:pPr lvl="2" eaLnBrk="1" hangingPunct="1">
              <a:spcBef>
                <a:spcPts val="1000"/>
              </a:spcBef>
              <a:buClr>
                <a:srgbClr val="3B812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line, = plot(x, y, 'o')</a:t>
            </a:r>
          </a:p>
          <a:p>
            <a:pPr lvl="2" eaLnBrk="1" hangingPunct="1">
              <a:spcBef>
                <a:spcPts val="800"/>
              </a:spcBef>
              <a:buClr>
                <a:srgbClr val="3B812F"/>
              </a:buClr>
              <a:buFont typeface="Wingdings" pitchFamily="2" charset="2"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line.set_antialiased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(False)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88988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More Curve Plotting</a:t>
            </a:r>
          </a:p>
        </p:txBody>
      </p:sp>
    </p:spTree>
    <p:extLst>
      <p:ext uri="{BB962C8B-B14F-4D97-AF65-F5344CB8AC3E}">
        <p14:creationId xmlns:p14="http://schemas.microsoft.com/office/powerpoint/2010/main" val="42677038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412776"/>
            <a:ext cx="8229600" cy="3285170"/>
          </a:xfrm>
        </p:spPr>
        <p:txBody>
          <a:bodyPr/>
          <a:lstStyle/>
          <a:p>
            <a:pPr eaLnBrk="1" hangingPunct="1">
              <a:buClr>
                <a:srgbClr val="CC9900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The 3</a:t>
            </a:r>
            <a:r>
              <a:rPr lang="en-US" altLang="en-US" sz="2000" baseline="30000" dirty="0">
                <a:solidFill>
                  <a:srgbClr val="000000"/>
                </a:solidFill>
              </a:rPr>
              <a:t>rd</a:t>
            </a:r>
            <a:r>
              <a:rPr lang="en-US" altLang="en-US" sz="2000" dirty="0">
                <a:solidFill>
                  <a:srgbClr val="000000"/>
                </a:solidFill>
              </a:rPr>
              <a:t> (and final) way to set line properties: use function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setp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/>
              <a:t>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argument can be an object or sequence of objects </a:t>
            </a:r>
          </a:p>
          <a:p>
            <a:pPr lvl="2" eaLnBrk="1" hangingPunct="1">
              <a:spcBef>
                <a:spcPts val="1000"/>
              </a:spcBef>
            </a:pPr>
            <a:r>
              <a:rPr lang="en-US" altLang="en-US" sz="2000" dirty="0"/>
              <a:t>The rest are keyword arguments updating the object’s (or objects’) properties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/>
              <a:t>E.g., </a:t>
            </a:r>
          </a:p>
          <a:p>
            <a:pPr lvl="2" eaLnBrk="1" hangingPunct="1">
              <a:spcBef>
                <a:spcPts val="1000"/>
              </a:spcBef>
              <a:buClr>
                <a:srgbClr val="3B812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lines = plot(x1, y1, x2, y2)</a:t>
            </a:r>
          </a:p>
          <a:p>
            <a:pPr lvl="2" eaLnBrk="1" hangingPunct="1">
              <a:spcBef>
                <a:spcPts val="800"/>
              </a:spcBef>
              <a:buClr>
                <a:srgbClr val="3B812F"/>
              </a:buClr>
              <a:buFont typeface="Wingdings" pitchFamily="2" charset="2"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setp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(lines, color='r', linewidth=2.0)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88988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More Curve Plotting</a:t>
            </a:r>
          </a:p>
        </p:txBody>
      </p:sp>
    </p:spTree>
    <p:extLst>
      <p:ext uri="{BB962C8B-B14F-4D97-AF65-F5344CB8AC3E}">
        <p14:creationId xmlns:p14="http://schemas.microsoft.com/office/powerpoint/2010/main" val="20242553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76772"/>
            <a:ext cx="8229600" cy="514032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text commands are self-explanatory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xlabel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ylabel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title()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text()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In simple cases, all but </a:t>
            </a:r>
            <a:r>
              <a:rPr lang="en-US" altLang="en-US" sz="2000" b="1" dirty="0">
                <a:latin typeface="Courier New" pitchFamily="49" charset="0"/>
              </a:rPr>
              <a:t>text()</a:t>
            </a:r>
            <a:r>
              <a:rPr lang="en-US" altLang="en-US" sz="2000" dirty="0"/>
              <a:t> take just a string argument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b="1" dirty="0">
                <a:latin typeface="Courier New" pitchFamily="49" charset="0"/>
              </a:rPr>
              <a:t>text()</a:t>
            </a:r>
            <a:r>
              <a:rPr lang="en-US" altLang="en-US" sz="2000" dirty="0"/>
              <a:t> needs at least 3 arguments: </a:t>
            </a:r>
          </a:p>
          <a:p>
            <a:pPr lvl="2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dirty="0"/>
              <a:t>  </a:t>
            </a:r>
            <a:r>
              <a:rPr lang="en-US" altLang="en-US" sz="2000" b="1" i="1" dirty="0">
                <a:latin typeface="Courier New" pitchFamily="49" charset="0"/>
              </a:rPr>
              <a:t>x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  <a:r>
              <a:rPr lang="en-US" altLang="en-US" sz="2000" dirty="0"/>
              <a:t> coordinates (as per the axes) and a string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All take optional keyword arguments or dictionaries to specify the font properties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They return instances of class </a:t>
            </a:r>
            <a:r>
              <a:rPr lang="en-US" altLang="en-US" sz="2000" b="1" dirty="0">
                <a:latin typeface="Courier New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154198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8229600" cy="2124236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da-DK" altLang="en-US" sz="1900" b="1" dirty="0">
                <a:solidFill>
                  <a:srgbClr val="0000FF"/>
                </a:solidFill>
                <a:latin typeface="Courier New" pitchFamily="49" charset="0"/>
              </a:rPr>
              <a:t>from pylab import *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da-DK" altLang="en-US" sz="1900" b="1" dirty="0">
                <a:solidFill>
                  <a:srgbClr val="0000FF"/>
                </a:solidFill>
                <a:latin typeface="Courier New" pitchFamily="49" charset="0"/>
              </a:rPr>
              <a:t>plot([1,2,3, 4])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da-DK" altLang="en-US" sz="1900" b="1" dirty="0">
                <a:solidFill>
                  <a:srgbClr val="0000FF"/>
                </a:solidFill>
                <a:latin typeface="Courier New" pitchFamily="49" charset="0"/>
              </a:rPr>
              <a:t>xlabel('time')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da-DK" altLang="en-US" sz="1900" b="1" dirty="0">
                <a:solidFill>
                  <a:srgbClr val="0000FF"/>
                </a:solidFill>
                <a:latin typeface="Courier New" pitchFamily="49" charset="0"/>
              </a:rPr>
              <a:t>ylabel('volts')</a:t>
            </a:r>
            <a:endParaRPr lang="en-US" altLang="en-US" sz="19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title('A line')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text(0.5, 2.5, 'This is a line graph!')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Text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46" y="3645024"/>
            <a:ext cx="4495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6581060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540" y="1304764"/>
            <a:ext cx="8153400" cy="3810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following font properties of </a:t>
            </a:r>
            <a:r>
              <a:rPr lang="en-US" altLang="en-US" sz="1800" b="1" dirty="0">
                <a:latin typeface="Courier New" pitchFamily="49" charset="0"/>
              </a:rPr>
              <a:t>Text</a:t>
            </a:r>
            <a:r>
              <a:rPr lang="en-US" altLang="en-US" sz="1800" dirty="0"/>
              <a:t> </a:t>
            </a:r>
            <a:r>
              <a:rPr lang="en-US" altLang="en-US" sz="2000" dirty="0"/>
              <a:t>instances can be set</a:t>
            </a:r>
          </a:p>
        </p:txBody>
      </p:sp>
      <p:graphicFrame>
        <p:nvGraphicFramePr>
          <p:cNvPr id="45190" name="Group 13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9243272"/>
              </p:ext>
            </p:extLst>
          </p:nvPr>
        </p:nvGraphicFramePr>
        <p:xfrm>
          <a:off x="647564" y="1880828"/>
          <a:ext cx="7391400" cy="453072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Property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alpha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alpha transparency on 0-1 scale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matplotlib color argument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fontangle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italic | normal | oblique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fontname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Sans | Helvetica | Courier | Times | Others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fontsize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scalar, eg, 10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fontweight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 | bold | light 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horizontalalignment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left | center | right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rotation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horizontal | vertical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4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verticalalignment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69925" indent="-32543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22350" indent="-3508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39850" indent="-3159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681163" indent="-3397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1383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5955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0527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509963" indent="-339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bottom | center | top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518924335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1376772"/>
            <a:ext cx="8229600" cy="4976316"/>
          </a:xfrm>
        </p:spPr>
        <p:txBody>
          <a:bodyPr/>
          <a:lstStyle/>
          <a:p>
            <a:pPr eaLnBrk="1" hangingPunct="1">
              <a:buClr>
                <a:srgbClr val="CC9900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Three ways to specify font properties: using </a:t>
            </a:r>
          </a:p>
          <a:p>
            <a:pPr lvl="1" eaLnBrk="1" hangingPunct="1">
              <a:spcBef>
                <a:spcPts val="1200"/>
              </a:spcBef>
              <a:buClr>
                <a:srgbClr val="3B812F"/>
              </a:buClr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setp</a:t>
            </a:r>
            <a:endParaRPr lang="en-US" alt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spcBef>
                <a:spcPts val="1200"/>
              </a:spcBef>
              <a:buClr>
                <a:srgbClr val="3B812F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object oriented methods (We skip this)</a:t>
            </a:r>
          </a:p>
          <a:p>
            <a:pPr lvl="1" eaLnBrk="1" hangingPunct="1">
              <a:spcBef>
                <a:spcPts val="1200"/>
              </a:spcBef>
              <a:buClr>
                <a:srgbClr val="3B812F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font dictionaries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00"/>
              </a:spcBef>
              <a:buClr>
                <a:srgbClr val="CC9900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Use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</a:rPr>
              <a:t>setp</a:t>
            </a:r>
            <a:r>
              <a:rPr lang="en-US" altLang="en-US" sz="2000" dirty="0">
                <a:solidFill>
                  <a:srgbClr val="000000"/>
                </a:solidFill>
              </a:rPr>
              <a:t> to set any property</a:t>
            </a:r>
          </a:p>
          <a:p>
            <a:pPr lvl="1" eaLnBrk="1" hangingPunct="1">
              <a:spcBef>
                <a:spcPts val="1000"/>
              </a:spcBef>
              <a:buClr>
                <a:srgbClr val="3B812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t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xlabel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('time')</a:t>
            </a:r>
          </a:p>
          <a:p>
            <a:pPr lvl="1" eaLnBrk="1" hangingPunct="1">
              <a:spcBef>
                <a:spcPts val="800"/>
              </a:spcBef>
              <a:buClr>
                <a:srgbClr val="3B812F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setp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(t, color='r',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fontweight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='bold')</a:t>
            </a:r>
          </a:p>
          <a:p>
            <a:pPr lvl="1" eaLnBrk="1" hangingPunct="1">
              <a:spcBef>
                <a:spcPts val="1200"/>
              </a:spcBef>
              <a:buClr>
                <a:srgbClr val="3B812F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Also works with a list of text instances—e.g., </a:t>
            </a:r>
          </a:p>
          <a:p>
            <a:pPr lvl="3" eaLnBrk="1" hangingPunct="1">
              <a:spcBef>
                <a:spcPts val="1000"/>
              </a:spcBef>
              <a:buClr>
                <a:srgbClr val="CC9900"/>
              </a:buClr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labels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getp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gca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(), '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xticklabels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  <a:p>
            <a:pPr lvl="3" eaLnBrk="1" hangingPunct="1">
              <a:spcBef>
                <a:spcPts val="800"/>
              </a:spcBef>
              <a:buClr>
                <a:srgbClr val="CC9900"/>
              </a:buClr>
              <a:buFont typeface="Wingdings" pitchFamily="2" charset="2"/>
              <a:buNone/>
            </a:pP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setp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(labels, color='r',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</a:rPr>
              <a:t>fontweight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</a:rPr>
              <a:t>='bold')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096489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Introduction to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9532" y="1304764"/>
            <a:ext cx="8388932" cy="5400600"/>
          </a:xfrm>
        </p:spPr>
        <p:txBody>
          <a:bodyPr>
            <a:no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%</a:t>
            </a:r>
            <a:r>
              <a:rPr lang="en-US" sz="1800" dirty="0" err="1">
                <a:solidFill>
                  <a:srgbClr val="0000FF"/>
                </a:solidFill>
              </a:rPr>
              <a:t>matplotlib</a:t>
            </a:r>
            <a:r>
              <a:rPr lang="en-US" sz="1800" dirty="0">
                <a:solidFill>
                  <a:srgbClr val="0000FF"/>
                </a:solidFill>
              </a:rPr>
              <a:t> inline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import </a:t>
            </a:r>
            <a:r>
              <a:rPr lang="en-US" sz="1800" dirty="0" err="1">
                <a:solidFill>
                  <a:srgbClr val="0000FF"/>
                </a:solidFill>
              </a:rPr>
              <a:t>matplotlib.pyplot</a:t>
            </a:r>
            <a:r>
              <a:rPr lang="en-US" sz="1800" dirty="0">
                <a:solidFill>
                  <a:srgbClr val="0000FF"/>
                </a:solidFill>
              </a:rPr>
              <a:t> as </a:t>
            </a:r>
            <a:r>
              <a:rPr lang="en-US" sz="1800" dirty="0" err="1">
                <a:solidFill>
                  <a:srgbClr val="0000FF"/>
                </a:solidFill>
              </a:rPr>
              <a:t>plt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# Generate a sequence of numbers from -10 to 10 with 100 steps in between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x = </a:t>
            </a:r>
            <a:r>
              <a:rPr lang="en-US" sz="1800" dirty="0" err="1">
                <a:solidFill>
                  <a:srgbClr val="0000FF"/>
                </a:solidFill>
              </a:rPr>
              <a:t>np.linspace</a:t>
            </a:r>
            <a:r>
              <a:rPr lang="en-US" sz="1800" dirty="0">
                <a:solidFill>
                  <a:srgbClr val="0000FF"/>
                </a:solidFill>
              </a:rPr>
              <a:t>(-10, 10, 100)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# Create a second array using sine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y = </a:t>
            </a:r>
            <a:r>
              <a:rPr lang="en-US" sz="1800" dirty="0" err="1">
                <a:solidFill>
                  <a:srgbClr val="0000FF"/>
                </a:solidFill>
              </a:rPr>
              <a:t>np.sin</a:t>
            </a:r>
            <a:r>
              <a:rPr lang="en-US" sz="1800" dirty="0">
                <a:solidFill>
                  <a:srgbClr val="0000FF"/>
                </a:solidFill>
              </a:rPr>
              <a:t>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# The plot function makes a line chart of one array against another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plt.title</a:t>
            </a:r>
            <a:r>
              <a:rPr lang="en-US" sz="1800" dirty="0">
                <a:solidFill>
                  <a:srgbClr val="0000FF"/>
                </a:solidFill>
              </a:rPr>
              <a:t>("Use %</a:t>
            </a:r>
            <a:r>
              <a:rPr lang="en-US" sz="1800" dirty="0" err="1">
                <a:solidFill>
                  <a:srgbClr val="0000FF"/>
                </a:solidFill>
              </a:rPr>
              <a:t>matplotlib</a:t>
            </a:r>
            <a:r>
              <a:rPr lang="en-US" sz="1800" dirty="0">
                <a:solidFill>
                  <a:srgbClr val="0000FF"/>
                </a:solidFill>
              </a:rPr>
              <a:t> inline")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plt.plot</a:t>
            </a:r>
            <a:r>
              <a:rPr lang="en-US" sz="1800" dirty="0">
                <a:solidFill>
                  <a:srgbClr val="0000FF"/>
                </a:solidFill>
              </a:rPr>
              <a:t>(x, y, marker="x")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plt.show</a:t>
            </a:r>
            <a:r>
              <a:rPr lang="en-US" sz="1800" dirty="0">
                <a:solidFill>
                  <a:srgbClr val="00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9425132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458200" cy="4718149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All text commands take an optional dictionary argument and keyword arguments to control font properties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000" dirty="0"/>
              <a:t>E.g., to set a default font theme and override individual properties for given text commands</a:t>
            </a:r>
          </a:p>
          <a:p>
            <a:pPr lvl="2" eaLnBrk="1" hangingPunct="1">
              <a:spcBef>
                <a:spcPts val="1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font = {'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itchFamily="49" charset="0"/>
              </a:rPr>
              <a:t>fontname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'   : 'Courier',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        'color'      : 'r',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        '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itchFamily="49" charset="0"/>
              </a:rPr>
              <a:t>fontweight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' : 'bold',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        '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itchFamily="49" charset="0"/>
              </a:rPr>
              <a:t>fontsize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'   : 11}</a:t>
            </a:r>
          </a:p>
          <a:p>
            <a:pPr lvl="2" eaLnBrk="1" hangingPunct="1">
              <a:spcBef>
                <a:spcPts val="8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plot([1,2,3])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title('A title', font, 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itchFamily="49" charset="0"/>
              </a:rPr>
              <a:t>fontsize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=12)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text(0.5, 2.5, 'a line', font, color='k')</a:t>
            </a: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en-US" sz="1800" b="1" dirty="0" err="1">
                <a:solidFill>
                  <a:srgbClr val="0000FF"/>
                </a:solidFill>
                <a:latin typeface="Courier New" pitchFamily="49" charset="0"/>
              </a:rPr>
              <a:t>xlabel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('time (s)', font)</a:t>
            </a:r>
            <a:endParaRPr lang="da-DK" altLang="en-US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2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da-DK" altLang="en-US" sz="1800" b="1" dirty="0">
                <a:solidFill>
                  <a:srgbClr val="0000FF"/>
                </a:solidFill>
                <a:latin typeface="Courier New" pitchFamily="49" charset="0"/>
              </a:rPr>
              <a:t>ylabel('voltage (mV)', font)</a:t>
            </a:r>
            <a:endParaRPr lang="en-US" altLang="en-US" sz="18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61833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leg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718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636587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bg1"/>
                </a:solidFill>
              </a:rPr>
              <a:t>Legends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304764"/>
            <a:ext cx="8382000" cy="1447800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A legend is a box (by default in upper right) associating labels with lines (displayed as per their formats)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700" b="1" dirty="0">
                <a:latin typeface="Courier New" pitchFamily="49" charset="0"/>
              </a:rPr>
              <a:t>legend(lines, labels)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dirty="0"/>
              <a:t>  where </a:t>
            </a:r>
            <a:r>
              <a:rPr lang="en-US" altLang="en-US" sz="1800" b="1" dirty="0">
                <a:latin typeface="Courier New" pitchFamily="49" charset="0"/>
              </a:rPr>
              <a:t>lines</a:t>
            </a:r>
            <a:r>
              <a:rPr lang="en-US" altLang="en-US" sz="1800" dirty="0"/>
              <a:t> is a tuple of lines, </a:t>
            </a:r>
            <a:r>
              <a:rPr lang="en-US" altLang="en-US" sz="1800" b="1" dirty="0">
                <a:latin typeface="Courier New" pitchFamily="49" charset="0"/>
              </a:rPr>
              <a:t>labels</a:t>
            </a:r>
            <a:r>
              <a:rPr lang="en-US" altLang="en-US" sz="1800" dirty="0"/>
              <a:t> a tuple of corresponding strings 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87524" y="3392996"/>
            <a:ext cx="417646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lines = plot([1,2,3],'b-',[0,1,2],'r--')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legend(lines, ('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First','Second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'))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savefig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('legend')</a:t>
            </a:r>
          </a:p>
        </p:txBody>
      </p:sp>
    </p:spTree>
    <p:extLst>
      <p:ext uri="{BB962C8B-B14F-4D97-AF65-F5344CB8AC3E}">
        <p14:creationId xmlns:p14="http://schemas.microsoft.com/office/powerpoint/2010/main" val="32757898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5055840"/>
          </a:xfrm>
        </p:spPr>
        <p:txBody>
          <a:bodyPr/>
          <a:lstStyle/>
          <a:p>
            <a:pPr eaLnBrk="1" hangingPunct="1"/>
            <a:r>
              <a:rPr lang="en-US" altLang="en-US" sz="1900" dirty="0"/>
              <a:t>If there’s only 1 line, be sure to include the commas in the tuples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dirty="0"/>
              <a:t>  </a:t>
            </a:r>
            <a:r>
              <a:rPr lang="en-US" altLang="en-US" sz="1800" b="1" dirty="0" err="1">
                <a:latin typeface="Courier New" pitchFamily="49" charset="0"/>
              </a:rPr>
              <a:t>lengend</a:t>
            </a:r>
            <a:r>
              <a:rPr lang="en-US" altLang="en-US" sz="1800" b="1" dirty="0">
                <a:latin typeface="Courier New" pitchFamily="49" charset="0"/>
              </a:rPr>
              <a:t>((line1,), ('Profit',))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1900" dirty="0"/>
              <a:t>Use keyword argument </a:t>
            </a:r>
            <a:r>
              <a:rPr lang="en-US" altLang="en-US" sz="1900" b="1" dirty="0" err="1">
                <a:latin typeface="Courier New" pitchFamily="49" charset="0"/>
              </a:rPr>
              <a:t>loc</a:t>
            </a:r>
            <a:r>
              <a:rPr lang="en-US" altLang="en-US" sz="1900" dirty="0"/>
              <a:t> to override the default location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800" dirty="0"/>
              <a:t>Use predefined strings or integer codes 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‘upper right’	1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‘upper left’	2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‘lower left’	3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‘lower right’	4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‘right’		5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‘center left’	6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‘center right’	7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‘lower center’	8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‘upper center’	9</a:t>
            </a:r>
          </a:p>
          <a:p>
            <a:pPr lvl="2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dirty="0"/>
              <a:t>‘center’		10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1900" dirty="0"/>
              <a:t>E.g., </a:t>
            </a:r>
            <a:r>
              <a:rPr lang="en-US" altLang="en-US" sz="1800" dirty="0"/>
              <a:t>  </a:t>
            </a:r>
            <a:r>
              <a:rPr lang="en-US" altLang="en-US" sz="1800" b="1" dirty="0">
                <a:latin typeface="Courier New" pitchFamily="49" charset="0"/>
              </a:rPr>
              <a:t>legend((line,), ('Profit',) , </a:t>
            </a:r>
            <a:r>
              <a:rPr lang="en-US" altLang="en-US" sz="1800" b="1" dirty="0" err="1">
                <a:latin typeface="Courier New" pitchFamily="49" charset="0"/>
              </a:rPr>
              <a:t>loc</a:t>
            </a:r>
            <a:r>
              <a:rPr lang="en-US" altLang="en-US" sz="1800" b="1" dirty="0">
                <a:latin typeface="Courier New" pitchFamily="49" charset="0"/>
              </a:rPr>
              <a:t>=2)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636587"/>
          </a:xfrm>
        </p:spPr>
        <p:txBody>
          <a:bodyPr/>
          <a:lstStyle/>
          <a:p>
            <a:pPr algn="ctr" eaLnBrk="1" hangingPunct="1"/>
            <a:r>
              <a:rPr lang="en-US" altLang="en-US" sz="3200" dirty="0">
                <a:solidFill>
                  <a:schemeClr val="bg1"/>
                </a:solidFill>
              </a:rPr>
              <a:t>Legends</a:t>
            </a:r>
          </a:p>
        </p:txBody>
      </p:sp>
    </p:spTree>
    <p:extLst>
      <p:ext uri="{BB962C8B-B14F-4D97-AF65-F5344CB8AC3E}">
        <p14:creationId xmlns:p14="http://schemas.microsoft.com/office/powerpoint/2010/main" val="24994678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Bar Charts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29600" cy="3118284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Function </a:t>
            </a:r>
            <a:r>
              <a:rPr lang="en-US" altLang="en-US" sz="2000" b="1" dirty="0">
                <a:latin typeface="Courier New" pitchFamily="49" charset="0"/>
              </a:rPr>
              <a:t>bar()</a:t>
            </a:r>
            <a:r>
              <a:rPr lang="en-US" altLang="en-US" sz="2000" dirty="0"/>
              <a:t> creates a bar chart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Most of the arguments may be either scalars or sequences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Say in […] what they normally are </a:t>
            </a:r>
          </a:p>
          <a:p>
            <a:pPr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2000" u="sng" dirty="0"/>
              <a:t>Required arguments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left</a:t>
            </a:r>
            <a:r>
              <a:rPr lang="en-US" altLang="en-US" sz="2000" dirty="0"/>
              <a:t>	x coordinates of the left sides of the bars [sequence]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height</a:t>
            </a:r>
            <a:r>
              <a:rPr lang="en-US" altLang="en-US" sz="2000" dirty="0"/>
              <a:t>	height of the bars [sequence]</a:t>
            </a:r>
          </a:p>
        </p:txBody>
      </p:sp>
    </p:spTree>
    <p:extLst>
      <p:ext uri="{BB962C8B-B14F-4D97-AF65-F5344CB8AC3E}">
        <p14:creationId xmlns:p14="http://schemas.microsoft.com/office/powerpoint/2010/main" val="27088366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540" y="1376772"/>
            <a:ext cx="8229600" cy="456436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u="sng" dirty="0"/>
              <a:t>Some optional keyword arguments 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orientation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orientation</a:t>
            </a:r>
            <a:r>
              <a:rPr lang="en-US" altLang="en-US" sz="1800" dirty="0"/>
              <a:t> of the bars (‘vertical’ | ‘horizontal’)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width</a:t>
            </a:r>
            <a:r>
              <a:rPr lang="en-US" altLang="en-US" sz="1800" dirty="0"/>
              <a:t>	width of the bars [scalar]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color</a:t>
            </a:r>
            <a:r>
              <a:rPr lang="en-US" altLang="en-US" sz="1800" dirty="0"/>
              <a:t>	color of the bars [scalar]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 err="1">
                <a:latin typeface="Courier New" pitchFamily="49" charset="0"/>
              </a:rPr>
              <a:t>xerr</a:t>
            </a:r>
            <a:r>
              <a:rPr lang="en-US" altLang="en-US" sz="1800" dirty="0"/>
              <a:t>		if not </a:t>
            </a:r>
            <a:r>
              <a:rPr lang="en-US" altLang="en-US" sz="1800" b="1" dirty="0">
                <a:latin typeface="Courier New" pitchFamily="49" charset="0"/>
              </a:rPr>
              <a:t>None</a:t>
            </a:r>
            <a:r>
              <a:rPr lang="en-US" altLang="en-US" sz="1800" dirty="0"/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/>
              <a:t>                         generates error ticks on top the bars [sequence]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 err="1">
                <a:latin typeface="Courier New" pitchFamily="49" charset="0"/>
              </a:rPr>
              <a:t>yerr</a:t>
            </a: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dirty="0"/>
              <a:t>if not </a:t>
            </a:r>
            <a:r>
              <a:rPr lang="en-US" altLang="en-US" sz="1800" b="1" dirty="0">
                <a:latin typeface="Courier New" pitchFamily="49" charset="0"/>
              </a:rPr>
              <a:t>None</a:t>
            </a:r>
            <a:r>
              <a:rPr lang="en-US" altLang="en-US" sz="1800" dirty="0"/>
              <a:t>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/>
              <a:t>                          generates </a:t>
            </a:r>
            <a:r>
              <a:rPr lang="en-US" altLang="en-US" sz="1800" dirty="0" err="1"/>
              <a:t>errorbars</a:t>
            </a:r>
            <a:r>
              <a:rPr lang="en-US" altLang="en-US" sz="1800" dirty="0"/>
              <a:t> on top the bars [sequence]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 err="1">
                <a:latin typeface="Courier New" pitchFamily="49" charset="0"/>
              </a:rPr>
              <a:t>ecolor</a:t>
            </a:r>
            <a:r>
              <a:rPr lang="en-US" altLang="en-US" sz="1800" dirty="0"/>
              <a:t>	color of any </a:t>
            </a:r>
            <a:r>
              <a:rPr lang="en-US" altLang="en-US" sz="1800" dirty="0" err="1"/>
              <a:t>errorbar</a:t>
            </a:r>
            <a:r>
              <a:rPr lang="en-US" altLang="en-US" sz="1800" dirty="0"/>
              <a:t> [scalar]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capsize</a:t>
            </a:r>
            <a:r>
              <a:rPr lang="en-US" altLang="en-US" sz="1800" dirty="0"/>
              <a:t>	length (in points) of </a:t>
            </a:r>
            <a:r>
              <a:rPr lang="en-US" altLang="en-US" sz="1800" dirty="0" err="1"/>
              <a:t>errorbar</a:t>
            </a:r>
            <a:r>
              <a:rPr lang="en-US" altLang="en-US" sz="1800" dirty="0"/>
              <a:t> caps (default 2) [scalar]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log</a:t>
            </a:r>
            <a:r>
              <a:rPr lang="en-US" altLang="en-US" sz="1800" dirty="0"/>
              <a:t>		</a:t>
            </a:r>
            <a:r>
              <a:rPr lang="en-US" altLang="en-US" sz="1800" b="1" dirty="0">
                <a:latin typeface="Courier New" pitchFamily="49" charset="0"/>
              </a:rPr>
              <a:t>False</a:t>
            </a:r>
            <a:r>
              <a:rPr lang="en-US" altLang="en-US" sz="1800" dirty="0"/>
              <a:t> (default) leaves the orientation axis as is,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/>
              <a:t>                         </a:t>
            </a:r>
            <a:r>
              <a:rPr lang="en-US" altLang="en-US" sz="1800" b="1" dirty="0">
                <a:latin typeface="Courier New" pitchFamily="49" charset="0"/>
              </a:rPr>
              <a:t>True</a:t>
            </a:r>
            <a:r>
              <a:rPr lang="en-US" altLang="en-US" sz="1800" dirty="0"/>
              <a:t> sets it to log scale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Bar Charts</a:t>
            </a:r>
          </a:p>
        </p:txBody>
      </p:sp>
    </p:spTree>
    <p:extLst>
      <p:ext uri="{BB962C8B-B14F-4D97-AF65-F5344CB8AC3E}">
        <p14:creationId xmlns:p14="http://schemas.microsoft.com/office/powerpoint/2010/main" val="14727020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For the following example, need the following</a:t>
            </a:r>
          </a:p>
          <a:p>
            <a:pPr eaLnBrk="1" hangingPunct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yticks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i="1" dirty="0" err="1">
                <a:latin typeface="Courier New" pitchFamily="49" charset="0"/>
              </a:rPr>
              <a:t>seq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i="1" dirty="0">
                <a:latin typeface="Courier New" pitchFamily="49" charset="0"/>
              </a:rPr>
              <a:t>labels</a:t>
            </a:r>
            <a:r>
              <a:rPr lang="en-US" altLang="en-US" sz="2000" b="1" dirty="0">
                <a:latin typeface="Courier New" pitchFamily="49" charset="0"/>
              </a:rPr>
              <a:t>)</a:t>
            </a:r>
            <a:endParaRPr lang="en-US" altLang="en-US" sz="2000" dirty="0"/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Make the ticks on the y axis at y-values in </a:t>
            </a:r>
            <a:r>
              <a:rPr lang="en-US" altLang="en-US" sz="2000" b="1" i="1" dirty="0" err="1">
                <a:latin typeface="Courier New" pitchFamily="49" charset="0"/>
              </a:rPr>
              <a:t>seq</a:t>
            </a:r>
            <a:r>
              <a:rPr lang="en-US" altLang="en-US" sz="2000" dirty="0"/>
              <a:t> with labels the corresponding elements of </a:t>
            </a:r>
            <a:r>
              <a:rPr lang="en-US" altLang="en-US" sz="2000" b="1" i="1" dirty="0">
                <a:latin typeface="Courier New" pitchFamily="49" charset="0"/>
              </a:rPr>
              <a:t>labels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Without labels, number as per </a:t>
            </a:r>
            <a:r>
              <a:rPr lang="en-US" altLang="en-US" sz="2000" b="1" i="1" dirty="0" err="1">
                <a:latin typeface="Courier New" pitchFamily="49" charset="0"/>
              </a:rPr>
              <a:t>seq</a:t>
            </a:r>
            <a:endParaRPr lang="en-US" altLang="en-US" sz="2000" b="1" i="1" dirty="0">
              <a:latin typeface="Courier New" pitchFamily="49" charset="0"/>
            </a:endParaRPr>
          </a:p>
          <a:p>
            <a:pPr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xticks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seq</a:t>
            </a:r>
            <a:r>
              <a:rPr lang="en-US" altLang="en-US" sz="2000" b="1" dirty="0">
                <a:latin typeface="Courier New" pitchFamily="49" charset="0"/>
              </a:rPr>
              <a:t>, labels)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Same, but for the x axis</a:t>
            </a:r>
          </a:p>
          <a:p>
            <a:pPr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2000" b="1" dirty="0" err="1">
                <a:latin typeface="Courier New" pitchFamily="49" charset="0"/>
              </a:rPr>
              <a:t>xlim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i="1" dirty="0" err="1">
                <a:latin typeface="Courier New" pitchFamily="49" charset="0"/>
              </a:rPr>
              <a:t>xmin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i="1" dirty="0" err="1">
                <a:latin typeface="Courier New" pitchFamily="49" charset="0"/>
              </a:rPr>
              <a:t>xmax</a:t>
            </a:r>
            <a:r>
              <a:rPr lang="en-US" altLang="en-US" sz="2000" b="1" dirty="0">
                <a:latin typeface="Courier New" pitchFamily="49" charset="0"/>
              </a:rPr>
              <a:t>)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The values on the x axis go from </a:t>
            </a:r>
            <a:r>
              <a:rPr lang="en-US" altLang="en-US" sz="2000" b="1" i="1" dirty="0" err="1">
                <a:latin typeface="Courier New" pitchFamily="49" charset="0"/>
              </a:rPr>
              <a:t>xmin</a:t>
            </a:r>
            <a:r>
              <a:rPr lang="en-US" altLang="en-US" sz="2000" dirty="0"/>
              <a:t> to </a:t>
            </a:r>
            <a:r>
              <a:rPr lang="en-US" altLang="en-US" sz="2000" b="1" i="1" dirty="0" err="1">
                <a:latin typeface="Courier New" pitchFamily="49" charset="0"/>
              </a:rPr>
              <a:t>xmax</a:t>
            </a:r>
            <a:endParaRPr lang="en-US" altLang="en-US" sz="2000" b="1" i="1" dirty="0">
              <a:latin typeface="Courier New" pitchFamily="49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Bar Charts</a:t>
            </a:r>
          </a:p>
        </p:txBody>
      </p:sp>
    </p:spTree>
    <p:extLst>
      <p:ext uri="{BB962C8B-B14F-4D97-AF65-F5344CB8AC3E}">
        <p14:creationId xmlns:p14="http://schemas.microsoft.com/office/powerpoint/2010/main" val="31085167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8229600" cy="5497897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labels = ["Baseline", "System"]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data =   [3.75, 4.75]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yerror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 =  [0.3497, 0.3108]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xerror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 = [0.2, 0.2]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xlocations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 = array(range(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len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(data)))+0.5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width = 0.5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csize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 = 10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ec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 = 'r'</a:t>
            </a:r>
          </a:p>
          <a:p>
            <a:pPr lvl="1" eaLnBrk="1" hangingPunct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bar(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xlocations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, data,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yerr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yerror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, width=width,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xerr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xerror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, capsize=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csize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,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ecolor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ec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yticks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(range(0, 8))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xticks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xlocations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+ width/2, labels)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xlim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(0,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xlocations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[-1]+width*2)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title("Average Ratings on the Training Set")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show()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savefig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('bar')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Bar Chart Example</a:t>
            </a:r>
          </a:p>
        </p:txBody>
      </p:sp>
    </p:spTree>
    <p:extLst>
      <p:ext uri="{BB962C8B-B14F-4D97-AF65-F5344CB8AC3E}">
        <p14:creationId xmlns:p14="http://schemas.microsoft.com/office/powerpoint/2010/main" val="6992112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376772"/>
            <a:ext cx="61436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586305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Histograms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540" y="1232756"/>
            <a:ext cx="8229600" cy="2514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0000FF"/>
                </a:solidFill>
                <a:latin typeface="Courier New" pitchFamily="49" charset="0"/>
              </a:rPr>
              <a:t>hist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en-US" altLang="en-US" sz="2000" b="1" i="1" dirty="0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, bins=</a:t>
            </a:r>
            <a:r>
              <a:rPr lang="en-US" altLang="en-US" sz="2000" b="1" i="1" dirty="0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 altLang="en-US" sz="2000" b="1" dirty="0">
                <a:solidFill>
                  <a:srgbClr val="0000FF"/>
                </a:solidFill>
                <a:latin typeface="Courier New" pitchFamily="49" charset="0"/>
              </a:rPr>
              <a:t> )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 dirty="0"/>
              <a:t>Computes and draws a histogram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latin typeface="Courier New" pitchFamily="49" charset="0"/>
              </a:rPr>
              <a:t>x</a:t>
            </a:r>
            <a:r>
              <a:rPr lang="en-US" altLang="en-US" sz="2000" dirty="0"/>
              <a:t>: a sequence of numbers (usually with many repetitions)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If keyword argument </a:t>
            </a:r>
            <a:r>
              <a:rPr lang="en-US" altLang="en-US" sz="2000" b="1" dirty="0">
                <a:latin typeface="Courier New" pitchFamily="49" charset="0"/>
              </a:rPr>
              <a:t>bins</a:t>
            </a:r>
            <a:r>
              <a:rPr lang="en-US" altLang="en-US" sz="2000" dirty="0"/>
              <a:t> is an integer, it’s the number of (equally spaced) bins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000" dirty="0"/>
              <a:t>Default is 10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85330" y="3980876"/>
            <a:ext cx="4800600" cy="2135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import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numpy</a:t>
            </a:r>
            <a:endParaRPr lang="en-US" altLang="en-US" sz="16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x =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numpy.random.normal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(2, 0.5, 1000)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hist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(x, bins=50)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show()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savefig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('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</a:rPr>
              <a:t>my_hist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</a:rPr>
              <a:t>')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930" y="3862558"/>
            <a:ext cx="35052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3160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Scatter Plots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232756"/>
            <a:ext cx="6355432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scatter(</a:t>
            </a:r>
            <a:r>
              <a:rPr lang="en-US" altLang="en-US" sz="2000" b="1" i="1" dirty="0">
                <a:latin typeface="Courier New" pitchFamily="49" charset="0"/>
              </a:rPr>
              <a:t>x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  <a:r>
              <a:rPr lang="en-US" altLang="en-US" sz="800" b="1" i="1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 b="1" i="1" dirty="0">
                <a:latin typeface="Courier New" pitchFamily="49" charset="0"/>
              </a:rPr>
              <a:t>x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  <a:r>
              <a:rPr lang="en-US" altLang="en-US" sz="2000" dirty="0"/>
              <a:t> are arrays of numbers of the same length, </a:t>
            </a:r>
            <a:endParaRPr lang="en-US" altLang="en-US" sz="2000" i="1" dirty="0"/>
          </a:p>
          <a:p>
            <a:pPr eaLnBrk="1" hangingPunct="1">
              <a:spcBef>
                <a:spcPct val="45000"/>
              </a:spcBef>
            </a:pPr>
            <a:r>
              <a:rPr lang="en-US" altLang="en-US" sz="2000" dirty="0"/>
              <a:t>Makes a scatter plot of </a:t>
            </a:r>
            <a:r>
              <a:rPr lang="en-US" altLang="en-US" sz="2000" b="1" i="1" dirty="0">
                <a:latin typeface="Courier New" pitchFamily="49" charset="0"/>
              </a:rPr>
              <a:t>x</a:t>
            </a:r>
            <a:r>
              <a:rPr lang="en-US" altLang="en-US" sz="2000" dirty="0"/>
              <a:t> vs.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  <a:r>
              <a:rPr lang="en-US" altLang="en-US" sz="2000" dirty="0"/>
              <a:t> </a:t>
            </a:r>
          </a:p>
          <a:p>
            <a:pPr lvl="1"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lvl="1" eaLnBrk="1" hangingPunct="1">
              <a:spcBef>
                <a:spcPct val="55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N = 20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x = 0.9*rand(N)</a:t>
            </a:r>
            <a:endParaRPr lang="fr-FR" altLang="en-US" sz="19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fr-FR" altLang="en-US" sz="1900" b="1" dirty="0">
                <a:solidFill>
                  <a:srgbClr val="0000FF"/>
                </a:solidFill>
                <a:latin typeface="Courier New" pitchFamily="49" charset="0"/>
              </a:rPr>
              <a:t>y = 0.9*rand(N)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fr-FR" altLang="en-US" sz="1900" b="1" dirty="0" err="1">
                <a:solidFill>
                  <a:srgbClr val="0000FF"/>
                </a:solidFill>
                <a:latin typeface="Courier New" pitchFamily="49" charset="0"/>
              </a:rPr>
              <a:t>scatter</a:t>
            </a:r>
            <a:r>
              <a:rPr lang="fr-FR" altLang="en-US" sz="1900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fr-FR" altLang="en-US" sz="1900" b="1" dirty="0" err="1">
                <a:solidFill>
                  <a:srgbClr val="0000FF"/>
                </a:solidFill>
                <a:latin typeface="Courier New" pitchFamily="49" charset="0"/>
              </a:rPr>
              <a:t>x,y</a:t>
            </a:r>
            <a:r>
              <a:rPr lang="fr-FR" altLang="en-US" sz="1900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fr-FR" altLang="en-US" sz="1900" b="1" dirty="0">
                <a:solidFill>
                  <a:srgbClr val="0000FF"/>
                </a:solidFill>
                <a:latin typeface="Courier New" pitchFamily="49" charset="0"/>
              </a:rPr>
              <a:t>show()</a:t>
            </a:r>
            <a:endParaRPr lang="en-US" altLang="en-US" sz="19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savefig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('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scatter_dem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')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47" y="2420888"/>
            <a:ext cx="35433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539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Introduction to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76772"/>
            <a:ext cx="8388932" cy="5400600"/>
          </a:xfrm>
        </p:spPr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Matplotlib</a:t>
            </a:r>
            <a:r>
              <a:rPr lang="en-US" sz="2400" dirty="0">
                <a:solidFill>
                  <a:srgbClr val="000000"/>
                </a:solidFill>
              </a:rPr>
              <a:t> is a Python 2D plotting package which produces publication quality figures in a variety of hardcopy formats and interactive environments across platforms. 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matplotlib</a:t>
            </a:r>
            <a:r>
              <a:rPr lang="en-US" sz="2400" dirty="0">
                <a:solidFill>
                  <a:srgbClr val="000000"/>
                </a:solidFill>
              </a:rPr>
              <a:t> is the primary scientific plotting library in Python. It provides functions for making publication-quality visualizations such as line charts, histograms, scatter plots, and so on.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Visualizing your data and different aspects of your analysis can give you important insights, and we will be using matplotlib for all our visualizations.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When working inside the </a:t>
            </a:r>
            <a:r>
              <a:rPr lang="en-US" sz="2400" dirty="0" err="1">
                <a:solidFill>
                  <a:srgbClr val="000000"/>
                </a:solidFill>
              </a:rPr>
              <a:t>Jupyter</a:t>
            </a:r>
            <a:r>
              <a:rPr lang="en-US" sz="2400" dirty="0">
                <a:solidFill>
                  <a:srgbClr val="000000"/>
                </a:solidFill>
              </a:rPr>
              <a:t> Notebook, you can show figures directly in the browser by using the %matplotlib notebook and %matplotlib inline commands.</a:t>
            </a:r>
          </a:p>
        </p:txBody>
      </p:sp>
    </p:spTree>
    <p:extLst>
      <p:ext uri="{BB962C8B-B14F-4D97-AF65-F5344CB8AC3E}">
        <p14:creationId xmlns:p14="http://schemas.microsoft.com/office/powerpoint/2010/main" val="956840752"/>
      </p:ext>
    </p:extLst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Dot Plots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232756"/>
            <a:ext cx="6355432" cy="5257800"/>
          </a:xfrm>
        </p:spPr>
        <p:txBody>
          <a:bodyPr/>
          <a:lstStyle/>
          <a:p>
            <a:pPr lvl="1"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import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numpy</a:t>
            </a:r>
            <a:endParaRPr lang="en-US" altLang="en-US" sz="19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x =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numpy.random.normal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(2, 0.5, 100)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plot(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x,'o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')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show()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44924"/>
            <a:ext cx="5435521" cy="34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7876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Stem-and-Leaf Plots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232756"/>
            <a:ext cx="6355432" cy="5257800"/>
          </a:xfrm>
        </p:spPr>
        <p:txBody>
          <a:bodyPr/>
          <a:lstStyle/>
          <a:p>
            <a:pPr lvl="1"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!pip install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stemgraphic</a:t>
            </a:r>
            <a:endParaRPr lang="en-US" altLang="en-US" sz="19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import pandas as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pd</a:t>
            </a:r>
            <a:endParaRPr lang="en-US" altLang="en-US" sz="19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import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stemgraphic</a:t>
            </a:r>
            <a:endParaRPr lang="en-US" altLang="en-US" sz="19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import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numpy</a:t>
            </a:r>
            <a:endParaRPr lang="en-US" altLang="en-US" sz="1900" b="1" dirty="0">
              <a:solidFill>
                <a:srgbClr val="0000FF"/>
              </a:solidFill>
              <a:latin typeface="Courier New" pitchFamily="49" charset="0"/>
            </a:endParaRP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x =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numpy.random.normal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(8, 1, 100)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y =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pd.Series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(x)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fig, ax = </a:t>
            </a:r>
            <a:r>
              <a:rPr lang="en-US" altLang="en-US" sz="1900" b="1" dirty="0" err="1">
                <a:solidFill>
                  <a:srgbClr val="0000FF"/>
                </a:solidFill>
                <a:latin typeface="Courier New" pitchFamily="49" charset="0"/>
              </a:rPr>
              <a:t>stemgraphic.stem_graphic</a:t>
            </a: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(y)</a:t>
            </a:r>
          </a:p>
          <a:p>
            <a:pPr lvl="1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900" b="1" dirty="0">
                <a:solidFill>
                  <a:srgbClr val="0000FF"/>
                </a:solidFill>
                <a:latin typeface="Courier New" pitchFamily="49" charset="0"/>
              </a:rPr>
              <a:t>show()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56792"/>
            <a:ext cx="2265102" cy="51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949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376772"/>
            <a:ext cx="8382000" cy="531787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  <a:latin typeface="Garamond" pitchFamily="18" charset="0"/>
              </a:rPr>
              <a:t>Keyword Arguments</a:t>
            </a:r>
          </a:p>
          <a:p>
            <a:pPr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s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000" dirty="0"/>
              <a:t>If an integer, size of marks in points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, i.e., area occupied (default 20)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 dirty="0"/>
              <a:t>If an array of length </a:t>
            </a:r>
            <a:r>
              <a:rPr lang="en-US" altLang="en-US" sz="2000" i="1" dirty="0"/>
              <a:t>N</a:t>
            </a:r>
            <a:r>
              <a:rPr lang="en-US" altLang="en-US" sz="2000" dirty="0"/>
              <a:t>, gives the sizes of the corresponding elements of </a:t>
            </a:r>
            <a:r>
              <a:rPr lang="en-US" altLang="en-US" sz="2000" b="1" i="1" dirty="0">
                <a:latin typeface="Courier New" pitchFamily="49" charset="0"/>
              </a:rPr>
              <a:t>x</a:t>
            </a:r>
            <a:r>
              <a:rPr lang="en-US" altLang="en-US" sz="2000" dirty="0"/>
              <a:t>,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</a:p>
          <a:p>
            <a:pPr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marker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000" dirty="0"/>
              <a:t>Symbol marking the points (default = ‘</a:t>
            </a:r>
            <a:r>
              <a:rPr lang="en-US" altLang="en-US" sz="2000" b="1" dirty="0">
                <a:latin typeface="Courier New" pitchFamily="49" charset="0"/>
              </a:rPr>
              <a:t>o</a:t>
            </a:r>
            <a:r>
              <a:rPr lang="en-US" altLang="en-US" sz="2000" dirty="0"/>
              <a:t>’)</a:t>
            </a:r>
          </a:p>
          <a:p>
            <a:pPr eaLnBrk="1" hangingPunct="1">
              <a:spcBef>
                <a:spcPct val="45000"/>
              </a:spcBef>
            </a:pPr>
            <a:r>
              <a:rPr lang="en-US" altLang="en-US" sz="2000" dirty="0"/>
              <a:t>Same options as for lines that don’t connect the dots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sz="2000" dirty="0"/>
              <a:t>And a few more</a:t>
            </a:r>
          </a:p>
          <a:p>
            <a:pPr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c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z="2000" dirty="0"/>
              <a:t>A single color or a length-</a:t>
            </a:r>
            <a:r>
              <a:rPr lang="en-US" altLang="en-US" sz="2000" i="1" dirty="0"/>
              <a:t>N</a:t>
            </a:r>
            <a:r>
              <a:rPr lang="en-US" altLang="en-US" sz="2000" dirty="0"/>
              <a:t> sequence of colors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4873158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7416824" cy="306034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from </a:t>
            </a:r>
            <a:r>
              <a:rPr lang="en-US" altLang="en-US" sz="1800" b="1" dirty="0" err="1">
                <a:latin typeface="Courier New" pitchFamily="49" charset="0"/>
              </a:rPr>
              <a:t>pylab</a:t>
            </a:r>
            <a:r>
              <a:rPr lang="en-US" altLang="en-US" sz="1800" b="1" dirty="0">
                <a:latin typeface="Courier New" pitchFamily="49" charset="0"/>
              </a:rPr>
              <a:t> import *</a:t>
            </a:r>
          </a:p>
          <a:p>
            <a:pPr eaLnBrk="1" hangingPunct="1">
              <a:spcBef>
                <a:spcPct val="45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N = 30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x = 0.9*rand(N)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y = 0.9*rand(N)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area = pi * (10 * rand(N))**2 # 0 to 10 point radius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scatter(</a:t>
            </a:r>
            <a:r>
              <a:rPr lang="en-US" altLang="en-US" sz="1800" b="1" dirty="0" err="1">
                <a:latin typeface="Courier New" pitchFamily="49" charset="0"/>
              </a:rPr>
              <a:t>x,y,s</a:t>
            </a:r>
            <a:r>
              <a:rPr lang="en-US" altLang="en-US" sz="1800" b="1" dirty="0">
                <a:latin typeface="Courier New" pitchFamily="49" charset="0"/>
              </a:rPr>
              <a:t>=area, marker='^', c='r')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show()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 err="1">
                <a:latin typeface="Courier New" pitchFamily="49" charset="0"/>
              </a:rPr>
              <a:t>savefig</a:t>
            </a:r>
            <a:r>
              <a:rPr lang="en-US" altLang="en-US" sz="1800" b="1" dirty="0">
                <a:latin typeface="Courier New" pitchFamily="49" charset="0"/>
              </a:rPr>
              <a:t>('</a:t>
            </a:r>
            <a:r>
              <a:rPr lang="en-US" altLang="en-US" sz="1800" b="1" dirty="0" err="1">
                <a:latin typeface="Courier New" pitchFamily="49" charset="0"/>
              </a:rPr>
              <a:t>scatter_demo</a:t>
            </a:r>
            <a:r>
              <a:rPr lang="en-US" altLang="en-US" sz="1800" b="1" dirty="0">
                <a:latin typeface="Courier New" pitchFamily="49" charset="0"/>
              </a:rPr>
              <a:t>')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Scatter Plots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3825044"/>
            <a:ext cx="43148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182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53"/>
            <a:ext cx="9144000" cy="1193799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Odds and Ends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sz="3600" dirty="0">
                <a:solidFill>
                  <a:schemeClr val="bg1"/>
                </a:solidFill>
              </a:rPr>
              <a:t>Horizontal and Vertical Lines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54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900" b="1" dirty="0" err="1">
                <a:latin typeface="Courier New" pitchFamily="49" charset="0"/>
              </a:rPr>
              <a:t>hlines</a:t>
            </a:r>
            <a:r>
              <a:rPr lang="en-US" altLang="en-US" sz="1900" b="1" dirty="0">
                <a:latin typeface="Courier New" pitchFamily="49" charset="0"/>
              </a:rPr>
              <a:t>(</a:t>
            </a:r>
            <a:r>
              <a:rPr lang="en-US" altLang="en-US" sz="1900" b="1" i="1" dirty="0">
                <a:latin typeface="Courier New" pitchFamily="49" charset="0"/>
              </a:rPr>
              <a:t>y</a:t>
            </a:r>
            <a:r>
              <a:rPr lang="en-US" altLang="en-US" sz="1900" b="1" dirty="0">
                <a:latin typeface="Courier New" pitchFamily="49" charset="0"/>
              </a:rPr>
              <a:t>, </a:t>
            </a:r>
            <a:r>
              <a:rPr lang="en-US" altLang="en-US" sz="1900" b="1" i="1" dirty="0" err="1">
                <a:latin typeface="Courier New" pitchFamily="49" charset="0"/>
              </a:rPr>
              <a:t>xmin</a:t>
            </a:r>
            <a:r>
              <a:rPr lang="en-US" altLang="en-US" sz="1900" b="1" dirty="0">
                <a:latin typeface="Courier New" pitchFamily="49" charset="0"/>
              </a:rPr>
              <a:t>, </a:t>
            </a:r>
            <a:r>
              <a:rPr lang="en-US" altLang="en-US" sz="1900" b="1" i="1" dirty="0" err="1">
                <a:latin typeface="Courier New" pitchFamily="49" charset="0"/>
              </a:rPr>
              <a:t>xmax</a:t>
            </a:r>
            <a:r>
              <a:rPr lang="en-US" altLang="en-US" sz="800" b="1" i="1" dirty="0">
                <a:latin typeface="Courier New" pitchFamily="49" charset="0"/>
              </a:rPr>
              <a:t> </a:t>
            </a:r>
            <a:r>
              <a:rPr lang="en-US" altLang="en-US" sz="1900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1900" dirty="0"/>
              <a:t>Draw horizontal lines at heights given by the numbers in array </a:t>
            </a:r>
            <a:r>
              <a:rPr lang="en-US" altLang="en-US" sz="1900" b="1" i="1" dirty="0">
                <a:latin typeface="Courier New" pitchFamily="49" charset="0"/>
              </a:rPr>
              <a:t>y</a:t>
            </a:r>
            <a:r>
              <a:rPr lang="en-US" altLang="en-US" sz="1900" dirty="0"/>
              <a:t>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1900" dirty="0"/>
              <a:t>If </a:t>
            </a:r>
            <a:r>
              <a:rPr lang="en-US" altLang="en-US" sz="1900" b="1" i="1" dirty="0" err="1">
                <a:latin typeface="Courier New" pitchFamily="49" charset="0"/>
              </a:rPr>
              <a:t>xmin</a:t>
            </a:r>
            <a:r>
              <a:rPr lang="en-US" altLang="en-US" sz="1900" dirty="0"/>
              <a:t> and </a:t>
            </a:r>
            <a:r>
              <a:rPr lang="en-US" altLang="en-US" sz="1900" b="1" i="1" dirty="0" err="1">
                <a:latin typeface="Courier New" pitchFamily="49" charset="0"/>
              </a:rPr>
              <a:t>xmax</a:t>
            </a:r>
            <a:r>
              <a:rPr lang="en-US" altLang="en-US" sz="1900" dirty="0"/>
              <a:t> are arrays of same length as </a:t>
            </a:r>
            <a:r>
              <a:rPr lang="en-US" altLang="en-US" sz="1900" b="1" i="1" dirty="0">
                <a:latin typeface="Courier New" pitchFamily="49" charset="0"/>
              </a:rPr>
              <a:t>y</a:t>
            </a:r>
            <a:r>
              <a:rPr lang="en-US" altLang="en-US" sz="1900" dirty="0"/>
              <a:t>, they give the left and right endpoints of the corresponding lines, resp.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 dirty="0"/>
              <a:t>If either is a scalar, all lines have the same endpoint, specified by it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1900" dirty="0"/>
              <a:t>Some keyword arguments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 b="1" dirty="0">
                <a:latin typeface="Courier New" pitchFamily="49" charset="0"/>
              </a:rPr>
              <a:t>linewidth</a:t>
            </a:r>
            <a:r>
              <a:rPr lang="en-US" altLang="en-US" sz="1900" dirty="0"/>
              <a:t> (or </a:t>
            </a:r>
            <a:r>
              <a:rPr lang="en-US" altLang="en-US" sz="1900" b="1" dirty="0" err="1">
                <a:latin typeface="Courier New" pitchFamily="49" charset="0"/>
              </a:rPr>
              <a:t>lw</a:t>
            </a:r>
            <a:r>
              <a:rPr lang="en-US" altLang="en-US" sz="1900" dirty="0"/>
              <a:t>): line width in points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1900" b="1" dirty="0">
                <a:latin typeface="Courier New" pitchFamily="49" charset="0"/>
              </a:rPr>
              <a:t>color</a:t>
            </a:r>
            <a:r>
              <a:rPr lang="en-US" altLang="en-US" sz="1900" dirty="0"/>
              <a:t>: default ‘</a:t>
            </a:r>
            <a:r>
              <a:rPr lang="en-US" altLang="en-US" sz="1900" b="1" dirty="0">
                <a:latin typeface="Courier New" pitchFamily="49" charset="0"/>
              </a:rPr>
              <a:t>k</a:t>
            </a:r>
            <a:r>
              <a:rPr lang="en-US" altLang="en-US" sz="1900" dirty="0"/>
              <a:t>’</a:t>
            </a:r>
          </a:p>
          <a:p>
            <a:pPr eaLnBrk="1" hangingPunct="1">
              <a:spcBef>
                <a:spcPct val="75000"/>
              </a:spcBef>
              <a:buFont typeface="Wingdings" pitchFamily="2" charset="2"/>
              <a:buNone/>
            </a:pPr>
            <a:r>
              <a:rPr lang="en-US" altLang="en-US" sz="1900" b="1" dirty="0" err="1">
                <a:latin typeface="Courier New" pitchFamily="49" charset="0"/>
              </a:rPr>
              <a:t>vlines</a:t>
            </a:r>
            <a:r>
              <a:rPr lang="en-US" altLang="en-US" sz="1900" b="1" dirty="0">
                <a:latin typeface="Courier New" pitchFamily="49" charset="0"/>
              </a:rPr>
              <a:t>(</a:t>
            </a:r>
            <a:r>
              <a:rPr lang="en-US" altLang="en-US" sz="1900" b="1" i="1" dirty="0">
                <a:latin typeface="Courier New" pitchFamily="49" charset="0"/>
              </a:rPr>
              <a:t>x</a:t>
            </a:r>
            <a:r>
              <a:rPr lang="en-US" altLang="en-US" sz="1900" b="1" dirty="0">
                <a:latin typeface="Courier New" pitchFamily="49" charset="0"/>
              </a:rPr>
              <a:t>, </a:t>
            </a:r>
            <a:r>
              <a:rPr lang="en-US" altLang="en-US" sz="1900" b="1" i="1" dirty="0" err="1">
                <a:latin typeface="Courier New" pitchFamily="49" charset="0"/>
              </a:rPr>
              <a:t>ymin</a:t>
            </a:r>
            <a:r>
              <a:rPr lang="en-US" altLang="en-US" sz="1900" b="1" dirty="0">
                <a:latin typeface="Courier New" pitchFamily="49" charset="0"/>
              </a:rPr>
              <a:t>, </a:t>
            </a:r>
            <a:r>
              <a:rPr lang="en-US" altLang="en-US" sz="1900" b="1" i="1" dirty="0" err="1">
                <a:latin typeface="Courier New" pitchFamily="49" charset="0"/>
              </a:rPr>
              <a:t>ymax</a:t>
            </a:r>
            <a:r>
              <a:rPr lang="en-US" altLang="en-US" sz="800" b="1" i="1" dirty="0">
                <a:latin typeface="Courier New" pitchFamily="49" charset="0"/>
              </a:rPr>
              <a:t> </a:t>
            </a:r>
            <a:r>
              <a:rPr lang="en-US" altLang="en-US" sz="1900" b="1" dirty="0">
                <a:latin typeface="Courier New" pitchFamily="49" charset="0"/>
              </a:rPr>
              <a:t>)</a:t>
            </a:r>
            <a:r>
              <a:rPr lang="en-US" altLang="en-US" sz="1900" dirty="0"/>
              <a:t> is similar but for vertical lines </a:t>
            </a:r>
          </a:p>
        </p:txBody>
      </p:sp>
    </p:spTree>
    <p:extLst>
      <p:ext uri="{BB962C8B-B14F-4D97-AF65-F5344CB8AC3E}">
        <p14:creationId xmlns:p14="http://schemas.microsoft.com/office/powerpoint/2010/main" val="35691764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230425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en-US" sz="1800" b="1" dirty="0" err="1">
                <a:latin typeface="Courier New" pitchFamily="49" charset="0"/>
              </a:rPr>
              <a:t>from</a:t>
            </a:r>
            <a:r>
              <a:rPr lang="fr-FR" altLang="en-US" sz="1800" b="1" dirty="0">
                <a:latin typeface="Courier New" pitchFamily="49" charset="0"/>
              </a:rPr>
              <a:t> </a:t>
            </a:r>
            <a:r>
              <a:rPr lang="fr-FR" altLang="en-US" sz="1800" b="1" dirty="0" err="1">
                <a:latin typeface="Courier New" pitchFamily="49" charset="0"/>
              </a:rPr>
              <a:t>pylab</a:t>
            </a:r>
            <a:r>
              <a:rPr lang="fr-FR" altLang="en-US" sz="1800" b="1" dirty="0">
                <a:latin typeface="Courier New" pitchFamily="49" charset="0"/>
              </a:rPr>
              <a:t> import *</a:t>
            </a:r>
          </a:p>
          <a:p>
            <a:pPr eaLnBrk="1" hangingPunct="1">
              <a:spcBef>
                <a:spcPct val="45000"/>
              </a:spcBef>
              <a:buFont typeface="Wingdings" pitchFamily="2" charset="2"/>
              <a:buNone/>
            </a:pPr>
            <a:r>
              <a:rPr lang="fr-FR" altLang="en-US" sz="1800" b="1" dirty="0">
                <a:latin typeface="Courier New" pitchFamily="49" charset="0"/>
              </a:rPr>
              <a:t>y = </a:t>
            </a:r>
            <a:r>
              <a:rPr lang="fr-FR" altLang="en-US" sz="1800" b="1" dirty="0" err="1">
                <a:latin typeface="Courier New" pitchFamily="49" charset="0"/>
              </a:rPr>
              <a:t>arange</a:t>
            </a:r>
            <a:r>
              <a:rPr lang="fr-FR" altLang="en-US" sz="1800" b="1" dirty="0">
                <a:latin typeface="Courier New" pitchFamily="49" charset="0"/>
              </a:rPr>
              <a:t>(0,3,0.1)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fr-FR" altLang="en-US" sz="1800" b="1" dirty="0">
                <a:latin typeface="Courier New" pitchFamily="49" charset="0"/>
              </a:rPr>
              <a:t>x = 2*y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 err="1">
                <a:latin typeface="Courier New" pitchFamily="49" charset="0"/>
              </a:rPr>
              <a:t>hlines</a:t>
            </a:r>
            <a:r>
              <a:rPr lang="en-US" altLang="en-US" sz="1800" b="1" dirty="0">
                <a:latin typeface="Courier New" pitchFamily="49" charset="0"/>
              </a:rPr>
              <a:t>(y, 0, x, color='b', </a:t>
            </a:r>
            <a:r>
              <a:rPr lang="en-US" altLang="en-US" sz="1800" b="1" dirty="0" err="1">
                <a:latin typeface="Courier New" pitchFamily="49" charset="0"/>
              </a:rPr>
              <a:t>lw</a:t>
            </a:r>
            <a:r>
              <a:rPr lang="en-US" altLang="en-US" sz="1800" b="1" dirty="0">
                <a:latin typeface="Courier New" pitchFamily="49" charset="0"/>
              </a:rPr>
              <a:t>=4)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show()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 err="1">
                <a:latin typeface="Courier New" pitchFamily="49" charset="0"/>
              </a:rPr>
              <a:t>savefig</a:t>
            </a:r>
            <a:r>
              <a:rPr lang="en-US" altLang="en-US" sz="1800" b="1" dirty="0">
                <a:latin typeface="Courier New" pitchFamily="49" charset="0"/>
              </a:rPr>
              <a:t>('</a:t>
            </a:r>
            <a:r>
              <a:rPr lang="en-US" altLang="en-US" sz="1800" b="1" dirty="0" err="1">
                <a:latin typeface="Courier New" pitchFamily="49" charset="0"/>
              </a:rPr>
              <a:t>hlines</a:t>
            </a:r>
            <a:r>
              <a:rPr lang="en-US" altLang="en-US" sz="1800" b="1" dirty="0">
                <a:latin typeface="Courier New" pitchFamily="49" charset="0"/>
              </a:rPr>
              <a:t>')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53"/>
            <a:ext cx="9144000" cy="1193799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Odds and Ends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sz="3600" dirty="0">
                <a:solidFill>
                  <a:schemeClr val="bg1"/>
                </a:solidFill>
              </a:rPr>
              <a:t>Horizontal and Vertical Lines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3609020"/>
            <a:ext cx="4144946" cy="269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600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8651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bg1"/>
                </a:solidFill>
              </a:rPr>
              <a:t>Axis Lines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2836"/>
            <a:ext cx="8229600" cy="4178089"/>
          </a:xfrm>
        </p:spPr>
        <p:txBody>
          <a:bodyPr/>
          <a:lstStyle/>
          <a:p>
            <a:pPr eaLnBrk="1" hangingPunct="1"/>
            <a:r>
              <a:rPr lang="en-US" altLang="en-US" sz="2000" b="1" dirty="0" err="1">
                <a:latin typeface="Courier New" pitchFamily="49" charset="0"/>
              </a:rPr>
              <a:t>axhline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  <a:r>
              <a:rPr lang="en-US" altLang="en-US" sz="2000" dirty="0"/>
              <a:t> draws a line on the </a:t>
            </a:r>
            <a:r>
              <a:rPr lang="en-US" altLang="en-US" sz="2000" i="1" dirty="0"/>
              <a:t>x</a:t>
            </a:r>
            <a:r>
              <a:rPr lang="en-US" altLang="en-US" sz="2000" dirty="0"/>
              <a:t> axis spanning the horizontal extent of the axes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b="1" dirty="0" err="1">
                <a:latin typeface="Courier New" pitchFamily="49" charset="0"/>
              </a:rPr>
              <a:t>axhline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  <a:r>
              <a:rPr lang="en-US" altLang="en-US" sz="400" b="1" i="1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)</a:t>
            </a:r>
            <a:r>
              <a:rPr lang="en-US" altLang="en-US" sz="2000" dirty="0"/>
              <a:t> draws such a line parallel to the </a:t>
            </a:r>
            <a:r>
              <a:rPr lang="en-US" altLang="en-US" sz="2000" i="1" dirty="0"/>
              <a:t>x</a:t>
            </a:r>
            <a:r>
              <a:rPr lang="en-US" altLang="en-US" sz="2000" dirty="0"/>
              <a:t> axis at height </a:t>
            </a:r>
            <a:r>
              <a:rPr lang="en-US" altLang="en-US" sz="2000" b="1" i="1" dirty="0">
                <a:latin typeface="Courier New" pitchFamily="49" charset="0"/>
              </a:rPr>
              <a:t>y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Some keyword arguments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color</a:t>
            </a:r>
            <a:r>
              <a:rPr lang="en-US" altLang="en-US" sz="2000" dirty="0"/>
              <a:t>: default ‘</a:t>
            </a:r>
            <a:r>
              <a:rPr lang="en-US" altLang="en-US" sz="2000" b="1" dirty="0">
                <a:latin typeface="Courier New" pitchFamily="49" charset="0"/>
              </a:rPr>
              <a:t>b</a:t>
            </a:r>
            <a:r>
              <a:rPr lang="en-US" altLang="en-US" sz="2000" dirty="0"/>
              <a:t>’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label</a:t>
            </a:r>
            <a:r>
              <a:rPr lang="en-US" altLang="en-US" sz="2000" dirty="0"/>
              <a:t> 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linewidth</a:t>
            </a:r>
            <a:r>
              <a:rPr lang="en-US" altLang="en-US" sz="2000" dirty="0"/>
              <a:t> in points </a:t>
            </a:r>
          </a:p>
          <a:p>
            <a:pPr eaLnBrk="1" hangingPunct="1">
              <a:spcBef>
                <a:spcPct val="85000"/>
              </a:spcBef>
            </a:pPr>
            <a:r>
              <a:rPr lang="en-US" altLang="en-US" sz="2000" b="1" dirty="0" err="1">
                <a:latin typeface="Courier New" pitchFamily="49" charset="0"/>
              </a:rPr>
              <a:t>axvline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  <a:r>
              <a:rPr lang="en-US" altLang="en-US" sz="2000" dirty="0"/>
              <a:t> is similar but w.r.t. the </a:t>
            </a:r>
            <a:r>
              <a:rPr lang="en-US" altLang="en-US" sz="2000" i="1" dirty="0"/>
              <a:t>y</a:t>
            </a:r>
            <a:r>
              <a:rPr lang="en-US" altLang="en-US" sz="2000" dirty="0"/>
              <a:t> axis </a:t>
            </a:r>
          </a:p>
        </p:txBody>
      </p:sp>
    </p:spTree>
    <p:extLst>
      <p:ext uri="{BB962C8B-B14F-4D97-AF65-F5344CB8AC3E}">
        <p14:creationId xmlns:p14="http://schemas.microsoft.com/office/powerpoint/2010/main" val="25341566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bg1"/>
                </a:solidFill>
              </a:rPr>
              <a:t>Grid Lines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9600" cy="5140325"/>
          </a:xfrm>
        </p:spPr>
        <p:txBody>
          <a:bodyPr/>
          <a:lstStyle/>
          <a:p>
            <a:pPr eaLnBrk="1" hangingPunct="1"/>
            <a:r>
              <a:rPr lang="en-US" altLang="en-US" sz="1900" b="1" dirty="0">
                <a:latin typeface="Courier New" pitchFamily="49" charset="0"/>
              </a:rPr>
              <a:t>grid(True)</a:t>
            </a:r>
            <a:r>
              <a:rPr lang="en-US" altLang="en-US" sz="1900" dirty="0"/>
              <a:t> function produces grid lines at the tick coordinates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1900" b="1" dirty="0">
                <a:latin typeface="Courier New" pitchFamily="49" charset="0"/>
              </a:rPr>
              <a:t>grid(None)</a:t>
            </a:r>
            <a:r>
              <a:rPr lang="en-US" altLang="en-US" sz="1900" dirty="0"/>
              <a:t> suppresses the grid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1900" b="1" dirty="0">
                <a:latin typeface="Courier New" pitchFamily="49" charset="0"/>
              </a:rPr>
              <a:t>grid()</a:t>
            </a:r>
            <a:r>
              <a:rPr lang="en-US" altLang="en-US" sz="1900" dirty="0"/>
              <a:t> toggles the presence of the grid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1900" dirty="0"/>
              <a:t>Some keyword arguments 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900" b="1" dirty="0">
                <a:latin typeface="Courier New" pitchFamily="49" charset="0"/>
              </a:rPr>
              <a:t> color</a:t>
            </a:r>
            <a:r>
              <a:rPr lang="en-US" altLang="en-US" sz="1900" dirty="0"/>
              <a:t>: default ‘</a:t>
            </a:r>
            <a:r>
              <a:rPr lang="en-US" altLang="en-US" sz="1900" b="1" dirty="0">
                <a:latin typeface="Courier New" pitchFamily="49" charset="0"/>
              </a:rPr>
              <a:t>k</a:t>
            </a:r>
            <a:r>
              <a:rPr lang="en-US" altLang="en-US" sz="1900" dirty="0"/>
              <a:t>’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900" b="1" dirty="0"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linestyle</a:t>
            </a:r>
            <a:r>
              <a:rPr lang="en-US" altLang="en-US" sz="1900" dirty="0"/>
              <a:t>: default ‘:’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900" b="1" dirty="0">
                <a:latin typeface="Courier New" pitchFamily="49" charset="0"/>
              </a:rPr>
              <a:t> linewidth</a:t>
            </a:r>
            <a:r>
              <a:rPr lang="en-US" altLang="en-US" sz="1900" dirty="0"/>
              <a:t>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1900" dirty="0"/>
              <a:t>Some Axes instance methods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900" b="1" dirty="0"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get_xgridlines</a:t>
            </a:r>
            <a:r>
              <a:rPr lang="en-US" altLang="en-US" sz="1900" b="1" dirty="0">
                <a:latin typeface="Courier New" pitchFamily="49" charset="0"/>
              </a:rPr>
              <a:t>() 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900" b="1" dirty="0"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get_ygridlines</a:t>
            </a:r>
            <a:r>
              <a:rPr lang="en-US" altLang="en-US" sz="1900" b="1" dirty="0">
                <a:latin typeface="Courier New" pitchFamily="49" charset="0"/>
              </a:rPr>
              <a:t>()</a:t>
            </a:r>
            <a:r>
              <a:rPr lang="en-US" altLang="en-US" sz="1700" dirty="0"/>
              <a:t>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1900" dirty="0"/>
              <a:t>Example: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900" b="1" dirty="0">
                <a:latin typeface="Courier New" pitchFamily="49" charset="0"/>
              </a:rPr>
              <a:t> </a:t>
            </a:r>
            <a:r>
              <a:rPr lang="en-US" altLang="en-US" sz="1900" b="1" dirty="0" err="1">
                <a:latin typeface="Courier New" pitchFamily="49" charset="0"/>
              </a:rPr>
              <a:t>setp</a:t>
            </a:r>
            <a:r>
              <a:rPr lang="en-US" altLang="en-US" sz="1900" b="1" dirty="0">
                <a:latin typeface="Courier New" pitchFamily="49" charset="0"/>
              </a:rPr>
              <a:t>(</a:t>
            </a:r>
            <a:r>
              <a:rPr lang="en-US" altLang="en-US" sz="1900" b="1" dirty="0" err="1">
                <a:latin typeface="Courier New" pitchFamily="49" charset="0"/>
              </a:rPr>
              <a:t>gca</a:t>
            </a:r>
            <a:r>
              <a:rPr lang="en-US" altLang="en-US" sz="1900" b="1" dirty="0">
                <a:latin typeface="Courier New" pitchFamily="49" charset="0"/>
              </a:rPr>
              <a:t>().</a:t>
            </a:r>
            <a:r>
              <a:rPr lang="en-US" altLang="en-US" sz="1900" b="1" dirty="0" err="1">
                <a:latin typeface="Courier New" pitchFamily="49" charset="0"/>
              </a:rPr>
              <a:t>get_xgridlines</a:t>
            </a:r>
            <a:r>
              <a:rPr lang="en-US" altLang="en-US" sz="1900" b="1" dirty="0">
                <a:latin typeface="Courier New" pitchFamily="49" charset="0"/>
              </a:rPr>
              <a:t>(), color='r')</a:t>
            </a:r>
          </a:p>
        </p:txBody>
      </p:sp>
    </p:spTree>
    <p:extLst>
      <p:ext uri="{BB962C8B-B14F-4D97-AF65-F5344CB8AC3E}">
        <p14:creationId xmlns:p14="http://schemas.microsoft.com/office/powerpoint/2010/main" val="41367521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86518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chemeClr val="bg1"/>
                </a:solidFill>
              </a:rPr>
              <a:t>Resizing the Figure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92796"/>
            <a:ext cx="8458200" cy="5064125"/>
          </a:xfrm>
        </p:spPr>
        <p:txBody>
          <a:bodyPr/>
          <a:lstStyle/>
          <a:p>
            <a:pPr eaLnBrk="1" hangingPunct="1"/>
            <a:r>
              <a:rPr lang="en-US" altLang="en-US" sz="1900" dirty="0"/>
              <a:t>Often should make the figure wider or higher so objects aren’t cramped 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Use </a:t>
            </a:r>
            <a:r>
              <a:rPr lang="en-US" altLang="en-US" sz="2000" b="1" dirty="0">
                <a:latin typeface="Courier New" pitchFamily="49" charset="0"/>
              </a:rPr>
              <a:t>Figure</a:t>
            </a:r>
            <a:r>
              <a:rPr lang="en-US" altLang="en-US" sz="2000" dirty="0"/>
              <a:t> instance methods </a:t>
            </a:r>
            <a:r>
              <a:rPr lang="en-US" altLang="en-US" sz="2000" b="1" dirty="0" err="1">
                <a:latin typeface="Courier New" pitchFamily="49" charset="0"/>
              </a:rPr>
              <a:t>get_size_inches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  <a:r>
              <a:rPr lang="en-US" altLang="en-US" sz="2000" dirty="0"/>
              <a:t> and </a:t>
            </a:r>
            <a:r>
              <a:rPr lang="en-US" altLang="en-US" sz="2000" b="1" dirty="0" err="1">
                <a:latin typeface="Courier New" pitchFamily="49" charset="0"/>
              </a:rPr>
              <a:t>set_size_inches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To get an array of the 2 dimensions in inches (width then height):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fig = </a:t>
            </a:r>
            <a:r>
              <a:rPr lang="en-US" altLang="en-US" sz="2000" b="1" dirty="0" err="1">
                <a:latin typeface="Courier New" pitchFamily="49" charset="0"/>
              </a:rPr>
              <a:t>gcf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dsize</a:t>
            </a:r>
            <a:r>
              <a:rPr lang="en-US" altLang="en-US" sz="2000" b="1" dirty="0">
                <a:latin typeface="Courier New" pitchFamily="49" charset="0"/>
              </a:rPr>
              <a:t> = </a:t>
            </a:r>
            <a:r>
              <a:rPr lang="en-US" altLang="en-US" sz="2000" b="1" dirty="0" err="1">
                <a:latin typeface="Courier New" pitchFamily="49" charset="0"/>
              </a:rPr>
              <a:t>fig.get_size_inches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E.g., to double the width</a:t>
            </a:r>
          </a:p>
          <a:p>
            <a:pPr lvl="1" eaLnBrk="1" hangingPunct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fig.set_size_inches</a:t>
            </a:r>
            <a:r>
              <a:rPr lang="en-US" altLang="en-US" sz="2000" b="1" dirty="0">
                <a:latin typeface="Courier New" pitchFamily="49" charset="0"/>
              </a:rPr>
              <a:t>( 2 * </a:t>
            </a:r>
            <a:r>
              <a:rPr lang="en-US" altLang="en-US" sz="2000" b="1" dirty="0" err="1">
                <a:latin typeface="Courier New" pitchFamily="49" charset="0"/>
              </a:rPr>
              <a:t>dsize</a:t>
            </a:r>
            <a:r>
              <a:rPr lang="en-US" altLang="en-US" sz="2000" b="1" dirty="0">
                <a:latin typeface="Courier New" pitchFamily="49" charset="0"/>
              </a:rPr>
              <a:t>[0], </a:t>
            </a:r>
            <a:r>
              <a:rPr lang="en-US" altLang="en-US" sz="2000" b="1" dirty="0" err="1">
                <a:latin typeface="Courier New" pitchFamily="49" charset="0"/>
              </a:rPr>
              <a:t>dsize</a:t>
            </a:r>
            <a:r>
              <a:rPr lang="en-US" altLang="en-US" sz="2000" b="1" dirty="0">
                <a:latin typeface="Courier New" pitchFamily="49" charset="0"/>
              </a:rPr>
              <a:t>[1] )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See the example in the </a:t>
            </a:r>
            <a:r>
              <a:rPr lang="en-US" altLang="en-US" sz="2000" dirty="0" err="1"/>
              <a:t>SciPy</a:t>
            </a:r>
            <a:r>
              <a:rPr lang="en-US" altLang="en-US" sz="2000" dirty="0"/>
              <a:t> Cookbook</a:t>
            </a:r>
            <a:endParaRPr lang="en-US" altLang="en-US" sz="2000" dirty="0">
              <a:hlinkClick r:id="rId2"/>
            </a:endParaRPr>
          </a:p>
          <a:p>
            <a:pPr lvl="1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2000" dirty="0">
                <a:hlinkClick r:id="rId2"/>
              </a:rPr>
              <a:t> http://www.scipy.org/Cookbook/Matplotlib/AdjustingImageSize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60235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Multiple Subplots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20788"/>
            <a:ext cx="8458200" cy="506412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Functions </a:t>
            </a:r>
            <a:r>
              <a:rPr lang="en-US" altLang="en-US" sz="2000" b="1" dirty="0">
                <a:latin typeface="Courier New" pitchFamily="49" charset="0"/>
              </a:rPr>
              <a:t>axes()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latin typeface="Courier New" pitchFamily="49" charset="0"/>
              </a:rPr>
              <a:t>subplot()</a:t>
            </a:r>
            <a:r>
              <a:rPr lang="en-US" altLang="en-US" sz="2000" dirty="0"/>
              <a:t> both used to create axes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b="1" dirty="0">
                <a:latin typeface="Courier New" pitchFamily="49" charset="0"/>
              </a:rPr>
              <a:t>subplot()</a:t>
            </a:r>
            <a:r>
              <a:rPr lang="en-US" altLang="en-US" sz="2000" dirty="0"/>
              <a:t> used more often</a:t>
            </a:r>
          </a:p>
          <a:p>
            <a:pPr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subplot(</a:t>
            </a:r>
            <a:r>
              <a:rPr lang="en-US" altLang="en-US" sz="2000" b="1" i="1" dirty="0" err="1">
                <a:latin typeface="Courier New" pitchFamily="49" charset="0"/>
              </a:rPr>
              <a:t>numRows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i="1" dirty="0" err="1">
                <a:latin typeface="Courier New" pitchFamily="49" charset="0"/>
              </a:rPr>
              <a:t>numCols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i="1" dirty="0" err="1">
                <a:latin typeface="Courier New" pitchFamily="49" charset="0"/>
              </a:rPr>
              <a:t>plotNum</a:t>
            </a:r>
            <a:r>
              <a:rPr lang="en-US" altLang="en-US" sz="2000" b="1" dirty="0">
                <a:latin typeface="Courier New" pitchFamily="49" charset="0"/>
              </a:rPr>
              <a:t>)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Creates axes in a regular grid of axes </a:t>
            </a:r>
            <a:r>
              <a:rPr lang="en-US" altLang="en-US" sz="2000" b="1" i="1" dirty="0" err="1">
                <a:latin typeface="Courier New" pitchFamily="49" charset="0"/>
              </a:rPr>
              <a:t>numRows</a:t>
            </a:r>
            <a:r>
              <a:rPr lang="en-US" altLang="en-US" sz="2000" dirty="0"/>
              <a:t> by </a:t>
            </a:r>
            <a:r>
              <a:rPr lang="en-US" altLang="en-US" sz="2000" b="1" i="1" dirty="0" err="1">
                <a:latin typeface="Courier New" pitchFamily="49" charset="0"/>
              </a:rPr>
              <a:t>numCols</a:t>
            </a:r>
            <a:endParaRPr lang="en-US" altLang="en-US" sz="2000" b="1" i="1" dirty="0">
              <a:latin typeface="Courier New" pitchFamily="49" charset="0"/>
            </a:endParaRP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b="1" i="1" dirty="0" err="1">
                <a:latin typeface="Courier New" pitchFamily="49" charset="0"/>
              </a:rPr>
              <a:t>plotNum</a:t>
            </a:r>
            <a:r>
              <a:rPr lang="en-US" altLang="en-US" sz="2000" dirty="0"/>
              <a:t> becomes the current subplot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sz="2000" dirty="0"/>
              <a:t>Subplots numbered top-down, left-to-right</a:t>
            </a:r>
          </a:p>
          <a:p>
            <a:pPr lvl="3" eaLnBrk="1" hangingPunct="1"/>
            <a:r>
              <a:rPr lang="en-US" altLang="en-US" dirty="0"/>
              <a:t>1 is the 1</a:t>
            </a:r>
            <a:r>
              <a:rPr lang="en-US" altLang="en-US" baseline="30000" dirty="0"/>
              <a:t>st</a:t>
            </a:r>
            <a:r>
              <a:rPr lang="en-US" altLang="en-US" dirty="0"/>
              <a:t> number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Commas can be omitted if all numbers are single digit 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Subsequent </a:t>
            </a:r>
            <a:r>
              <a:rPr lang="en-US" altLang="en-US" sz="2000" b="1" dirty="0">
                <a:latin typeface="Courier New" pitchFamily="49" charset="0"/>
              </a:rPr>
              <a:t>subplot()</a:t>
            </a:r>
            <a:r>
              <a:rPr lang="en-US" altLang="en-US" sz="2000" dirty="0"/>
              <a:t> calls must be consistent on the numbers or rows and columns </a:t>
            </a:r>
          </a:p>
        </p:txBody>
      </p:sp>
    </p:spTree>
    <p:extLst>
      <p:ext uri="{BB962C8B-B14F-4D97-AF65-F5344CB8AC3E}">
        <p14:creationId xmlns:p14="http://schemas.microsoft.com/office/powerpoint/2010/main" val="18294480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Introduction to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76772"/>
            <a:ext cx="8388932" cy="540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 recommend using %matplotlib notebook, which provides an interactive environment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example, this code produces a plot.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%</a:t>
            </a:r>
            <a:r>
              <a:rPr lang="en-US" sz="2000" dirty="0" err="1">
                <a:solidFill>
                  <a:srgbClr val="0000FF"/>
                </a:solidFill>
              </a:rPr>
              <a:t>matplotlib</a:t>
            </a:r>
            <a:r>
              <a:rPr lang="en-US" sz="2000" dirty="0">
                <a:solidFill>
                  <a:srgbClr val="0000FF"/>
                </a:solidFill>
              </a:rPr>
              <a:t> inline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import </a:t>
            </a:r>
            <a:r>
              <a:rPr lang="en-US" sz="2000" dirty="0" err="1">
                <a:solidFill>
                  <a:srgbClr val="0000FF"/>
                </a:solidFill>
              </a:rPr>
              <a:t>matplotlib.pyplot</a:t>
            </a:r>
            <a:r>
              <a:rPr lang="en-US" sz="2000" dirty="0">
                <a:solidFill>
                  <a:srgbClr val="0000FF"/>
                </a:solidFill>
              </a:rPr>
              <a:t> as </a:t>
            </a:r>
            <a:r>
              <a:rPr lang="en-US" sz="2000" dirty="0" err="1">
                <a:solidFill>
                  <a:srgbClr val="0000FF"/>
                </a:solidFill>
              </a:rPr>
              <a:t>plt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# Generate a sequence of numbers from -10 to 10 with 100 steps in between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x = </a:t>
            </a:r>
            <a:r>
              <a:rPr lang="en-US" sz="2000" dirty="0" err="1">
                <a:solidFill>
                  <a:srgbClr val="0000FF"/>
                </a:solidFill>
              </a:rPr>
              <a:t>np.linspace</a:t>
            </a:r>
            <a:r>
              <a:rPr lang="en-US" sz="2000" dirty="0">
                <a:solidFill>
                  <a:srgbClr val="0000FF"/>
                </a:solidFill>
              </a:rPr>
              <a:t>(-10, 10, 100)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# Create a second array using sine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y = </a:t>
            </a:r>
            <a:r>
              <a:rPr lang="en-US" sz="2000" dirty="0" err="1">
                <a:solidFill>
                  <a:srgbClr val="0000FF"/>
                </a:solidFill>
              </a:rPr>
              <a:t>np.sin</a:t>
            </a:r>
            <a:r>
              <a:rPr lang="en-US" sz="2000" dirty="0">
                <a:solidFill>
                  <a:srgbClr val="0000FF"/>
                </a:solidFill>
              </a:rPr>
              <a:t>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# The plot function makes a line chart of one array against another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plt.plot</a:t>
            </a:r>
            <a:r>
              <a:rPr lang="en-US" sz="2000" dirty="0">
                <a:solidFill>
                  <a:srgbClr val="0000FF"/>
                </a:solidFill>
              </a:rPr>
              <a:t>(x, y, marker="x")</a:t>
            </a:r>
          </a:p>
        </p:txBody>
      </p:sp>
    </p:spTree>
    <p:extLst>
      <p:ext uri="{BB962C8B-B14F-4D97-AF65-F5344CB8AC3E}">
        <p14:creationId xmlns:p14="http://schemas.microsoft.com/office/powerpoint/2010/main" val="1337678057"/>
      </p:ext>
    </p:extLst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pPr eaLnBrk="1" hangingPunct="1"/>
            <a:r>
              <a:rPr lang="en-US" altLang="en-US" sz="2000" b="1" dirty="0">
                <a:latin typeface="Courier New" pitchFamily="49" charset="0"/>
              </a:rPr>
              <a:t>subplot()</a:t>
            </a:r>
            <a:r>
              <a:rPr lang="en-US" altLang="en-US" sz="2000" dirty="0"/>
              <a:t> returns a </a:t>
            </a:r>
            <a:r>
              <a:rPr lang="en-US" altLang="en-US" sz="2000" b="1" dirty="0">
                <a:latin typeface="Courier New" pitchFamily="49" charset="0"/>
              </a:rPr>
              <a:t>Subplot</a:t>
            </a:r>
            <a:r>
              <a:rPr lang="en-US" altLang="en-US" sz="2000" dirty="0"/>
              <a:t> instance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b="1" dirty="0">
                <a:latin typeface="Courier New" pitchFamily="49" charset="0"/>
              </a:rPr>
              <a:t>Subplot</a:t>
            </a:r>
            <a:r>
              <a:rPr lang="en-US" altLang="en-US" sz="2000" dirty="0"/>
              <a:t> is derived from </a:t>
            </a:r>
            <a:r>
              <a:rPr lang="en-US" altLang="en-US" sz="2000" b="1" dirty="0">
                <a:latin typeface="Courier New" pitchFamily="49" charset="0"/>
              </a:rPr>
              <a:t>Axes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Can call </a:t>
            </a:r>
            <a:r>
              <a:rPr lang="en-US" altLang="en-US" sz="2000" b="1" dirty="0">
                <a:latin typeface="Courier New" pitchFamily="49" charset="0"/>
              </a:rPr>
              <a:t>subplot()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latin typeface="Courier New" pitchFamily="49" charset="0"/>
              </a:rPr>
              <a:t>axes()</a:t>
            </a:r>
            <a:r>
              <a:rPr lang="en-US" altLang="en-US" sz="2000" dirty="0"/>
              <a:t> in a subplot</a:t>
            </a:r>
          </a:p>
          <a:p>
            <a:pPr lvl="1" eaLnBrk="1" hangingPunct="1">
              <a:spcBef>
                <a:spcPct val="45000"/>
              </a:spcBef>
            </a:pPr>
            <a:r>
              <a:rPr lang="en-US" altLang="en-US" sz="2000" dirty="0"/>
              <a:t>E.g., have multiple axes in 1 subplot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000" dirty="0"/>
              <a:t>See the </a:t>
            </a:r>
            <a:r>
              <a:rPr lang="en-US" altLang="en-US" sz="2000" i="1" dirty="0"/>
              <a:t>Tutorial</a:t>
            </a:r>
            <a:r>
              <a:rPr lang="en-US" altLang="en-US" sz="2000" dirty="0"/>
              <a:t> for subplots sharing axis tick labels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Multiple Subplots</a:t>
            </a:r>
          </a:p>
        </p:txBody>
      </p:sp>
    </p:spTree>
    <p:extLst>
      <p:ext uri="{BB962C8B-B14F-4D97-AF65-F5344CB8AC3E}">
        <p14:creationId xmlns:p14="http://schemas.microsoft.com/office/powerpoint/2010/main" val="37623082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3" name="Picture 5" descr="sub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85900"/>
            <a:ext cx="5943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764"/>
            <a:ext cx="3034680" cy="4826161"/>
          </a:xfrm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from </a:t>
            </a:r>
            <a:r>
              <a:rPr lang="en-US" altLang="en-US" sz="1800" b="1" dirty="0" err="1">
                <a:solidFill>
                  <a:srgbClr val="0000FF"/>
                </a:solidFill>
                <a:latin typeface="Courier New" pitchFamily="49" charset="0"/>
              </a:rPr>
              <a:t>pylab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 import 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subplot(221)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plot([1,2,3])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subplot(222)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plot([2,3,4])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subplot(223)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plot([1,2,3], 'r--')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subplot(224)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plot([2,3,4], 'r--')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subplot(221)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plot([3,2,1], 'r--')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show()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b="1" dirty="0" err="1">
                <a:solidFill>
                  <a:srgbClr val="0000FF"/>
                </a:solidFill>
                <a:latin typeface="Courier New" pitchFamily="49" charset="0"/>
              </a:rPr>
              <a:t>savefig</a:t>
            </a:r>
            <a:r>
              <a:rPr lang="en-US" altLang="en-US" sz="1800" b="1" dirty="0">
                <a:solidFill>
                  <a:srgbClr val="0000FF"/>
                </a:solidFill>
                <a:latin typeface="Courier New" pitchFamily="49" charset="0"/>
              </a:rPr>
              <a:t>('subplot')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88987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bg1"/>
                </a:solidFill>
              </a:rPr>
              <a:t>Multiple Subplots</a:t>
            </a:r>
          </a:p>
        </p:txBody>
      </p:sp>
    </p:spTree>
    <p:extLst>
      <p:ext uri="{BB962C8B-B14F-4D97-AF65-F5344CB8AC3E}">
        <p14:creationId xmlns:p14="http://schemas.microsoft.com/office/powerpoint/2010/main" val="237721357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8096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3D </a:t>
            </a:r>
            <a:r>
              <a:rPr lang="en-US" altLang="en-US" dirty="0" err="1">
                <a:solidFill>
                  <a:schemeClr val="bg1"/>
                </a:solidFill>
              </a:rPr>
              <a:t>Matplotlib</a:t>
            </a:r>
            <a:r>
              <a:rPr lang="en-US" altLang="en-US" dirty="0">
                <a:solidFill>
                  <a:schemeClr val="bg1"/>
                </a:solidFill>
              </a:rPr>
              <a:t>: </a:t>
            </a:r>
            <a:r>
              <a:rPr lang="en-US" altLang="en-US" sz="3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mplot3d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1664804"/>
            <a:ext cx="8445500" cy="3715556"/>
          </a:xfrm>
        </p:spPr>
        <p:txBody>
          <a:bodyPr/>
          <a:lstStyle/>
          <a:p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See 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  <a:hlinkClick r:id="rId2"/>
              </a:rPr>
              <a:t>http://matplotlib.org/mpl_toolkits/mplot3d/tutorial.html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An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Axes3D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object is created like any other axes, but using the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projection='3d'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keyword </a:t>
            </a:r>
          </a:p>
          <a:p>
            <a:pPr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Create a new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matplotlib.figure.Figure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and add to it a new axes of type 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Axes3D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altLang="en-US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import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matplotlib.pyplot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as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plt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from mpl_toolkits.mplot3d import Axes3D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fig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plt.figure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ax =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fig.add_subplot</a:t>
            </a:r>
            <a:r>
              <a:rPr lang="en-US" altLang="en-US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(111, projection='3d')</a:t>
            </a:r>
          </a:p>
        </p:txBody>
      </p:sp>
    </p:spTree>
    <p:extLst>
      <p:ext uri="{BB962C8B-B14F-4D97-AF65-F5344CB8AC3E}">
        <p14:creationId xmlns:p14="http://schemas.microsoft.com/office/powerpoint/2010/main" val="40348286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3D Line Plots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628800"/>
            <a:ext cx="8407400" cy="370914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Axes3D.plot(</a:t>
            </a:r>
            <a:r>
              <a:rPr lang="en-US" altLang="en-US" sz="2000" b="1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altLang="en-US" sz="2000" b="1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ys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*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args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**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kwargs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lang="en-US" altLang="en-US" sz="2000" b="1" dirty="0">
              <a:solidFill>
                <a:srgbClr val="000000"/>
              </a:solidFill>
              <a:ea typeface="Times New Roman" pitchFamily="18" charset="0"/>
              <a:cs typeface="Courier New" pitchFamily="49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Plot 2D or 3D data </a:t>
            </a:r>
            <a:endParaRPr lang="en-US" altLang="en-US" sz="2000" i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60000"/>
              </a:spcBef>
            </a:pPr>
            <a:r>
              <a:rPr lang="en-US" altLang="en-US" sz="2000" b="1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</a:t>
            </a:r>
            <a:r>
              <a:rPr lang="en-US" altLang="en-US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altLang="en-US" sz="2000" b="1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ys</a:t>
            </a:r>
            <a:r>
              <a:rPr lang="en-US" altLang="en-US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are the arrays of x, y coordinates of vertices</a:t>
            </a:r>
            <a:endParaRPr lang="en-US" altLang="en-US" sz="2000" i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60000"/>
              </a:spcBef>
            </a:pPr>
            <a:r>
              <a:rPr lang="en-US" altLang="en-US" sz="2000" b="1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zs</a:t>
            </a:r>
            <a:r>
              <a:rPr lang="en-US" altLang="en-US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is the z value(s), either 1 for all points or (as array) 1 for each point </a:t>
            </a:r>
            <a:endParaRPr lang="en-US" altLang="en-US" sz="2000" i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60000"/>
              </a:spcBef>
            </a:pPr>
            <a:r>
              <a:rPr lang="en-US" altLang="en-US" sz="2000" b="1" i="1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zdir</a:t>
            </a:r>
            <a:r>
              <a:rPr lang="en-US" altLang="en-US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gives which direction to use as z (‘x’, ‘y’ or ‘z’) when plotting a 2D set </a:t>
            </a:r>
          </a:p>
          <a:p>
            <a:pPr>
              <a:spcBef>
                <a:spcPct val="60000"/>
              </a:spcBef>
            </a:pPr>
            <a:r>
              <a:rPr lang="en-US" altLang="en-US" sz="20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Other arguments are passed on to </a:t>
            </a:r>
            <a:r>
              <a:rPr lang="en-US" altLang="en-US" sz="20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plot()</a:t>
            </a:r>
          </a:p>
        </p:txBody>
      </p:sp>
    </p:spTree>
    <p:extLst>
      <p:ext uri="{BB962C8B-B14F-4D97-AF65-F5344CB8AC3E}">
        <p14:creationId xmlns:p14="http://schemas.microsoft.com/office/powerpoint/2010/main" val="17002472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1160748"/>
            <a:ext cx="8219256" cy="5625244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mpl</a:t>
            </a:r>
            <a:endParaRPr lang="en-US" altLang="en-US" sz="17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 mpl_toolkits.mplot3d import Axes3D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np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%matplotlib notebook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matplotlib.pyplot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endParaRPr lang="en-US" altLang="en-US" sz="17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mpl.rcParams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['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legend.fontsize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'] = 10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fig =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plt.figure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fig.gca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theta =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np.linspace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(-4 *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np.pi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4 *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np.pi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100)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 =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np.linspace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(-2, 2, 100)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 = z**2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= r *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np.sin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(theta)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 = r *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np.cos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(theta)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(x, y, z, \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label='parametric curve')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ax.legend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plt.show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3D Line Plots</a:t>
            </a:r>
          </a:p>
        </p:txBody>
      </p:sp>
    </p:spTree>
    <p:extLst>
      <p:ext uri="{BB962C8B-B14F-4D97-AF65-F5344CB8AC3E}">
        <p14:creationId xmlns:p14="http://schemas.microsoft.com/office/powerpoint/2010/main" val="21050537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2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3D Line Plots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96852"/>
            <a:ext cx="4978017" cy="367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65081"/>
      </p:ext>
    </p:extLst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1160748"/>
            <a:ext cx="8219256" cy="5625244"/>
          </a:xfrm>
        </p:spPr>
        <p:txBody>
          <a:bodyPr/>
          <a:lstStyle/>
          <a:p>
            <a:pPr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matplotlib.pyplot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endParaRPr lang="en-US" altLang="en-US" sz="17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np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matplotlib.mlab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mlab</a:t>
            </a:r>
            <a:endParaRPr lang="en-US" altLang="en-US" sz="17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math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 = 0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variance = 1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sigma =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math.sqrt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(variance)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= 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np.linspace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(-3, 3, 100)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plt.plot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x,mlab.normpdf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(x, mu, sigma))</a:t>
            </a:r>
          </a:p>
          <a:p>
            <a:pPr>
              <a:spcBef>
                <a:spcPct val="65000"/>
              </a:spcBef>
              <a:buFont typeface="Wingdings" pitchFamily="2" charset="2"/>
              <a:buNone/>
            </a:pPr>
            <a:r>
              <a:rPr lang="en-US" altLang="en-US" sz="17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plt.show</a:t>
            </a:r>
            <a:r>
              <a:rPr lang="en-US" altLang="en-US" sz="17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2D Normal Distribution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48" y="4473116"/>
            <a:ext cx="3052031" cy="205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9397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219256" cy="5292588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np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matplotlib.pyplot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scipy.stats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import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multivariate_normal</a:t>
            </a: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 mpl_toolkits.mplot3d import Axes3D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#Parameters to set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mu_x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0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variance_x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3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mu_y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0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variance_y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15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#Create grid and multivariate normal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np.linspace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(-10,10,500)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np.linspace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(-10,10,500)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X, Y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np.meshgrid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x,y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np.empty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X.shape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 (2,))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[:, :, 0] = X;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[:, :, 1] = Y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rv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multivariate_normal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([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mu_x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mu_y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], [[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variance_x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0], [0,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variance_y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]])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#Make a 3D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fig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plt.figure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fig.gca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ax.plot_surface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(X, Y, rv.pdf(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pos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cmap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='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viridis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',linewidth=0)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ax.set_xlabel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('X axis')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ax.set_ylabel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('Y axis')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ax.set_zlabel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('Z axis')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plt.show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3D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177756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219256" cy="5292588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mpl_toolkits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import mplot3d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np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matplotlib.pyplot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</a:t>
            </a: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%matplotlib inline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%matplotlib notebook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plt.rcParams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["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figure.figsize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"] = 12.8, 9.6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fr-FR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</a:t>
            </a:r>
            <a:r>
              <a:rPr lang="fr-FR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fr-FR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fr-FR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np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(x, y, sigma):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temp = (x ** 2 + y ** 2) / (2 * sigma ** 2)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return -1 / (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np.pi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* sigma ** 4) * (1 - temp) *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np.exp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(-temp)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= 49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half_N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N // 2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X2, Y2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np.meshgrid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(range(N), range(N))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Z2 = -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LoG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(X2 -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half_N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Y2 -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half_N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sigma=8)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X1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np.reshape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(X2, -1)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Y1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np.reshape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(Y2, -1)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Z1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np.reshape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(Z2, -1)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#wireframe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ax.plot_wireframe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(X2, Y2, Z2, color='r')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3D Plot</a:t>
            </a:r>
          </a:p>
        </p:txBody>
      </p:sp>
    </p:spTree>
    <p:extLst>
      <p:ext uri="{BB962C8B-B14F-4D97-AF65-F5344CB8AC3E}">
        <p14:creationId xmlns:p14="http://schemas.microsoft.com/office/powerpoint/2010/main" val="15531206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29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2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219256" cy="5292588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#Surface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ax.plot_surface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(X2, Y2, Z2,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cmap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='jet')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Wirefram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plot with color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 matplotlib import cm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Normalize the colors based on Z value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norm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plt.Normalize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(Z2.min(), Z2.max())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colors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cm.jet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(norm(Z2))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surf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ax.plot_surface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(X2, Y2, Z2,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facecolors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=colors, shade=False)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surf.set_facecolor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((0,0,0,0))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#Scatter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ax.scatter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(X1, Y1, Z1, c=Z1,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cmap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='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BrBG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 linewidth=1)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#Contour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(projection=’3d’)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ax.contour3D(X2, Y2, Z2, 55,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cmap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=’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twilight_shifted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’)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Trisurf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ax.plot_trisurf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(X1, Y1, Z1,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cmap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='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twilight_shifted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3D Plot</a:t>
            </a:r>
          </a:p>
        </p:txBody>
      </p:sp>
    </p:spTree>
    <p:extLst>
      <p:ext uri="{BB962C8B-B14F-4D97-AF65-F5344CB8AC3E}">
        <p14:creationId xmlns:p14="http://schemas.microsoft.com/office/powerpoint/2010/main" val="34509723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29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29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Introduction to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76772"/>
            <a:ext cx="8388932" cy="5400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It can be used to create simple plots with just a few commands such as a histogram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564" y="3338408"/>
            <a:ext cx="8308818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defTabSz="457200"/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endParaRPr lang="en-US" sz="2400" dirty="0"/>
          </a:p>
          <a:p>
            <a:pPr defTabSz="457200"/>
            <a:r>
              <a:rPr lang="en-US" sz="2400" dirty="0"/>
              <a:t>x = </a:t>
            </a:r>
            <a:r>
              <a:rPr lang="en-US" sz="2400" dirty="0" err="1"/>
              <a:t>np.random.randn</a:t>
            </a:r>
            <a:r>
              <a:rPr lang="en-US" sz="2400" dirty="0"/>
              <a:t>(10000)</a:t>
            </a:r>
          </a:p>
          <a:p>
            <a:pPr defTabSz="457200"/>
            <a:r>
              <a:rPr lang="en-US" sz="2400" dirty="0" err="1"/>
              <a:t>plt.hist</a:t>
            </a:r>
            <a:r>
              <a:rPr lang="en-US" sz="2400" dirty="0"/>
              <a:t>(x, bins=50)</a:t>
            </a:r>
          </a:p>
          <a:p>
            <a:pPr defTabSz="457200"/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85215217"/>
      </p:ext>
    </p:extLst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219256" cy="5292588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#Surface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ax.plot_surface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(X2, Y2, Z2,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cmap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='jet')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Wirefram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plot with color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from matplotlib import cm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Normalize the colors based on Z value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norm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plt.Normalize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(Z2.min(), Z2.max())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colors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cm.jet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(norm(Z2))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surf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ax.plot_surface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(X2, Y2, Z2,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facecolors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=colors, shade=False)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surf.set_facecolor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((0,0,0,0))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#Scatter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ax.scatter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(X1, Y1, Z1, c=Z1,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cmap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='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BrBG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', linewidth=1)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#Contour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(projection=’3d’)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ax.contour3D(X2, Y2, Z2, 55,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cmap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=’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twilight_shifted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’)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endParaRPr lang="en-US" altLang="en-US" sz="1400" b="1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Trisurf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plot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ax.plot_trisurf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(X1, Y1, Z1,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cmap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='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twilight_shifted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')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3D Plot</a:t>
            </a:r>
          </a:p>
        </p:txBody>
      </p:sp>
    </p:spTree>
    <p:extLst>
      <p:ext uri="{BB962C8B-B14F-4D97-AF65-F5344CB8AC3E}">
        <p14:creationId xmlns:p14="http://schemas.microsoft.com/office/powerpoint/2010/main" val="4634366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29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29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196752"/>
            <a:ext cx="8250088" cy="5661248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np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read_obj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(filename):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triangles = []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vertices = []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with open(filename) as file: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for line in file: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components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line.strip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(' \n').split(' 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if components[0] == "f": # face data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# e.g. "f 1/1/1/ 2/2/2 3/3/3 4/4/4 ..."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indices = list(map(lambda c: int(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c.split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('/')[0]) - 1, components[1:]))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for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 range(0,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(indices) - 2):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triangles.append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(indices[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i+3])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elif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components[0] == "v": # vertex data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# e.g. "v  30.2180 89.5757 -76.8089"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vertex = list(map(lambda c: float(c), components[1:]))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vertices.append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(vertex)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vertices, triangles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read_obj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("teapot.obj")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 = vertices[:,0]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 = vertices[:,1]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z = vertices[:,2]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plt.axes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(projection='3d')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ax.set_xlim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([-3, 3])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ax.set_ylim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([-3, 3])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ax.set_zlim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([0, 3])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ax.plot_trisurf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(x, z, triangles, y, shade=True, color='white')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3D Tea Pot</a:t>
            </a:r>
          </a:p>
        </p:txBody>
      </p:sp>
    </p:spTree>
    <p:extLst>
      <p:ext uri="{BB962C8B-B14F-4D97-AF65-F5344CB8AC3E}">
        <p14:creationId xmlns:p14="http://schemas.microsoft.com/office/powerpoint/2010/main" val="20512212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29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29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29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219256" cy="5292588"/>
          </a:xfrm>
        </p:spPr>
        <p:txBody>
          <a:bodyPr/>
          <a:lstStyle/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List of geometric vertices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 0.123 0.234 0.345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 ...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 Polygonal face element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 1 2 3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 ...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import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numpy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as np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def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read_obj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(filename):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triangles = []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vertices = []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with open(filename) as file: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for line in file: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components =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line.strip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(' \n').split(' ')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if components[0] == "f": # face data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# e.g. "f 1/1/1/ 2/2/2 3/3/3 4/4/4 ..."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indices = list(map(lambda c: int(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c.split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('/')[0]) - 1, components[1:]))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for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in range(0,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(indices) - 2):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triangles.append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(indices[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: i+3])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elif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components[0] == "v": # vertex data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# e.g. "v  30.2180 89.5757 -76.8089"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vertex = list(map(lambda c: float(c), components[1:]))</a:t>
            </a:r>
          </a:p>
          <a:p>
            <a:pPr marL="0">
              <a:spcBef>
                <a:spcPts val="0"/>
              </a:spcBef>
              <a:buFont typeface="Wingdings" pitchFamily="2" charset="2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</a:t>
            </a:r>
            <a:r>
              <a:rPr lang="en-US" altLang="en-US" sz="1400" b="1" dirty="0" err="1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vertices.append</a:t>
            </a:r>
            <a:r>
              <a:rPr lang="en-US" altLang="en-US" sz="14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(vertex)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636"/>
            <a:ext cx="9144000" cy="7588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Example: 3D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616414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29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2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2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2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2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2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29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29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29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29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529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3176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bg1"/>
                </a:solidFill>
              </a:rPr>
              <a:t>Animation: The Old Way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8300"/>
            <a:ext cx="8458200" cy="4606925"/>
          </a:xfrm>
        </p:spPr>
        <p:txBody>
          <a:bodyPr/>
          <a:lstStyle/>
          <a:p>
            <a:pPr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To take an animated plot and turn it into a movie, </a:t>
            </a:r>
          </a:p>
          <a:p>
            <a:pPr lvl="1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save a series of image files (e.g., PNG) and </a:t>
            </a:r>
          </a:p>
          <a:p>
            <a:pPr lvl="1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use an external tool to convert them to a movie </a:t>
            </a:r>
          </a:p>
          <a:p>
            <a:pPr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Can use </a:t>
            </a:r>
            <a:r>
              <a:rPr lang="en-US" altLang="en-US" sz="2000" dirty="0" err="1">
                <a:solidFill>
                  <a:srgbClr val="000000"/>
                </a:solidFill>
                <a:cs typeface="Times New Roman" pitchFamily="18" charset="0"/>
              </a:rPr>
              <a:t>mencoder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, part of the </a:t>
            </a:r>
            <a:r>
              <a:rPr lang="en-US" altLang="en-US" sz="2000" dirty="0" err="1">
                <a:solidFill>
                  <a:srgbClr val="000000"/>
                </a:solidFill>
                <a:cs typeface="Times New Roman" pitchFamily="18" charset="0"/>
              </a:rPr>
              <a:t>mplayer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suite </a:t>
            </a:r>
          </a:p>
          <a:p>
            <a:pPr lvl="1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See 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  <a:hlinkClick r:id="rId2"/>
              </a:rPr>
              <a:t>http://www.mplayerhq.hu/design7/news.html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lvl="1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Can download binaries for Windows</a:t>
            </a:r>
          </a:p>
          <a:p>
            <a:pPr>
              <a:spcBef>
                <a:spcPct val="6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Or use </a:t>
            </a:r>
            <a:r>
              <a:rPr lang="en-US" altLang="en-US" sz="2000" dirty="0" err="1">
                <a:solidFill>
                  <a:srgbClr val="000000"/>
                </a:solidFill>
                <a:cs typeface="Times New Roman" pitchFamily="18" charset="0"/>
              </a:rPr>
              <a:t>ImageMagick’s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convert (“the Swiss army knife of image tools”)</a:t>
            </a:r>
          </a:p>
          <a:p>
            <a:pPr lvl="1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See 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  <a:hlinkClick r:id="rId3"/>
              </a:rPr>
              <a:t>http://www.imagemagick.org/script/convert.php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5364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746125"/>
          </a:xfrm>
        </p:spPr>
        <p:txBody>
          <a:bodyPr/>
          <a:lstStyle/>
          <a:p>
            <a:pPr algn="ctr"/>
            <a:r>
              <a:rPr lang="en-US" altLang="en-US" dirty="0" err="1">
                <a:solidFill>
                  <a:schemeClr val="bg1"/>
                </a:solidFill>
              </a:rPr>
              <a:t>Matplotlib</a:t>
            </a:r>
            <a:r>
              <a:rPr lang="en-US" altLang="en-US" dirty="0">
                <a:solidFill>
                  <a:schemeClr val="bg1"/>
                </a:solidFill>
              </a:rPr>
              <a:t> Animation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164100"/>
          </a:xfrm>
        </p:spPr>
        <p:txBody>
          <a:bodyPr/>
          <a:lstStyle/>
          <a:p>
            <a:r>
              <a:rPr lang="en-US" altLang="en-US" sz="2000" dirty="0" err="1">
                <a:solidFill>
                  <a:srgbClr val="000000"/>
                </a:solidFill>
                <a:cs typeface="Times New Roman" pitchFamily="18" charset="0"/>
              </a:rPr>
              <a:t>Matplotlib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Animation Tutorial</a:t>
            </a:r>
            <a:endParaRPr lang="en-US" altLang="en-US" sz="2000" dirty="0">
              <a:solidFill>
                <a:srgbClr val="000000"/>
              </a:solidFill>
              <a:cs typeface="Times New Roman" pitchFamily="18" charset="0"/>
              <a:hlinkClick r:id="rId2"/>
            </a:endParaRPr>
          </a:p>
          <a:p>
            <a:pPr lvl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  <a:hlinkClick r:id="rId2"/>
              </a:rPr>
              <a:t>http://jakevdp.github.com/blog/2012/08/18/matplotlib-animation-tutorial/</a:t>
            </a: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>
              <a:spcBef>
                <a:spcPct val="65000"/>
              </a:spcBef>
            </a:pPr>
            <a:r>
              <a:rPr lang="en-US" altLang="en-US" sz="2000" dirty="0" err="1">
                <a:solidFill>
                  <a:srgbClr val="000000"/>
                </a:solidFill>
                <a:cs typeface="Times New Roman" pitchFamily="18" charset="0"/>
              </a:rPr>
              <a:t>Matplotlib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animation documentation </a:t>
            </a:r>
            <a:endParaRPr lang="en-US" altLang="en-US" sz="2000" dirty="0">
              <a:solidFill>
                <a:srgbClr val="000000"/>
              </a:solidFill>
              <a:cs typeface="Times New Roman" pitchFamily="18" charset="0"/>
              <a:hlinkClick r:id="rId3"/>
            </a:endParaRPr>
          </a:p>
          <a:p>
            <a:pPr lvl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  <a:hlinkClick r:id="rId3"/>
              </a:rPr>
              <a:t>http://matplotlib.org/api/animation_api.html</a:t>
            </a: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>
              <a:spcBef>
                <a:spcPct val="65000"/>
              </a:spcBef>
            </a:pPr>
            <a:r>
              <a:rPr lang="en-US" altLang="en-US" sz="2000" dirty="0" err="1">
                <a:solidFill>
                  <a:srgbClr val="000000"/>
                </a:solidFill>
                <a:cs typeface="Times New Roman" pitchFamily="18" charset="0"/>
              </a:rPr>
              <a:t>Matplotlib</a:t>
            </a: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 animation examples </a:t>
            </a:r>
          </a:p>
          <a:p>
            <a:pPr lvl="1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  <a:hlinkClick r:id="rId4"/>
              </a:rPr>
              <a:t>http://matplotlib.org/examples/animation/</a:t>
            </a: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lvl="1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Official and good, but documentation limited to meager program comments </a:t>
            </a:r>
          </a:p>
          <a:p>
            <a:pPr lvl="2">
              <a:spcBef>
                <a:spcPct val="3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The tutorial (above) goes through several of these </a:t>
            </a:r>
            <a:endParaRPr lang="en-US" altLang="en-US" sz="2000" dirty="0">
              <a:solidFill>
                <a:srgbClr val="000000"/>
              </a:solidFill>
              <a:cs typeface="Times New Roman" pitchFamily="18" charset="0"/>
              <a:hlinkClick r:id="rId5"/>
            </a:endParaRPr>
          </a:p>
          <a:p>
            <a:pPr lvl="1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Alias</a:t>
            </a:r>
            <a:r>
              <a:rPr lang="en-US" altLang="en-US" sz="17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  <a:hlinkClick r:id="rId6"/>
              </a:rPr>
              <a:t>http://matplotlib.sourceforge.net/examples/animation/index.html</a:t>
            </a: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lvl="1">
              <a:spcBef>
                <a:spcPct val="45000"/>
              </a:spcBef>
            </a:pPr>
            <a:r>
              <a:rPr lang="en-US" altLang="en-US" sz="2000" dirty="0">
                <a:solidFill>
                  <a:srgbClr val="000000"/>
                </a:solidFill>
                <a:cs typeface="Times New Roman" pitchFamily="18" charset="0"/>
              </a:rPr>
              <a:t>This replaces the Cookbook examples</a:t>
            </a:r>
          </a:p>
          <a:p>
            <a:pPr lvl="2">
              <a:spcBef>
                <a:spcPct val="35000"/>
              </a:spcBef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cs typeface="Times New Roman" pitchFamily="18" charset="0"/>
                <a:hlinkClick r:id="rId7"/>
              </a:rPr>
              <a:t>http://www.scipy.org/Cookbook/Matplotlib/Animations</a:t>
            </a: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8671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Introduction to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218223"/>
            <a:ext cx="7075487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26368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Introduction to </a:t>
            </a:r>
            <a:r>
              <a:rPr lang="en-PH" dirty="0" err="1">
                <a:solidFill>
                  <a:schemeClr val="bg1"/>
                </a:solidFill>
              </a:rPr>
              <a:t>Matplotlib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376772"/>
            <a:ext cx="8388932" cy="5400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Package </a:t>
            </a:r>
            <a:r>
              <a:rPr lang="en-US" sz="2800" dirty="0" err="1">
                <a:solidFill>
                  <a:srgbClr val="000000"/>
                </a:solidFill>
              </a:rPr>
              <a:t>matplotlib.pyplot</a:t>
            </a:r>
            <a:r>
              <a:rPr lang="en-US" sz="2800" dirty="0">
                <a:solidFill>
                  <a:srgbClr val="000000"/>
                </a:solidFill>
              </a:rPr>
              <a:t> provides a MATLAB-like plotting framework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Package </a:t>
            </a:r>
            <a:r>
              <a:rPr lang="en-US" sz="2800" dirty="0" err="1">
                <a:solidFill>
                  <a:srgbClr val="000000"/>
                </a:solidFill>
              </a:rPr>
              <a:t>pylab</a:t>
            </a:r>
            <a:r>
              <a:rPr lang="en-US" sz="2800" dirty="0">
                <a:solidFill>
                  <a:srgbClr val="000000"/>
                </a:solidFill>
              </a:rPr>
              <a:t> combines </a:t>
            </a:r>
            <a:r>
              <a:rPr lang="en-US" sz="2800" dirty="0" err="1">
                <a:solidFill>
                  <a:srgbClr val="000000"/>
                </a:solidFill>
              </a:rPr>
              <a:t>pyplot</a:t>
            </a:r>
            <a:r>
              <a:rPr lang="en-US" sz="2800" dirty="0">
                <a:solidFill>
                  <a:srgbClr val="000000"/>
                </a:solidFill>
              </a:rPr>
              <a:t> with </a:t>
            </a:r>
            <a:r>
              <a:rPr lang="en-US" sz="2800" dirty="0" err="1">
                <a:solidFill>
                  <a:srgbClr val="000000"/>
                </a:solidFill>
              </a:rPr>
              <a:t>NumPy</a:t>
            </a:r>
            <a:r>
              <a:rPr lang="en-US" sz="2800" dirty="0">
                <a:solidFill>
                  <a:srgbClr val="000000"/>
                </a:solidFill>
              </a:rPr>
              <a:t> into a single namespace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Convenient for interactive work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For programming, it’s recommended that the namespaces be kept separate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164" y="4689140"/>
            <a:ext cx="3425776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defTabSz="457200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defTabSz="457200"/>
            <a:endParaRPr lang="en-US" dirty="0"/>
          </a:p>
          <a:p>
            <a:pPr defTabSz="457200"/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(0, 10, 0.1)</a:t>
            </a:r>
          </a:p>
          <a:p>
            <a:pPr defTabSz="457200"/>
            <a:r>
              <a:rPr lang="en-US" dirty="0"/>
              <a:t>y = </a:t>
            </a:r>
            <a:r>
              <a:rPr lang="en-US" dirty="0" err="1"/>
              <a:t>np.sin</a:t>
            </a:r>
            <a:r>
              <a:rPr lang="en-US" dirty="0"/>
              <a:t>(x)</a:t>
            </a:r>
          </a:p>
          <a:p>
            <a:pPr defTabSz="457200"/>
            <a:r>
              <a:rPr lang="en-US" dirty="0" err="1"/>
              <a:t>plt.plot</a:t>
            </a:r>
            <a:r>
              <a:rPr lang="en-US" dirty="0"/>
              <a:t>(x, y)</a:t>
            </a:r>
          </a:p>
          <a:p>
            <a:pPr defTabSz="457200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8004" y="4689140"/>
            <a:ext cx="3425776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dirty="0"/>
              <a:t>from </a:t>
            </a:r>
            <a:r>
              <a:rPr lang="en-US" dirty="0" err="1"/>
              <a:t>pylab</a:t>
            </a:r>
            <a:r>
              <a:rPr lang="en-US" dirty="0"/>
              <a:t> import *</a:t>
            </a:r>
          </a:p>
          <a:p>
            <a:pPr defTabSz="457200"/>
            <a:endParaRPr lang="en-US" dirty="0"/>
          </a:p>
          <a:p>
            <a:pPr defTabSz="457200"/>
            <a:r>
              <a:rPr lang="en-US" dirty="0"/>
              <a:t>x = </a:t>
            </a:r>
            <a:r>
              <a:rPr lang="en-US" dirty="0" err="1"/>
              <a:t>arange</a:t>
            </a:r>
            <a:r>
              <a:rPr lang="en-US" dirty="0"/>
              <a:t>(0, 10, 0.1)</a:t>
            </a:r>
          </a:p>
          <a:p>
            <a:pPr defTabSz="457200"/>
            <a:r>
              <a:rPr lang="en-US" dirty="0"/>
              <a:t>y = sin(x)</a:t>
            </a:r>
          </a:p>
          <a:p>
            <a:pPr defTabSz="457200"/>
            <a:r>
              <a:rPr lang="en-US" dirty="0"/>
              <a:t>plot(x, y)</a:t>
            </a:r>
          </a:p>
          <a:p>
            <a:pPr defTabSz="457200"/>
            <a:r>
              <a:rPr lang="en-US" dirty="0"/>
              <a:t>show()</a:t>
            </a:r>
          </a:p>
        </p:txBody>
      </p:sp>
    </p:spTree>
    <p:extLst>
      <p:ext uri="{BB962C8B-B14F-4D97-AF65-F5344CB8AC3E}">
        <p14:creationId xmlns:p14="http://schemas.microsoft.com/office/powerpoint/2010/main" val="327016236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FF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DBA6"/>
        </a:lt1>
        <a:dk2>
          <a:srgbClr val="000000"/>
        </a:dk2>
        <a:lt2>
          <a:srgbClr val="CC7A00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17414</TotalTime>
  <Words>6614</Words>
  <Application>Microsoft Office PowerPoint</Application>
  <PresentationFormat>On-screen Show (4:3)</PresentationFormat>
  <Paragraphs>819</Paragraphs>
  <Slides>74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Courier New</vt:lpstr>
      <vt:lpstr>Garamond</vt:lpstr>
      <vt:lpstr>Times New Roman</vt:lpstr>
      <vt:lpstr>Wingdings</vt:lpstr>
      <vt:lpstr>Default Design</vt:lpstr>
      <vt:lpstr>Some Python Plots</vt:lpstr>
      <vt:lpstr>Introduction to Matplotlib</vt:lpstr>
      <vt:lpstr>Introduction to Matplotlib</vt:lpstr>
      <vt:lpstr>Introduction to Matplotlib</vt:lpstr>
      <vt:lpstr>Introduction to Matplotlib</vt:lpstr>
      <vt:lpstr>Introduction to Matplotlib</vt:lpstr>
      <vt:lpstr>Introduction to Matplotlib</vt:lpstr>
      <vt:lpstr>Introduction to Matplotlib</vt:lpstr>
      <vt:lpstr>Introduction to Matplotlib</vt:lpstr>
      <vt:lpstr>Introduction to Matplotlib</vt:lpstr>
      <vt:lpstr>Basic Plots with Matplotlib</vt:lpstr>
      <vt:lpstr>Basic Plots with Matplotlib</vt:lpstr>
      <vt:lpstr>Basic Plots with Matplotlib</vt:lpstr>
      <vt:lpstr>Running Python from Command Prompt</vt:lpstr>
      <vt:lpstr>Documentation</vt:lpstr>
      <vt:lpstr>Documentation</vt:lpstr>
      <vt:lpstr>Documentation</vt:lpstr>
      <vt:lpstr>matplotlib.pyplot vs. pylab</vt:lpstr>
      <vt:lpstr>PowerPoint Presentation</vt:lpstr>
      <vt:lpstr>Batch and Interactive Use</vt:lpstr>
      <vt:lpstr>Matplotlib from the Shell</vt:lpstr>
      <vt:lpstr>Matplotlib from the Shell</vt:lpstr>
      <vt:lpstr>Matplotlib from the Shell</vt:lpstr>
      <vt:lpstr>Matplotlib from the Shell</vt:lpstr>
      <vt:lpstr>Interactive Mode</vt:lpstr>
      <vt:lpstr>Interactive Mode</vt:lpstr>
      <vt:lpstr>Matplotlib in IPython</vt:lpstr>
      <vt:lpstr>Matplotlib in IPython</vt:lpstr>
      <vt:lpstr>More Curve Plotting</vt:lpstr>
      <vt:lpstr>More Curve Plotting</vt:lpstr>
      <vt:lpstr>More Curve Plotting</vt:lpstr>
      <vt:lpstr>More Curve Plotting</vt:lpstr>
      <vt:lpstr>More Curve Plotting</vt:lpstr>
      <vt:lpstr>More Curve Plotting</vt:lpstr>
      <vt:lpstr>More Curve Plotting</vt:lpstr>
      <vt:lpstr>Text</vt:lpstr>
      <vt:lpstr>Text Example</vt:lpstr>
      <vt:lpstr>Text</vt:lpstr>
      <vt:lpstr>Text</vt:lpstr>
      <vt:lpstr>Text</vt:lpstr>
      <vt:lpstr>Legends</vt:lpstr>
      <vt:lpstr>Legends</vt:lpstr>
      <vt:lpstr>Bar Charts</vt:lpstr>
      <vt:lpstr>Bar Charts</vt:lpstr>
      <vt:lpstr>Bar Charts</vt:lpstr>
      <vt:lpstr>Bar Chart Example</vt:lpstr>
      <vt:lpstr>PowerPoint Presentation</vt:lpstr>
      <vt:lpstr>Histograms</vt:lpstr>
      <vt:lpstr>Scatter Plots</vt:lpstr>
      <vt:lpstr>Dot Plots</vt:lpstr>
      <vt:lpstr>Stem-and-Leaf Plots</vt:lpstr>
      <vt:lpstr>Scatter Plots</vt:lpstr>
      <vt:lpstr>Scatter Plots</vt:lpstr>
      <vt:lpstr>Odds and Ends Horizontal and Vertical Lines</vt:lpstr>
      <vt:lpstr>Odds and Ends Horizontal and Vertical Lines</vt:lpstr>
      <vt:lpstr>Axis Lines</vt:lpstr>
      <vt:lpstr>Grid Lines</vt:lpstr>
      <vt:lpstr>Resizing the Figure</vt:lpstr>
      <vt:lpstr>Multiple Subplots</vt:lpstr>
      <vt:lpstr>Multiple Subplots</vt:lpstr>
      <vt:lpstr>Multiple Subplots</vt:lpstr>
      <vt:lpstr>3D Matplotlib: mplot3d</vt:lpstr>
      <vt:lpstr>Example: 3D Line Plots</vt:lpstr>
      <vt:lpstr>Example: 3D Line Plots</vt:lpstr>
      <vt:lpstr>Example: 3D Line Plots</vt:lpstr>
      <vt:lpstr>Example: 2D Normal Distribution</vt:lpstr>
      <vt:lpstr>Example: 3D Normal Distribution</vt:lpstr>
      <vt:lpstr>Example: 3D Plot</vt:lpstr>
      <vt:lpstr>Example: 3D Plot</vt:lpstr>
      <vt:lpstr>Example: 3D Plot</vt:lpstr>
      <vt:lpstr>Example: 3D Tea Pot</vt:lpstr>
      <vt:lpstr>Example: 3D Normal Distribution</vt:lpstr>
      <vt:lpstr>Animation: The Old Way</vt:lpstr>
      <vt:lpstr>Matplotlib Animation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Green3</dc:title>
  <dc:creator>Presentation Magazine</dc:creator>
  <cp:lastModifiedBy>lin.gary.c@gmail.com</cp:lastModifiedBy>
  <cp:revision>129</cp:revision>
  <dcterms:created xsi:type="dcterms:W3CDTF">2005-03-15T10:04:38Z</dcterms:created>
  <dcterms:modified xsi:type="dcterms:W3CDTF">2020-01-16T18:28:40Z</dcterms:modified>
</cp:coreProperties>
</file>