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_rels/notesSlide2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70.png" ContentType="image/png"/>
  <Override PartName="/ppt/media/image72.png" ContentType="image/png"/>
  <Override PartName="/ppt/media/image6.png" ContentType="image/png"/>
  <Override PartName="/ppt/media/image5.wmf" ContentType="image/x-wmf"/>
  <Override PartName="/ppt/media/image49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25.wmf" ContentType="image/x-wmf"/>
  <Override PartName="/ppt/media/image14.png" ContentType="image/png"/>
  <Override PartName="/ppt/media/image15.png" ContentType="image/png"/>
  <Override PartName="/ppt/media/image27.wmf" ContentType="image/x-wmf"/>
  <Override PartName="/ppt/media/image16.png" ContentType="image/png"/>
  <Override PartName="/ppt/media/image17.png" ContentType="image/png"/>
  <Override PartName="/ppt/media/image29.wmf" ContentType="image/x-wmf"/>
  <Override PartName="/ppt/media/image18.png" ContentType="image/png"/>
  <Override PartName="/ppt/media/image19.png" ContentType="image/png"/>
  <Override PartName="/ppt/media/image41.wmf" ContentType="image/x-wmf"/>
  <Override PartName="/ppt/media/image20.png" ContentType="image/png"/>
  <Override PartName="/ppt/media/image21.png" ContentType="image/png"/>
  <Override PartName="/ppt/media/image33.wmf" ContentType="image/x-wmf"/>
  <Override PartName="/ppt/media/image22.png" ContentType="image/png"/>
  <Override PartName="/ppt/media/image23.png" ContentType="image/png"/>
  <Override PartName="/ppt/media/image35.wmf" ContentType="image/x-wmf"/>
  <Override PartName="/ppt/media/image24.png" ContentType="image/png"/>
  <Override PartName="/ppt/media/image26.png" ContentType="image/png"/>
  <Override PartName="/ppt/media/image28.png" ContentType="image/png"/>
  <Override PartName="/ppt/media/image30.png" ContentType="image/png"/>
  <Override PartName="/ppt/media/image31.wmf" ContentType="image/x-wmf"/>
  <Override PartName="/ppt/media/image32.png" ContentType="image/png"/>
  <Override PartName="/ppt/media/image34.png" ContentType="image/png"/>
  <Override PartName="/ppt/media/image36.png" ContentType="image/png"/>
  <Override PartName="/ppt/media/image37.wmf" ContentType="image/x-wmf"/>
  <Override PartName="/ppt/media/image38.png" ContentType="image/png"/>
  <Override PartName="/ppt/media/image39.wmf" ContentType="image/x-wmf"/>
  <Override PartName="/ppt/media/image40.png" ContentType="image/png"/>
  <Override PartName="/ppt/media/image42.png" ContentType="image/png"/>
  <Override PartName="/ppt/media/image43.wmf" ContentType="image/x-wmf"/>
  <Override PartName="/ppt/media/image44.png" ContentType="image/png"/>
  <Override PartName="/ppt/media/image45.wmf" ContentType="image/x-wmf"/>
  <Override PartName="/ppt/media/image46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1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68E3560-126A-4881-968B-033EE8C8FF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477D3-9C4A-48EC-8128-10BC7E266DC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FFE2F2-FE4C-49A7-ADA1-A5DF201273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78956-7D16-48BC-97AF-07DC915AF5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40403A-E5E6-4787-951B-F2F7045067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BAEE7-7BC6-4DD8-B942-C0043084A3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8AEA1-97A9-4068-B701-224534AA3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7474BB-5B9F-4E11-8623-0669626FE7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65237F-47BF-4DE0-A95D-BF95D86318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41D2B5-F60A-4FC1-9A6B-7954E08F24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6F4AA6-89B0-4FE6-B751-57D402C8FA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5DCEC7-4267-4345-85C0-56B594FDF3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56803C-F7C8-4B83-9264-02C58726A4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A8D9C-3C3E-489F-AAD6-09B09F556D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D9E6A3-903F-4989-A851-8A54179C87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B7B50C-A66D-43BE-9028-8F87A65DDD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587E70-C6E1-4B14-AC80-878097A03A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970B36-58FA-4980-BBBD-4BE3C14505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9FFA0-825C-4DDB-B272-6F963A435F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2988F6-4FC1-4475-AE30-2D7386A32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5A44F9-43C3-45F8-8D17-9819FF1C2C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B5FE44-E056-4F37-AF61-8B7546ECE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C5029F-B7BB-496D-9936-5398CE6C76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72CFD-95CF-4625-B1AD-3EA96F6A4B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B62393-E348-49C2-92E3-6AA017F8C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881E05-9D10-460F-A65A-6D229CE704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6E02D3-CF08-4382-84F5-011FC5B3E7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3251FB-BEB8-44FE-A871-5CB7683902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wm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wmf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wmf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wmf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wmf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wmf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2540160" y="2540160"/>
            <a:ext cx="1440" cy="1440"/>
          </a:xfrm>
          <a:prstGeom prst="rect">
            <a:avLst/>
          </a:prstGeom>
          <a:ln w="0">
            <a:noFill/>
          </a:ln>
        </p:spPr>
      </p:pic>
      <p:sp>
        <p:nvSpPr>
          <p:cNvPr id="89" name="Subtitle 9"/>
          <p:cNvSpPr/>
          <p:nvPr/>
        </p:nvSpPr>
        <p:spPr>
          <a:xfrm>
            <a:off x="1219320" y="3429000"/>
            <a:ext cx="693396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1219320"/>
            <a:ext cx="7772040" cy="2895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Dictionary/Tuples and Methods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Box 2"/>
          <p:cNvSpPr/>
          <p:nvPr/>
        </p:nvSpPr>
        <p:spPr>
          <a:xfrm>
            <a:off x="3124080" y="6477120"/>
            <a:ext cx="3123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3124080" y="3505320"/>
            <a:ext cx="285732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Box 1"/>
          <p:cNvSpPr/>
          <p:nvPr/>
        </p:nvSpPr>
        <p:spPr>
          <a:xfrm>
            <a:off x="685800" y="914400"/>
            <a:ext cx="7391160" cy="28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a dictionary: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get Joe’s address: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647640" y="2057400"/>
            <a:ext cx="8496000" cy="113004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4" descr=""/>
          <p:cNvPicPr/>
          <p:nvPr/>
        </p:nvPicPr>
        <p:blipFill>
          <a:blip r:embed="rId2"/>
          <a:stretch/>
        </p:blipFill>
        <p:spPr>
          <a:xfrm>
            <a:off x="2895480" y="4267080"/>
            <a:ext cx="3085920" cy="520200"/>
          </a:xfrm>
          <a:prstGeom prst="rect">
            <a:avLst/>
          </a:prstGeom>
          <a:ln w="0">
            <a:noFill/>
          </a:ln>
        </p:spPr>
      </p:pic>
      <p:sp>
        <p:nvSpPr>
          <p:cNvPr id="169" name="TextBox 8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Box 1"/>
          <p:cNvSpPr/>
          <p:nvPr/>
        </p:nvSpPr>
        <p:spPr>
          <a:xfrm>
            <a:off x="685800" y="914400"/>
            <a:ext cx="7391160" cy="52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a list: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get Joe’s address (imagine there were hundreds of addresses):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7911720" cy="1091880"/>
          </a:xfrm>
          <a:prstGeom prst="rect">
            <a:avLst/>
          </a:prstGeom>
          <a:ln w="0">
            <a:noFill/>
          </a:ln>
        </p:spPr>
      </p:pic>
      <p:sp>
        <p:nvSpPr>
          <p:cNvPr id="175" name="TextBox 7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Box 1"/>
          <p:cNvSpPr/>
          <p:nvPr/>
        </p:nvSpPr>
        <p:spPr>
          <a:xfrm>
            <a:off x="685800" y="914400"/>
            <a:ext cx="7391160" cy="55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a list: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get Joe’s address (imagine there were hundreds of addresses):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lot more tedious!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0" name="Picture 6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7911720" cy="109188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7" descr=""/>
          <p:cNvPicPr/>
          <p:nvPr/>
        </p:nvPicPr>
        <p:blipFill>
          <a:blip r:embed="rId2"/>
          <a:stretch/>
        </p:blipFill>
        <p:spPr>
          <a:xfrm>
            <a:off x="1752480" y="4038480"/>
            <a:ext cx="5816160" cy="1587240"/>
          </a:xfrm>
          <a:prstGeom prst="rect">
            <a:avLst/>
          </a:prstGeom>
          <a:ln w="0">
            <a:noFill/>
          </a:ln>
        </p:spPr>
      </p:pic>
      <p:sp>
        <p:nvSpPr>
          <p:cNvPr id="182" name="TextBox 8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Picture 1" descr=""/>
          <p:cNvPicPr/>
          <p:nvPr/>
        </p:nvPicPr>
        <p:blipFill>
          <a:blip r:embed="rId1"/>
          <a:stretch/>
        </p:blipFill>
        <p:spPr>
          <a:xfrm>
            <a:off x="0" y="1981080"/>
            <a:ext cx="9143640" cy="5400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7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1" descr=""/>
          <p:cNvPicPr/>
          <p:nvPr/>
        </p:nvPicPr>
        <p:blipFill>
          <a:blip r:embed="rId1"/>
          <a:stretch/>
        </p:blipFill>
        <p:spPr>
          <a:xfrm>
            <a:off x="0" y="1981080"/>
            <a:ext cx="9143640" cy="540000"/>
          </a:xfrm>
          <a:prstGeom prst="rect">
            <a:avLst/>
          </a:prstGeom>
          <a:ln w="0">
            <a:noFill/>
          </a:ln>
        </p:spPr>
      </p:pic>
      <p:sp>
        <p:nvSpPr>
          <p:cNvPr id="194" name="TextBox 7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TextBox 8"/>
          <p:cNvSpPr/>
          <p:nvPr/>
        </p:nvSpPr>
        <p:spPr>
          <a:xfrm>
            <a:off x="2514600" y="28954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would you do this with just lists?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01" name="Right Arrow 4"/>
          <p:cNvSpPr/>
          <p:nvPr/>
        </p:nvSpPr>
        <p:spPr>
          <a:xfrm>
            <a:off x="533520" y="446256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02" name="Picture 9" descr="latex-image-1.pdf"/>
          <p:cNvPicPr/>
          <p:nvPr/>
        </p:nvPicPr>
        <p:blipFill>
          <a:blip r:embed="rId2"/>
          <a:stretch/>
        </p:blipFill>
        <p:spPr>
          <a:xfrm>
            <a:off x="3588840" y="2728080"/>
            <a:ext cx="1244160" cy="202680"/>
          </a:xfrm>
          <a:prstGeom prst="rect">
            <a:avLst/>
          </a:prstGeom>
          <a:ln w="0">
            <a:noFill/>
          </a:ln>
        </p:spPr>
      </p:pic>
      <p:sp>
        <p:nvSpPr>
          <p:cNvPr id="203" name="TextBox 10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09" name="Right Arrow 4"/>
          <p:cNvSpPr/>
          <p:nvPr/>
        </p:nvSpPr>
        <p:spPr>
          <a:xfrm>
            <a:off x="533520" y="500868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0" name="Picture 1" descr="latex-image-1.pdf"/>
          <p:cNvPicPr/>
          <p:nvPr/>
        </p:nvPicPr>
        <p:blipFill>
          <a:blip r:embed="rId2"/>
          <a:stretch/>
        </p:blipFill>
        <p:spPr>
          <a:xfrm>
            <a:off x="3693960" y="2822040"/>
            <a:ext cx="1257120" cy="393480"/>
          </a:xfrm>
          <a:prstGeom prst="rect">
            <a:avLst/>
          </a:prstGeom>
          <a:ln w="0">
            <a:noFill/>
          </a:ln>
        </p:spPr>
      </p:pic>
      <p:sp>
        <p:nvSpPr>
          <p:cNvPr id="211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17" name="Right Arrow 4"/>
          <p:cNvSpPr/>
          <p:nvPr/>
        </p:nvSpPr>
        <p:spPr>
          <a:xfrm>
            <a:off x="1066680" y="525780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8" name="Picture 1" descr="latex-image-1.pdf"/>
          <p:cNvPicPr/>
          <p:nvPr/>
        </p:nvPicPr>
        <p:blipFill>
          <a:blip r:embed="rId2"/>
          <a:stretch/>
        </p:blipFill>
        <p:spPr>
          <a:xfrm>
            <a:off x="3693960" y="2822040"/>
            <a:ext cx="1257120" cy="393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25" name="Right Arrow 4"/>
          <p:cNvSpPr/>
          <p:nvPr/>
        </p:nvSpPr>
        <p:spPr>
          <a:xfrm>
            <a:off x="1600200" y="609588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26" name="Picture 7" descr="latex-image-1.pdf"/>
          <p:cNvPicPr/>
          <p:nvPr/>
        </p:nvPicPr>
        <p:blipFill>
          <a:blip r:embed="rId2"/>
          <a:stretch/>
        </p:blipFill>
        <p:spPr>
          <a:xfrm>
            <a:off x="3435480" y="2922480"/>
            <a:ext cx="2018880" cy="393480"/>
          </a:xfrm>
          <a:prstGeom prst="rect">
            <a:avLst/>
          </a:prstGeom>
          <a:ln w="0">
            <a:noFill/>
          </a:ln>
        </p:spPr>
      </p:pic>
      <p:sp>
        <p:nvSpPr>
          <p:cNvPr id="227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33" name="Right Arrow 4"/>
          <p:cNvSpPr/>
          <p:nvPr/>
        </p:nvSpPr>
        <p:spPr>
          <a:xfrm>
            <a:off x="522360" y="501804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34" name="Picture 7" descr="latex-image-1.pdf"/>
          <p:cNvPicPr/>
          <p:nvPr/>
        </p:nvPicPr>
        <p:blipFill>
          <a:blip r:embed="rId2"/>
          <a:stretch/>
        </p:blipFill>
        <p:spPr>
          <a:xfrm>
            <a:off x="3435480" y="2922480"/>
            <a:ext cx="2018880" cy="393480"/>
          </a:xfrm>
          <a:prstGeom prst="rect">
            <a:avLst/>
          </a:prstGeom>
          <a:ln w="0">
            <a:noFill/>
          </a:ln>
        </p:spPr>
      </p:pic>
      <p:sp>
        <p:nvSpPr>
          <p:cNvPr id="235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4" name="TextBox 5"/>
          <p:cNvSpPr/>
          <p:nvPr/>
        </p:nvSpPr>
        <p:spPr>
          <a:xfrm>
            <a:off x="3338640" y="3240"/>
            <a:ext cx="24472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Box 1"/>
          <p:cNvSpPr/>
          <p:nvPr/>
        </p:nvSpPr>
        <p:spPr>
          <a:xfrm>
            <a:off x="685800" y="1143000"/>
            <a:ext cx="7391160" cy="25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Collection of unordered objects stored/accessed through keys.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key in a dictionary must me an immutable object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number, string, tuple, dictionary (we can have nested dictionaries)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can be any object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1600200" y="3835440"/>
            <a:ext cx="6121080" cy="187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41" name="Right Arrow 4"/>
          <p:cNvSpPr/>
          <p:nvPr/>
        </p:nvSpPr>
        <p:spPr>
          <a:xfrm>
            <a:off x="1066680" y="525780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42" name="Picture 7" descr="latex-image-1.pdf"/>
          <p:cNvPicPr/>
          <p:nvPr/>
        </p:nvPicPr>
        <p:blipFill>
          <a:blip r:embed="rId2"/>
          <a:stretch/>
        </p:blipFill>
        <p:spPr>
          <a:xfrm>
            <a:off x="3435480" y="2922480"/>
            <a:ext cx="2018880" cy="393480"/>
          </a:xfrm>
          <a:prstGeom prst="rect">
            <a:avLst/>
          </a:prstGeom>
          <a:ln w="0">
            <a:noFill/>
          </a:ln>
        </p:spPr>
      </p:pic>
      <p:sp>
        <p:nvSpPr>
          <p:cNvPr id="243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49" name="Right Arrow 4"/>
          <p:cNvSpPr/>
          <p:nvPr/>
        </p:nvSpPr>
        <p:spPr>
          <a:xfrm>
            <a:off x="1654200" y="551988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50" name="Picture 1" descr="latex-image-1.pdf"/>
          <p:cNvPicPr/>
          <p:nvPr/>
        </p:nvPicPr>
        <p:blipFill>
          <a:blip r:embed="rId2"/>
          <a:stretch/>
        </p:blipFill>
        <p:spPr>
          <a:xfrm>
            <a:off x="3691800" y="2889000"/>
            <a:ext cx="2018880" cy="3934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57" name="Right Arrow 4"/>
          <p:cNvSpPr/>
          <p:nvPr/>
        </p:nvSpPr>
        <p:spPr>
          <a:xfrm>
            <a:off x="533520" y="500688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58" name="Picture 7" descr="latex-image-1.pdf"/>
          <p:cNvPicPr/>
          <p:nvPr/>
        </p:nvPicPr>
        <p:blipFill>
          <a:blip r:embed="rId2"/>
          <a:stretch/>
        </p:blipFill>
        <p:spPr>
          <a:xfrm>
            <a:off x="3257280" y="2895480"/>
            <a:ext cx="2018880" cy="4312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4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65" name="Right Arrow 4"/>
          <p:cNvSpPr/>
          <p:nvPr/>
        </p:nvSpPr>
        <p:spPr>
          <a:xfrm>
            <a:off x="1066680" y="528948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66" name="Picture 7" descr="latex-image-1.pdf"/>
          <p:cNvPicPr/>
          <p:nvPr/>
        </p:nvPicPr>
        <p:blipFill>
          <a:blip r:embed="rId2"/>
          <a:stretch/>
        </p:blipFill>
        <p:spPr>
          <a:xfrm>
            <a:off x="3257280" y="2895480"/>
            <a:ext cx="2018880" cy="4312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2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73" name="Right Arrow 4"/>
          <p:cNvSpPr/>
          <p:nvPr/>
        </p:nvSpPr>
        <p:spPr>
          <a:xfrm>
            <a:off x="1611360" y="607356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74" name="Picture 1" descr="latex-image-1.pdf"/>
          <p:cNvPicPr/>
          <p:nvPr/>
        </p:nvPicPr>
        <p:blipFill>
          <a:blip r:embed="rId2"/>
          <a:stretch/>
        </p:blipFill>
        <p:spPr>
          <a:xfrm>
            <a:off x="3222000" y="2914560"/>
            <a:ext cx="3047760" cy="431280"/>
          </a:xfrm>
          <a:prstGeom prst="rect">
            <a:avLst/>
          </a:prstGeom>
          <a:ln w="0">
            <a:noFill/>
          </a:ln>
        </p:spPr>
      </p:pic>
      <p:sp>
        <p:nvSpPr>
          <p:cNvPr id="275" name="TextBox 10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Box 6"/>
          <p:cNvSpPr/>
          <p:nvPr/>
        </p:nvSpPr>
        <p:spPr>
          <a:xfrm>
            <a:off x="457200" y="1066680"/>
            <a:ext cx="7619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create a dictionary which stores the number of times each word appears in the list: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995760" y="3886200"/>
            <a:ext cx="8128800" cy="2514240"/>
          </a:xfrm>
          <a:prstGeom prst="rect">
            <a:avLst/>
          </a:prstGeom>
          <a:ln w="0">
            <a:noFill/>
          </a:ln>
        </p:spPr>
      </p:pic>
      <p:sp>
        <p:nvSpPr>
          <p:cNvPr id="281" name="Right Arrow 4"/>
          <p:cNvSpPr/>
          <p:nvPr/>
        </p:nvSpPr>
        <p:spPr>
          <a:xfrm>
            <a:off x="522360" y="5008680"/>
            <a:ext cx="533160" cy="228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82" name="Picture 7" descr="latex-image-1.pdf"/>
          <p:cNvPicPr/>
          <p:nvPr/>
        </p:nvPicPr>
        <p:blipFill>
          <a:blip r:embed="rId2"/>
          <a:stretch/>
        </p:blipFill>
        <p:spPr>
          <a:xfrm>
            <a:off x="3099600" y="2766240"/>
            <a:ext cx="3047760" cy="393480"/>
          </a:xfrm>
          <a:prstGeom prst="rect">
            <a:avLst/>
          </a:prstGeom>
          <a:ln w="0">
            <a:noFill/>
          </a:ln>
        </p:spPr>
      </p:pic>
      <p:sp>
        <p:nvSpPr>
          <p:cNvPr id="283" name="TextBox 9"/>
          <p:cNvSpPr/>
          <p:nvPr/>
        </p:nvSpPr>
        <p:spPr>
          <a:xfrm>
            <a:off x="6477120" y="6400800"/>
            <a:ext cx="2514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so on….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TextBox 11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6" name="TextBox 5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Picture 2" descr=""/>
          <p:cNvPicPr/>
          <p:nvPr/>
        </p:nvPicPr>
        <p:blipFill>
          <a:blip r:embed="rId1"/>
          <a:stretch/>
        </p:blipFill>
        <p:spPr>
          <a:xfrm>
            <a:off x="0" y="1676520"/>
            <a:ext cx="9054720" cy="914040"/>
          </a:xfrm>
          <a:prstGeom prst="rect">
            <a:avLst/>
          </a:prstGeom>
          <a:ln w="0">
            <a:noFill/>
          </a:ln>
        </p:spPr>
      </p:pic>
      <p:sp>
        <p:nvSpPr>
          <p:cNvPr id="290" name="TextBox 4"/>
          <p:cNvSpPr/>
          <p:nvPr/>
        </p:nvSpPr>
        <p:spPr>
          <a:xfrm>
            <a:off x="1981080" y="107676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compute each person’s score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Picture 2" descr=""/>
          <p:cNvPicPr/>
          <p:nvPr/>
        </p:nvPicPr>
        <p:blipFill>
          <a:blip r:embed="rId1"/>
          <a:stretch/>
        </p:blipFill>
        <p:spPr>
          <a:xfrm>
            <a:off x="0" y="1676520"/>
            <a:ext cx="9054720" cy="9140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4"/>
          <p:cNvSpPr/>
          <p:nvPr/>
        </p:nvSpPr>
        <p:spPr>
          <a:xfrm>
            <a:off x="1981080" y="107676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compute each person’s score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TextBox 8"/>
          <p:cNvSpPr/>
          <p:nvPr/>
        </p:nvSpPr>
        <p:spPr>
          <a:xfrm>
            <a:off x="2514600" y="28954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would you do this with just lists?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TextBox 10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Picture 2" descr=""/>
          <p:cNvPicPr/>
          <p:nvPr/>
        </p:nvPicPr>
        <p:blipFill>
          <a:blip r:embed="rId1"/>
          <a:stretch/>
        </p:blipFill>
        <p:spPr>
          <a:xfrm>
            <a:off x="0" y="1676520"/>
            <a:ext cx="9054720" cy="914040"/>
          </a:xfrm>
          <a:prstGeom prst="rect">
            <a:avLst/>
          </a:prstGeom>
          <a:ln w="0">
            <a:noFill/>
          </a:ln>
        </p:spPr>
      </p:pic>
      <p:sp>
        <p:nvSpPr>
          <p:cNvPr id="302" name="TextBox 4"/>
          <p:cNvSpPr/>
          <p:nvPr/>
        </p:nvSpPr>
        <p:spPr>
          <a:xfrm>
            <a:off x="1981080" y="107676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compute each person’s score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TextBox 8"/>
          <p:cNvSpPr/>
          <p:nvPr/>
        </p:nvSpPr>
        <p:spPr>
          <a:xfrm>
            <a:off x="228600" y="297180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dictionary: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5" name="Picture 1" descr=""/>
          <p:cNvPicPr/>
          <p:nvPr/>
        </p:nvPicPr>
        <p:blipFill>
          <a:blip r:embed="rId2"/>
          <a:stretch/>
        </p:blipFill>
        <p:spPr>
          <a:xfrm>
            <a:off x="2895480" y="3048120"/>
            <a:ext cx="3970800" cy="360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0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Picture 2" descr=""/>
          <p:cNvPicPr/>
          <p:nvPr/>
        </p:nvPicPr>
        <p:blipFill>
          <a:blip r:embed="rId1"/>
          <a:stretch/>
        </p:blipFill>
        <p:spPr>
          <a:xfrm>
            <a:off x="0" y="1676520"/>
            <a:ext cx="9054720" cy="9140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4"/>
          <p:cNvSpPr/>
          <p:nvPr/>
        </p:nvSpPr>
        <p:spPr>
          <a:xfrm>
            <a:off x="1981080" y="1076760"/>
            <a:ext cx="495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say I want to compute each person’s score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TextBox 8"/>
          <p:cNvSpPr/>
          <p:nvPr/>
        </p:nvSpPr>
        <p:spPr>
          <a:xfrm>
            <a:off x="228600" y="297180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dictionary: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TextBox 9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13" name="Picture 1" descr=""/>
          <p:cNvPicPr/>
          <p:nvPr/>
        </p:nvPicPr>
        <p:blipFill>
          <a:blip r:embed="rId2"/>
          <a:stretch/>
        </p:blipFill>
        <p:spPr>
          <a:xfrm>
            <a:off x="2895480" y="3048120"/>
            <a:ext cx="3970800" cy="3606480"/>
          </a:xfrm>
          <a:prstGeom prst="rect">
            <a:avLst/>
          </a:prstGeom>
          <a:ln w="0">
            <a:noFill/>
          </a:ln>
        </p:spPr>
      </p:pic>
      <p:sp>
        <p:nvSpPr>
          <p:cNvPr id="314" name="TextBox 5"/>
          <p:cNvSpPr/>
          <p:nvPr/>
        </p:nvSpPr>
        <p:spPr>
          <a:xfrm>
            <a:off x="152280" y="4191120"/>
            <a:ext cx="2742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Unnecessary, but makes code more readable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Straight Arrow Connector 7"/>
          <p:cNvSpPr/>
          <p:nvPr/>
        </p:nvSpPr>
        <p:spPr>
          <a:xfrm flipV="1">
            <a:off x="2743200" y="4267080"/>
            <a:ext cx="76176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0" name="TextBox 5"/>
          <p:cNvSpPr/>
          <p:nvPr/>
        </p:nvSpPr>
        <p:spPr>
          <a:xfrm>
            <a:off x="3338640" y="3240"/>
            <a:ext cx="24472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Box 1"/>
          <p:cNvSpPr/>
          <p:nvPr/>
        </p:nvSpPr>
        <p:spPr>
          <a:xfrm>
            <a:off x="685800" y="1143000"/>
            <a:ext cx="739116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key in a dictionary must me an immutable object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number, string, tuple, dictionary (we can have nested dictionaries)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can be any object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600200" y="3048120"/>
            <a:ext cx="6121080" cy="18792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4"/>
          <p:cNvSpPr/>
          <p:nvPr/>
        </p:nvSpPr>
        <p:spPr>
          <a:xfrm>
            <a:off x="3200400" y="5257800"/>
            <a:ext cx="990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Key (tuple)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6019920" y="5257800"/>
            <a:ext cx="837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Value (list)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Straight Arrow Connector 7"/>
          <p:cNvSpPr/>
          <p:nvPr/>
        </p:nvSpPr>
        <p:spPr>
          <a:xfrm flipV="1">
            <a:off x="3429000" y="4799880"/>
            <a:ext cx="114264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Straight Arrow Connector 12"/>
          <p:cNvSpPr/>
          <p:nvPr/>
        </p:nvSpPr>
        <p:spPr>
          <a:xfrm flipV="1">
            <a:off x="6324480" y="4723560"/>
            <a:ext cx="1519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09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7" name="TextBox 5"/>
          <p:cNvSpPr/>
          <p:nvPr/>
        </p:nvSpPr>
        <p:spPr>
          <a:xfrm>
            <a:off x="3887280" y="3240"/>
            <a:ext cx="14004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Tuples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TextBox 2"/>
          <p:cNvSpPr/>
          <p:nvPr/>
        </p:nvSpPr>
        <p:spPr>
          <a:xfrm>
            <a:off x="685800" y="1143000"/>
            <a:ext cx="7314840" cy="16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Tuples are essentially immutable lists.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They can be slice and index and used in for loops, but you can’t sort them.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they are immutable, they can be keys in a dictionary, as we already saw.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2" name="TextBox 5"/>
          <p:cNvSpPr/>
          <p:nvPr/>
        </p:nvSpPr>
        <p:spPr>
          <a:xfrm>
            <a:off x="3887280" y="3240"/>
            <a:ext cx="14004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Tuples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Picture 4" descr=""/>
          <p:cNvPicPr/>
          <p:nvPr/>
        </p:nvPicPr>
        <p:blipFill>
          <a:blip r:embed="rId1"/>
          <a:stretch/>
        </p:blipFill>
        <p:spPr>
          <a:xfrm>
            <a:off x="3048120" y="3051360"/>
            <a:ext cx="1904760" cy="3717360"/>
          </a:xfrm>
          <a:prstGeom prst="rect">
            <a:avLst/>
          </a:prstGeom>
          <a:ln w="0">
            <a:noFill/>
          </a:ln>
        </p:spPr>
      </p:pic>
      <p:sp>
        <p:nvSpPr>
          <p:cNvPr id="326" name="TextBox 1"/>
          <p:cNvSpPr/>
          <p:nvPr/>
        </p:nvSpPr>
        <p:spPr>
          <a:xfrm>
            <a:off x="5638680" y="3505320"/>
            <a:ext cx="3047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Notice parentheses instead of bracket!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TextBox 9"/>
          <p:cNvSpPr/>
          <p:nvPr/>
        </p:nvSpPr>
        <p:spPr>
          <a:xfrm>
            <a:off x="685800" y="1143000"/>
            <a:ext cx="7314840" cy="16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Tuples are essentially immutable lists.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They can be slice and index and used in for loops, but you can’t sort them.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they are immutable, they can be keys in a dictionary, as we already saw.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Straight Arrow Connector 10"/>
          <p:cNvSpPr/>
          <p:nvPr/>
        </p:nvSpPr>
        <p:spPr>
          <a:xfrm flipH="1" flipV="1">
            <a:off x="4038480" y="3199680"/>
            <a:ext cx="15235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0" name="TextBox 5"/>
          <p:cNvSpPr/>
          <p:nvPr/>
        </p:nvSpPr>
        <p:spPr>
          <a:xfrm>
            <a:off x="3887280" y="3240"/>
            <a:ext cx="14004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Tuples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Picture 7" descr=""/>
          <p:cNvPicPr/>
          <p:nvPr/>
        </p:nvPicPr>
        <p:blipFill>
          <a:blip r:embed="rId1"/>
          <a:stretch/>
        </p:blipFill>
        <p:spPr>
          <a:xfrm>
            <a:off x="685800" y="3048120"/>
            <a:ext cx="8203680" cy="2781000"/>
          </a:xfrm>
          <a:prstGeom prst="rect">
            <a:avLst/>
          </a:prstGeom>
          <a:ln w="0">
            <a:noFill/>
          </a:ln>
        </p:spPr>
      </p:pic>
      <p:sp>
        <p:nvSpPr>
          <p:cNvPr id="334" name="TextBox 8"/>
          <p:cNvSpPr/>
          <p:nvPr/>
        </p:nvSpPr>
        <p:spPr>
          <a:xfrm>
            <a:off x="1066680" y="6172200"/>
            <a:ext cx="7467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Can’t change an element of tuple because of immutability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Box 9"/>
          <p:cNvSpPr/>
          <p:nvPr/>
        </p:nvSpPr>
        <p:spPr>
          <a:xfrm>
            <a:off x="685800" y="1143000"/>
            <a:ext cx="7314840" cy="16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Tuples are essentially immutable lists.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They can be slice and index and used in for loops, but you can’t sort them.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they are immutable, they can be keys in a dictionary, as we already saw.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7" name="TextBox 5"/>
          <p:cNvSpPr/>
          <p:nvPr/>
        </p:nvSpPr>
        <p:spPr>
          <a:xfrm>
            <a:off x="3887280" y="3240"/>
            <a:ext cx="14004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Tuples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Picture 1" descr=""/>
          <p:cNvPicPr/>
          <p:nvPr/>
        </p:nvPicPr>
        <p:blipFill>
          <a:blip r:embed="rId1"/>
          <a:stretch/>
        </p:blipFill>
        <p:spPr>
          <a:xfrm>
            <a:off x="1295280" y="3048120"/>
            <a:ext cx="6298920" cy="2819160"/>
          </a:xfrm>
          <a:prstGeom prst="rect">
            <a:avLst/>
          </a:prstGeom>
          <a:ln w="0">
            <a:noFill/>
          </a:ln>
        </p:spPr>
      </p:pic>
      <p:sp>
        <p:nvSpPr>
          <p:cNvPr id="341" name="TextBox 4"/>
          <p:cNvSpPr/>
          <p:nvPr/>
        </p:nvSpPr>
        <p:spPr>
          <a:xfrm>
            <a:off x="762120" y="6019920"/>
            <a:ext cx="7924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be used in for loops!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8"/>
          <p:cNvSpPr/>
          <p:nvPr/>
        </p:nvSpPr>
        <p:spPr>
          <a:xfrm>
            <a:off x="685800" y="1143000"/>
            <a:ext cx="7314840" cy="16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Tuples are essentially immutable lists.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They can be slice and index and used in for loops, but you can’t sort them.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they are immutable, they can be keys in a dictionary, as we already saw.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4" name="TextBox 5"/>
          <p:cNvSpPr/>
          <p:nvPr/>
        </p:nvSpPr>
        <p:spPr>
          <a:xfrm>
            <a:off x="3047040" y="3240"/>
            <a:ext cx="30812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Python Objects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Box 8"/>
          <p:cNvSpPr/>
          <p:nvPr/>
        </p:nvSpPr>
        <p:spPr>
          <a:xfrm>
            <a:off x="685800" y="1143000"/>
            <a:ext cx="7314840" cy="25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objects are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dynamically typed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– when we create a variable we don’t have to say what type of object it will store.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objects are wither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mutable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(can be changed)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immutable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(cannot be changed)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objects are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strongly typed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– there are built in type specific methods that help us manipulate objects.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9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Picture 4" descr=""/>
          <p:cNvPicPr/>
          <p:nvPr/>
        </p:nvPicPr>
        <p:blipFill>
          <a:blip r:embed="rId1"/>
          <a:stretch/>
        </p:blipFill>
        <p:spPr>
          <a:xfrm>
            <a:off x="1523880" y="1981080"/>
            <a:ext cx="6832080" cy="2679480"/>
          </a:xfrm>
          <a:prstGeom prst="rect">
            <a:avLst/>
          </a:prstGeom>
          <a:ln w="0">
            <a:noFill/>
          </a:ln>
        </p:spPr>
      </p:pic>
      <p:sp>
        <p:nvSpPr>
          <p:cNvPr id="353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Replace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global search and replace.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TextBox 7"/>
          <p:cNvSpPr/>
          <p:nvPr/>
        </p:nvSpPr>
        <p:spPr>
          <a:xfrm>
            <a:off x="3962520" y="4114800"/>
            <a:ext cx="1676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name of 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TextBox 12"/>
          <p:cNvSpPr/>
          <p:nvPr/>
        </p:nvSpPr>
        <p:spPr>
          <a:xfrm>
            <a:off x="6477120" y="4114800"/>
            <a:ext cx="1676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method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Straight Arrow Connector 11"/>
          <p:cNvSpPr/>
          <p:nvPr/>
        </p:nvSpPr>
        <p:spPr>
          <a:xfrm flipV="1">
            <a:off x="4572000" y="2895480"/>
            <a:ext cx="15192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57" name="Straight Arrow Connector 16"/>
          <p:cNvSpPr/>
          <p:nvPr/>
        </p:nvSpPr>
        <p:spPr>
          <a:xfrm flipH="1" flipV="1">
            <a:off x="6095880" y="2894760"/>
            <a:ext cx="761760" cy="12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9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Find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finds the first location of the given substring (or a -1 if it is not found).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3" name="Picture 1" descr=""/>
          <p:cNvPicPr/>
          <p:nvPr/>
        </p:nvPicPr>
        <p:blipFill>
          <a:blip r:embed="rId1"/>
          <a:stretch/>
        </p:blipFill>
        <p:spPr>
          <a:xfrm>
            <a:off x="2057400" y="2819520"/>
            <a:ext cx="4609800" cy="23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5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Split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splits string into list, delimited by input.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9" name="Picture 2" descr=""/>
          <p:cNvPicPr/>
          <p:nvPr/>
        </p:nvPicPr>
        <p:blipFill>
          <a:blip r:embed="rId1"/>
          <a:stretch/>
        </p:blipFill>
        <p:spPr>
          <a:xfrm>
            <a:off x="1905120" y="2666880"/>
            <a:ext cx="5181120" cy="2006280"/>
          </a:xfrm>
          <a:prstGeom prst="rect">
            <a:avLst/>
          </a:prstGeom>
          <a:ln w="0">
            <a:noFill/>
          </a:ln>
        </p:spPr>
      </p:pic>
      <p:sp>
        <p:nvSpPr>
          <p:cNvPr id="370" name="TextBox 4"/>
          <p:cNvSpPr/>
          <p:nvPr/>
        </p:nvSpPr>
        <p:spPr>
          <a:xfrm>
            <a:off x="6095880" y="3886200"/>
            <a:ext cx="2895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split string by space”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Straight Arrow Connector 8"/>
          <p:cNvSpPr/>
          <p:nvPr/>
        </p:nvSpPr>
        <p:spPr>
          <a:xfrm flipH="1" flipV="1">
            <a:off x="5867280" y="3428280"/>
            <a:ext cx="3045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73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Split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splits string into list, delimited by input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77" name="Picture 2" descr=""/>
          <p:cNvPicPr/>
          <p:nvPr/>
        </p:nvPicPr>
        <p:blipFill>
          <a:blip r:embed="rId1"/>
          <a:stretch/>
        </p:blipFill>
        <p:spPr>
          <a:xfrm>
            <a:off x="1905120" y="2666880"/>
            <a:ext cx="5181120" cy="2006280"/>
          </a:xfrm>
          <a:prstGeom prst="rect">
            <a:avLst/>
          </a:prstGeom>
          <a:ln w="0">
            <a:noFill/>
          </a:ln>
        </p:spPr>
      </p:pic>
      <p:sp>
        <p:nvSpPr>
          <p:cNvPr id="378" name="TextBox 4"/>
          <p:cNvSpPr/>
          <p:nvPr/>
        </p:nvSpPr>
        <p:spPr>
          <a:xfrm>
            <a:off x="6095880" y="3886200"/>
            <a:ext cx="2895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split string by space”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Straight Arrow Connector 8"/>
          <p:cNvSpPr/>
          <p:nvPr/>
        </p:nvSpPr>
        <p:spPr>
          <a:xfrm flipH="1" flipV="1">
            <a:off x="5867280" y="3428280"/>
            <a:ext cx="3045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0" name="Straight Arrow Connector 7"/>
          <p:cNvSpPr/>
          <p:nvPr/>
        </p:nvSpPr>
        <p:spPr>
          <a:xfrm>
            <a:off x="3809880" y="243828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81" name="Straight Arrow Connector 11"/>
          <p:cNvSpPr/>
          <p:nvPr/>
        </p:nvSpPr>
        <p:spPr>
          <a:xfrm>
            <a:off x="4681800" y="243828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82" name="Straight Arrow Connector 12"/>
          <p:cNvSpPr/>
          <p:nvPr/>
        </p:nvSpPr>
        <p:spPr>
          <a:xfrm>
            <a:off x="5224320" y="243828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83" name="Straight Arrow Connector 13"/>
          <p:cNvSpPr/>
          <p:nvPr/>
        </p:nvSpPr>
        <p:spPr>
          <a:xfrm>
            <a:off x="5943600" y="243828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85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Strip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Deletes input from both sides of string.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9" name="Picture 1" descr=""/>
          <p:cNvPicPr/>
          <p:nvPr/>
        </p:nvPicPr>
        <p:blipFill>
          <a:blip r:embed="rId1"/>
          <a:stretch/>
        </p:blipFill>
        <p:spPr>
          <a:xfrm>
            <a:off x="1752480" y="2286000"/>
            <a:ext cx="5562360" cy="257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1" name="TextBox 5"/>
          <p:cNvSpPr/>
          <p:nvPr/>
        </p:nvSpPr>
        <p:spPr>
          <a:xfrm>
            <a:off x="3338640" y="3240"/>
            <a:ext cx="24472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Box 1"/>
          <p:cNvSpPr/>
          <p:nvPr/>
        </p:nvSpPr>
        <p:spPr>
          <a:xfrm>
            <a:off x="685800" y="1143000"/>
            <a:ext cx="739116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key in a dictionary must me an immutable object</a:t>
            </a: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number, string, tuple, dictionary (we can have nested dictionaries)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can be any object and it is access through its key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5" name="Picture 6" descr=""/>
          <p:cNvPicPr/>
          <p:nvPr/>
        </p:nvPicPr>
        <p:blipFill>
          <a:blip r:embed="rId1"/>
          <a:stretch/>
        </p:blipFill>
        <p:spPr>
          <a:xfrm>
            <a:off x="1295280" y="2849400"/>
            <a:ext cx="6044760" cy="398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91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Strip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Deletes input from both sides of string.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5" name="Picture 1" descr=""/>
          <p:cNvPicPr/>
          <p:nvPr/>
        </p:nvPicPr>
        <p:blipFill>
          <a:blip r:embed="rId1"/>
          <a:stretch/>
        </p:blipFill>
        <p:spPr>
          <a:xfrm>
            <a:off x="1752480" y="2286000"/>
            <a:ext cx="5562360" cy="2577600"/>
          </a:xfrm>
          <a:prstGeom prst="rect">
            <a:avLst/>
          </a:prstGeom>
          <a:ln w="0">
            <a:noFill/>
          </a:ln>
        </p:spPr>
      </p:pic>
      <p:sp>
        <p:nvSpPr>
          <p:cNvPr id="396" name="TextBox 7"/>
          <p:cNvSpPr/>
          <p:nvPr/>
        </p:nvSpPr>
        <p:spPr>
          <a:xfrm>
            <a:off x="1447920" y="5257800"/>
            <a:ext cx="66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 rid of periods on the left and right of the string”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Straight Arrow Connector 8"/>
          <p:cNvSpPr/>
          <p:nvPr/>
        </p:nvSpPr>
        <p:spPr>
          <a:xfrm>
            <a:off x="3505320" y="205740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98" name="Straight Arrow Connector 9"/>
          <p:cNvSpPr/>
          <p:nvPr/>
        </p:nvSpPr>
        <p:spPr>
          <a:xfrm>
            <a:off x="7010280" y="205740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00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Strip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Deletes input from both sides of string.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04" name="Picture 2" descr=""/>
          <p:cNvPicPr/>
          <p:nvPr/>
        </p:nvPicPr>
        <p:blipFill>
          <a:blip r:embed="rId1"/>
          <a:stretch/>
        </p:blipFill>
        <p:spPr>
          <a:xfrm>
            <a:off x="1460520" y="2120760"/>
            <a:ext cx="6222600" cy="260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06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Strip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 Deletes input from both sides of string.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1460520" y="2120760"/>
            <a:ext cx="6222600" cy="2603160"/>
          </a:xfrm>
          <a:prstGeom prst="rect">
            <a:avLst/>
          </a:prstGeom>
          <a:ln w="0">
            <a:noFill/>
          </a:ln>
        </p:spPr>
      </p:pic>
      <p:sp>
        <p:nvSpPr>
          <p:cNvPr id="411" name="TextBox 1"/>
          <p:cNvSpPr/>
          <p:nvPr/>
        </p:nvSpPr>
        <p:spPr>
          <a:xfrm>
            <a:off x="1523880" y="5257800"/>
            <a:ext cx="685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 rid of spaces and periods from the left and right of the string.”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Straight Arrow Connector 8"/>
          <p:cNvSpPr/>
          <p:nvPr/>
        </p:nvSpPr>
        <p:spPr>
          <a:xfrm>
            <a:off x="3200400" y="190512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13" name="Straight Arrow Connector 9"/>
          <p:cNvSpPr/>
          <p:nvPr/>
        </p:nvSpPr>
        <p:spPr>
          <a:xfrm>
            <a:off x="3543480" y="190512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14" name="Straight Arrow Connector 10"/>
          <p:cNvSpPr/>
          <p:nvPr/>
        </p:nvSpPr>
        <p:spPr>
          <a:xfrm>
            <a:off x="3886200" y="190512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15" name="Straight Arrow Connector 11"/>
          <p:cNvSpPr/>
          <p:nvPr/>
        </p:nvSpPr>
        <p:spPr>
          <a:xfrm>
            <a:off x="7391520" y="190512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17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TextBox 12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can stack string methods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21" name="Picture 4" descr=""/>
          <p:cNvPicPr/>
          <p:nvPr/>
        </p:nvPicPr>
        <p:blipFill>
          <a:blip r:embed="rId1"/>
          <a:stretch/>
        </p:blipFill>
        <p:spPr>
          <a:xfrm>
            <a:off x="977760" y="1600200"/>
            <a:ext cx="7187760" cy="27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3" name="TextBox 5"/>
          <p:cNvSpPr/>
          <p:nvPr/>
        </p:nvSpPr>
        <p:spPr>
          <a:xfrm>
            <a:off x="3037320" y="3240"/>
            <a:ext cx="3101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String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TextBox 12"/>
          <p:cNvSpPr/>
          <p:nvPr/>
        </p:nvSpPr>
        <p:spPr>
          <a:xfrm>
            <a:off x="1828800" y="914400"/>
            <a:ext cx="5562360" cy="41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can stack methods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27" name="Picture 4" descr=""/>
          <p:cNvPicPr/>
          <p:nvPr/>
        </p:nvPicPr>
        <p:blipFill>
          <a:blip r:embed="rId1"/>
          <a:stretch/>
        </p:blipFill>
        <p:spPr>
          <a:xfrm>
            <a:off x="977760" y="1295280"/>
            <a:ext cx="7187760" cy="2730240"/>
          </a:xfrm>
          <a:prstGeom prst="rect">
            <a:avLst/>
          </a:prstGeom>
          <a:ln w="0">
            <a:noFill/>
          </a:ln>
        </p:spPr>
      </p:pic>
      <p:sp>
        <p:nvSpPr>
          <p:cNvPr id="428" name="TextBox 7"/>
          <p:cNvSpPr/>
          <p:nvPr/>
        </p:nvSpPr>
        <p:spPr>
          <a:xfrm>
            <a:off x="533520" y="457200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29" name="Picture 1" descr=""/>
          <p:cNvPicPr/>
          <p:nvPr/>
        </p:nvPicPr>
        <p:blipFill>
          <a:blip r:embed="rId2"/>
          <a:stretch/>
        </p:blipFill>
        <p:spPr>
          <a:xfrm>
            <a:off x="1143000" y="3962520"/>
            <a:ext cx="692100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31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Append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Add element to end of the list.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35" name="Picture 1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240012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37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Append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Add element to end of the list.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41" name="Picture 1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2400120" cy="3428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2"/>
          <p:cNvSpPr/>
          <p:nvPr/>
        </p:nvSpPr>
        <p:spPr>
          <a:xfrm>
            <a:off x="914400" y="5791320"/>
            <a:ext cx="7238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Since lists are mutable the methods change the object itself!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4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Append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Add element to end of the list.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48" name="Picture 1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2400120" cy="34286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2"/>
          <p:cNvSpPr/>
          <p:nvPr/>
        </p:nvSpPr>
        <p:spPr>
          <a:xfrm>
            <a:off x="914400" y="5791320"/>
            <a:ext cx="7238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Since lists are mutable the methods change the object itself!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TextBox 4"/>
          <p:cNvSpPr/>
          <p:nvPr/>
        </p:nvSpPr>
        <p:spPr>
          <a:xfrm>
            <a:off x="228600" y="3048120"/>
            <a:ext cx="2209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 these really do the same thing?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Straight Arrow Connector 9"/>
          <p:cNvSpPr/>
          <p:nvPr/>
        </p:nvSpPr>
        <p:spPr>
          <a:xfrm flipV="1">
            <a:off x="2209680" y="2743200"/>
            <a:ext cx="990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2" name="Straight Arrow Connector 11"/>
          <p:cNvSpPr/>
          <p:nvPr/>
        </p:nvSpPr>
        <p:spPr>
          <a:xfrm>
            <a:off x="2209680" y="3429000"/>
            <a:ext cx="99036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54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Sort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Sorts the elements in the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58" name="Picture 4" descr=""/>
          <p:cNvPicPr/>
          <p:nvPr/>
        </p:nvPicPr>
        <p:blipFill>
          <a:blip r:embed="rId1"/>
          <a:stretch/>
        </p:blipFill>
        <p:spPr>
          <a:xfrm>
            <a:off x="3200400" y="1828800"/>
            <a:ext cx="2361960" cy="16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60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TextBox 6"/>
          <p:cNvSpPr/>
          <p:nvPr/>
        </p:nvSpPr>
        <p:spPr>
          <a:xfrm>
            <a:off x="1828800" y="106668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Sort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Sorts the elements in the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64" name="Picture 4" descr=""/>
          <p:cNvPicPr/>
          <p:nvPr/>
        </p:nvPicPr>
        <p:blipFill>
          <a:blip r:embed="rId1"/>
          <a:stretch/>
        </p:blipFill>
        <p:spPr>
          <a:xfrm>
            <a:off x="3200400" y="1828800"/>
            <a:ext cx="2361960" cy="1688760"/>
          </a:xfrm>
          <a:prstGeom prst="rect">
            <a:avLst/>
          </a:prstGeom>
          <a:ln w="0">
            <a:noFill/>
          </a:ln>
        </p:spPr>
      </p:pic>
      <p:sp>
        <p:nvSpPr>
          <p:cNvPr id="465" name="TextBox 7"/>
          <p:cNvSpPr/>
          <p:nvPr/>
        </p:nvSpPr>
        <p:spPr>
          <a:xfrm>
            <a:off x="2057400" y="3886200"/>
            <a:ext cx="5105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will lose the original ordering of L in this case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7" name="TextBox 5"/>
          <p:cNvSpPr/>
          <p:nvPr/>
        </p:nvSpPr>
        <p:spPr>
          <a:xfrm>
            <a:off x="1927440" y="3240"/>
            <a:ext cx="53200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Dictionaries As Loop Target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Box 9"/>
          <p:cNvSpPr/>
          <p:nvPr/>
        </p:nvSpPr>
        <p:spPr>
          <a:xfrm>
            <a:off x="304920" y="990720"/>
            <a:ext cx="518112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Iterate over keys of dictionary: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REMEMBER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 Dictionaries are not ordered!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Picture 1" descr=""/>
          <p:cNvPicPr/>
          <p:nvPr/>
        </p:nvPicPr>
        <p:blipFill>
          <a:blip r:embed="rId1"/>
          <a:stretch/>
        </p:blipFill>
        <p:spPr>
          <a:xfrm>
            <a:off x="0" y="2298600"/>
            <a:ext cx="9143640" cy="225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67" name="TextBox 5"/>
          <p:cNvSpPr/>
          <p:nvPr/>
        </p:nvSpPr>
        <p:spPr>
          <a:xfrm>
            <a:off x="2502360" y="3240"/>
            <a:ext cx="41709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Built in Sort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0" name="Picture 1" descr=""/>
          <p:cNvPicPr/>
          <p:nvPr/>
        </p:nvPicPr>
        <p:blipFill>
          <a:blip r:embed="rId1"/>
          <a:stretch/>
        </p:blipFill>
        <p:spPr>
          <a:xfrm>
            <a:off x="2819520" y="1447920"/>
            <a:ext cx="3784320" cy="23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72" name="TextBox 5"/>
          <p:cNvSpPr/>
          <p:nvPr/>
        </p:nvSpPr>
        <p:spPr>
          <a:xfrm>
            <a:off x="2502360" y="3240"/>
            <a:ext cx="41709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Built in Sort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5" name="Picture 1" descr=""/>
          <p:cNvPicPr/>
          <p:nvPr/>
        </p:nvPicPr>
        <p:blipFill>
          <a:blip r:embed="rId1"/>
          <a:stretch/>
        </p:blipFill>
        <p:spPr>
          <a:xfrm>
            <a:off x="2819520" y="1447920"/>
            <a:ext cx="3784320" cy="2387160"/>
          </a:xfrm>
          <a:prstGeom prst="rect">
            <a:avLst/>
          </a:prstGeom>
          <a:ln w="0">
            <a:noFill/>
          </a:ln>
        </p:spPr>
      </p:pic>
      <p:sp>
        <p:nvSpPr>
          <p:cNvPr id="476" name="TextBox 2"/>
          <p:cNvSpPr/>
          <p:nvPr/>
        </p:nvSpPr>
        <p:spPr>
          <a:xfrm>
            <a:off x="1371600" y="4419720"/>
            <a:ext cx="7391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Unlike the sort() method, running the sorted function on L does not change 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just returns a sorted version of L that we can store!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78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Index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returns the index of first occurrence of the inputted element.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82" name="Picture 1" descr=""/>
          <p:cNvPicPr/>
          <p:nvPr/>
        </p:nvPicPr>
        <p:blipFill>
          <a:blip r:embed="rId1"/>
          <a:stretch/>
        </p:blipFill>
        <p:spPr>
          <a:xfrm>
            <a:off x="2286000" y="2590920"/>
            <a:ext cx="4571640" cy="1676160"/>
          </a:xfrm>
          <a:prstGeom prst="rect">
            <a:avLst/>
          </a:prstGeom>
          <a:ln w="0">
            <a:noFill/>
          </a:ln>
        </p:spPr>
      </p:pic>
      <p:sp>
        <p:nvSpPr>
          <p:cNvPr id="483" name="TextBox 2"/>
          <p:cNvSpPr/>
          <p:nvPr/>
        </p:nvSpPr>
        <p:spPr>
          <a:xfrm>
            <a:off x="990720" y="4572000"/>
            <a:ext cx="73911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I want to use the index I have to store it....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85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Index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returns the index of first occurrence of the inputted element.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89" name="Picture 1" descr=""/>
          <p:cNvPicPr/>
          <p:nvPr/>
        </p:nvPicPr>
        <p:blipFill>
          <a:blip r:embed="rId1"/>
          <a:stretch/>
        </p:blipFill>
        <p:spPr>
          <a:xfrm>
            <a:off x="2286000" y="2590920"/>
            <a:ext cx="4571640" cy="1676160"/>
          </a:xfrm>
          <a:prstGeom prst="rect">
            <a:avLst/>
          </a:prstGeom>
          <a:ln w="0">
            <a:noFill/>
          </a:ln>
        </p:spPr>
      </p:pic>
      <p:sp>
        <p:nvSpPr>
          <p:cNvPr id="490" name="TextBox 2"/>
          <p:cNvSpPr/>
          <p:nvPr/>
        </p:nvSpPr>
        <p:spPr>
          <a:xfrm>
            <a:off x="990720" y="4572000"/>
            <a:ext cx="73911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I want to use the index I have to store it....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happens if the list does not have the inputted element?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92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Index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returns the index of first occurrence of the inputted element.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96" name="Picture 4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8457840" cy="3479400"/>
          </a:xfrm>
          <a:prstGeom prst="rect">
            <a:avLst/>
          </a:prstGeom>
          <a:ln w="0">
            <a:noFill/>
          </a:ln>
        </p:spPr>
      </p:pic>
      <p:sp>
        <p:nvSpPr>
          <p:cNvPr id="497" name="TextBox 7"/>
          <p:cNvSpPr/>
          <p:nvPr/>
        </p:nvSpPr>
        <p:spPr>
          <a:xfrm>
            <a:off x="1295280" y="5867280"/>
            <a:ext cx="7619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get an error!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99" name="TextBox 5"/>
          <p:cNvSpPr/>
          <p:nvPr/>
        </p:nvSpPr>
        <p:spPr>
          <a:xfrm>
            <a:off x="3634560" y="3240"/>
            <a:ext cx="19062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TextBox 1"/>
          <p:cNvSpPr/>
          <p:nvPr/>
        </p:nvSpPr>
        <p:spPr>
          <a:xfrm>
            <a:off x="533520" y="1219320"/>
            <a:ext cx="7848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do I find all indices of a given element?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3" name="Picture 2" descr=""/>
          <p:cNvPicPr/>
          <p:nvPr/>
        </p:nvPicPr>
        <p:blipFill>
          <a:blip r:embed="rId1"/>
          <a:stretch/>
        </p:blipFill>
        <p:spPr>
          <a:xfrm>
            <a:off x="1752480" y="2057400"/>
            <a:ext cx="5663880" cy="69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05" name="TextBox 5"/>
          <p:cNvSpPr/>
          <p:nvPr/>
        </p:nvSpPr>
        <p:spPr>
          <a:xfrm>
            <a:off x="3634560" y="3240"/>
            <a:ext cx="19062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TextBox 1"/>
          <p:cNvSpPr/>
          <p:nvPr/>
        </p:nvSpPr>
        <p:spPr>
          <a:xfrm>
            <a:off x="533520" y="1219320"/>
            <a:ext cx="784836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do I find all indices of a given element?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Answer 1: For loop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9" name="Picture 2" descr=""/>
          <p:cNvPicPr/>
          <p:nvPr/>
        </p:nvPicPr>
        <p:blipFill>
          <a:blip r:embed="rId1"/>
          <a:stretch/>
        </p:blipFill>
        <p:spPr>
          <a:xfrm>
            <a:off x="1752480" y="2057400"/>
            <a:ext cx="5663880" cy="698040"/>
          </a:xfrm>
          <a:prstGeom prst="rect">
            <a:avLst/>
          </a:prstGeom>
          <a:ln w="0">
            <a:noFill/>
          </a:ln>
        </p:spPr>
      </p:pic>
      <p:pic>
        <p:nvPicPr>
          <p:cNvPr id="510" name="Picture 6" descr=""/>
          <p:cNvPicPr/>
          <p:nvPr/>
        </p:nvPicPr>
        <p:blipFill>
          <a:blip r:embed="rId2"/>
          <a:stretch/>
        </p:blipFill>
        <p:spPr>
          <a:xfrm>
            <a:off x="1828800" y="3886200"/>
            <a:ext cx="5308200" cy="252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12" name="TextBox 5"/>
          <p:cNvSpPr/>
          <p:nvPr/>
        </p:nvSpPr>
        <p:spPr>
          <a:xfrm>
            <a:off x="3634560" y="3240"/>
            <a:ext cx="19062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TextBox 1"/>
          <p:cNvSpPr/>
          <p:nvPr/>
        </p:nvSpPr>
        <p:spPr>
          <a:xfrm>
            <a:off x="533520" y="1219320"/>
            <a:ext cx="784836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do I find all indices of a given element?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Answer 2: List comprehension (more on this later…)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6" name="Picture 2" descr=""/>
          <p:cNvPicPr/>
          <p:nvPr/>
        </p:nvPicPr>
        <p:blipFill>
          <a:blip r:embed="rId1"/>
          <a:stretch/>
        </p:blipFill>
        <p:spPr>
          <a:xfrm>
            <a:off x="1752480" y="2057400"/>
            <a:ext cx="5663880" cy="698040"/>
          </a:xfrm>
          <a:prstGeom prst="rect">
            <a:avLst/>
          </a:prstGeom>
          <a:ln w="0">
            <a:noFill/>
          </a:ln>
        </p:spPr>
      </p:pic>
      <p:pic>
        <p:nvPicPr>
          <p:cNvPr id="517" name="Picture 4" descr=""/>
          <p:cNvPicPr/>
          <p:nvPr/>
        </p:nvPicPr>
        <p:blipFill>
          <a:blip r:embed="rId2"/>
          <a:stretch/>
        </p:blipFill>
        <p:spPr>
          <a:xfrm>
            <a:off x="6120" y="4419720"/>
            <a:ext cx="9143640" cy="138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19" name="TextBox 5"/>
          <p:cNvSpPr/>
          <p:nvPr/>
        </p:nvSpPr>
        <p:spPr>
          <a:xfrm>
            <a:off x="3272760" y="3240"/>
            <a:ext cx="2630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List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TextBox 12"/>
          <p:cNvSpPr/>
          <p:nvPr/>
        </p:nvSpPr>
        <p:spPr>
          <a:xfrm>
            <a:off x="1828800" y="914400"/>
            <a:ext cx="5562360" cy="41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cannot stack list methods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23" name="TextBox 7"/>
          <p:cNvSpPr/>
          <p:nvPr/>
        </p:nvSpPr>
        <p:spPr>
          <a:xfrm>
            <a:off x="533520" y="4572000"/>
            <a:ext cx="5562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24" name="Picture 2" descr=""/>
          <p:cNvPicPr/>
          <p:nvPr/>
        </p:nvPicPr>
        <p:blipFill>
          <a:blip r:embed="rId1"/>
          <a:stretch/>
        </p:blipFill>
        <p:spPr>
          <a:xfrm>
            <a:off x="355680" y="1739880"/>
            <a:ext cx="8432280" cy="3377880"/>
          </a:xfrm>
          <a:prstGeom prst="rect">
            <a:avLst/>
          </a:prstGeom>
          <a:ln w="0">
            <a:noFill/>
          </a:ln>
        </p:spPr>
      </p:pic>
      <p:sp>
        <p:nvSpPr>
          <p:cNvPr id="525" name="TextBox 6"/>
          <p:cNvSpPr/>
          <p:nvPr/>
        </p:nvSpPr>
        <p:spPr>
          <a:xfrm>
            <a:off x="457200" y="5410080"/>
            <a:ext cx="7695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because list methods do not return anything, they change the list inplace.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7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keys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returns the keys as an interable.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31" name="Picture 4" descr=""/>
          <p:cNvPicPr/>
          <p:nvPr/>
        </p:nvPicPr>
        <p:blipFill>
          <a:blip r:embed="rId1"/>
          <a:stretch/>
        </p:blipFill>
        <p:spPr>
          <a:xfrm>
            <a:off x="2286000" y="2374920"/>
            <a:ext cx="4559040" cy="2107800"/>
          </a:xfrm>
          <a:prstGeom prst="rect">
            <a:avLst/>
          </a:prstGeom>
          <a:ln w="0">
            <a:noFill/>
          </a:ln>
        </p:spPr>
      </p:pic>
      <p:sp>
        <p:nvSpPr>
          <p:cNvPr id="532" name="TextBox 7"/>
          <p:cNvSpPr/>
          <p:nvPr/>
        </p:nvSpPr>
        <p:spPr>
          <a:xfrm>
            <a:off x="1219320" y="5029200"/>
            <a:ext cx="540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can wrap in a list to a get indexable object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8" descr=""/>
          <p:cNvPicPr/>
          <p:nvPr/>
        </p:nvPicPr>
        <p:blipFill>
          <a:blip r:embed="rId1"/>
          <a:stretch/>
        </p:blipFill>
        <p:spPr>
          <a:xfrm>
            <a:off x="0" y="2438280"/>
            <a:ext cx="9143640" cy="13122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9"/>
          <p:cNvSpPr/>
          <p:nvPr/>
        </p:nvSpPr>
        <p:spPr>
          <a:xfrm>
            <a:off x="304920" y="990720"/>
            <a:ext cx="518112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Iterate over keys of dictionary: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REMEMBER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 Dictionaries are not ordered!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Equivalent way to iterate over keys of dictionary: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7" name="Picture 1" descr=""/>
          <p:cNvPicPr/>
          <p:nvPr/>
        </p:nvPicPr>
        <p:blipFill>
          <a:blip r:embed="rId2"/>
          <a:stretch/>
        </p:blipFill>
        <p:spPr>
          <a:xfrm>
            <a:off x="0" y="4724280"/>
            <a:ext cx="9143640" cy="1321560"/>
          </a:xfrm>
          <a:prstGeom prst="rect">
            <a:avLst/>
          </a:prstGeom>
          <a:ln w="0">
            <a:noFill/>
          </a:ln>
        </p:spPr>
      </p:pic>
      <p:sp>
        <p:nvSpPr>
          <p:cNvPr id="128" name="TextBox 10"/>
          <p:cNvSpPr/>
          <p:nvPr/>
        </p:nvSpPr>
        <p:spPr>
          <a:xfrm>
            <a:off x="1927440" y="3240"/>
            <a:ext cx="53200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Dictionaries As Loop Target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2819520" y="6248520"/>
            <a:ext cx="5333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More on this later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Straight Arrow Connector 11"/>
          <p:cNvSpPr/>
          <p:nvPr/>
        </p:nvSpPr>
        <p:spPr>
          <a:xfrm flipH="1" flipV="1">
            <a:off x="2666160" y="5714280"/>
            <a:ext cx="3805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Picture 1" descr=""/>
          <p:cNvPicPr/>
          <p:nvPr/>
        </p:nvPicPr>
        <p:blipFill>
          <a:blip r:embed="rId1"/>
          <a:stretch/>
        </p:blipFill>
        <p:spPr>
          <a:xfrm>
            <a:off x="2349360" y="2451240"/>
            <a:ext cx="4431960" cy="1955520"/>
          </a:xfrm>
          <a:prstGeom prst="rect">
            <a:avLst/>
          </a:prstGeom>
          <a:ln w="0">
            <a:noFill/>
          </a:ln>
        </p:spPr>
      </p:pic>
      <p:sp>
        <p:nvSpPr>
          <p:cNvPr id="534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5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values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returns the values as an interable.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39" name="TextBox 7"/>
          <p:cNvSpPr/>
          <p:nvPr/>
        </p:nvSpPr>
        <p:spPr>
          <a:xfrm>
            <a:off x="1219320" y="5029200"/>
            <a:ext cx="540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can wrap in a list to a get indexable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Right Arrow 8"/>
          <p:cNvSpPr/>
          <p:nvPr/>
        </p:nvSpPr>
        <p:spPr>
          <a:xfrm rot="18427200">
            <a:off x="968400" y="4177080"/>
            <a:ext cx="1951200" cy="1508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3026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icture 1" descr=""/>
          <p:cNvPicPr/>
          <p:nvPr/>
        </p:nvPicPr>
        <p:blipFill>
          <a:blip r:embed="rId1"/>
          <a:stretch/>
        </p:blipFill>
        <p:spPr>
          <a:xfrm>
            <a:off x="2438280" y="1981080"/>
            <a:ext cx="4431960" cy="1955520"/>
          </a:xfrm>
          <a:prstGeom prst="rect">
            <a:avLst/>
          </a:prstGeom>
          <a:ln w="0">
            <a:noFill/>
          </a:ln>
        </p:spPr>
      </p:pic>
      <p:sp>
        <p:nvSpPr>
          <p:cNvPr id="542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43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extBox 6"/>
          <p:cNvSpPr/>
          <p:nvPr/>
        </p:nvSpPr>
        <p:spPr>
          <a:xfrm>
            <a:off x="1828800" y="8380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values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returns the values as an interable.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47" name="TextBox 7"/>
          <p:cNvSpPr/>
          <p:nvPr/>
        </p:nvSpPr>
        <p:spPr>
          <a:xfrm>
            <a:off x="1219320" y="4191120"/>
            <a:ext cx="540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put values on object in four loop: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8" name="Picture 2" descr=""/>
          <p:cNvPicPr/>
          <p:nvPr/>
        </p:nvPicPr>
        <p:blipFill>
          <a:blip r:embed="rId2"/>
          <a:stretch/>
        </p:blipFill>
        <p:spPr>
          <a:xfrm>
            <a:off x="2209680" y="4737240"/>
            <a:ext cx="4520880" cy="21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50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TextBox 6"/>
          <p:cNvSpPr/>
          <p:nvPr/>
        </p:nvSpPr>
        <p:spPr>
          <a:xfrm>
            <a:off x="990720" y="1066680"/>
            <a:ext cx="5562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check whether a key or value exists as follows: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4" name="Picture 4" descr=""/>
          <p:cNvPicPr/>
          <p:nvPr/>
        </p:nvPicPr>
        <p:blipFill>
          <a:blip r:embed="rId1"/>
          <a:stretch/>
        </p:blipFill>
        <p:spPr>
          <a:xfrm>
            <a:off x="380880" y="2057400"/>
            <a:ext cx="8178480" cy="347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56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another way to access a value through a key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60" name="Picture 1" descr=""/>
          <p:cNvPicPr/>
          <p:nvPr/>
        </p:nvPicPr>
        <p:blipFill>
          <a:blip r:embed="rId1"/>
          <a:stretch/>
        </p:blipFill>
        <p:spPr>
          <a:xfrm>
            <a:off x="1447920" y="2286000"/>
            <a:ext cx="6400440" cy="170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62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another way to access a value through a key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66" name="Picture 1" descr=""/>
          <p:cNvPicPr/>
          <p:nvPr/>
        </p:nvPicPr>
        <p:blipFill>
          <a:blip r:embed="rId1"/>
          <a:stretch/>
        </p:blipFill>
        <p:spPr>
          <a:xfrm>
            <a:off x="1447920" y="2286000"/>
            <a:ext cx="6400440" cy="17013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2"/>
          <p:cNvSpPr/>
          <p:nvPr/>
        </p:nvSpPr>
        <p:spPr>
          <a:xfrm>
            <a:off x="228600" y="3962520"/>
            <a:ext cx="853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Main difference: Try to access key that does exist.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69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another way to access a value through a key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73" name="Picture 1" descr=""/>
          <p:cNvPicPr/>
          <p:nvPr/>
        </p:nvPicPr>
        <p:blipFill>
          <a:blip r:embed="rId1"/>
          <a:stretch/>
        </p:blipFill>
        <p:spPr>
          <a:xfrm>
            <a:off x="1447920" y="2286000"/>
            <a:ext cx="6400440" cy="1701360"/>
          </a:xfrm>
          <a:prstGeom prst="rect">
            <a:avLst/>
          </a:prstGeom>
          <a:ln w="0">
            <a:noFill/>
          </a:ln>
        </p:spPr>
      </p:pic>
      <p:pic>
        <p:nvPicPr>
          <p:cNvPr id="574" name="Picture 4" descr=""/>
          <p:cNvPicPr/>
          <p:nvPr/>
        </p:nvPicPr>
        <p:blipFill>
          <a:blip r:embed="rId2"/>
          <a:stretch/>
        </p:blipFill>
        <p:spPr>
          <a:xfrm>
            <a:off x="3200400" y="4419720"/>
            <a:ext cx="2878200" cy="2184120"/>
          </a:xfrm>
          <a:prstGeom prst="rect">
            <a:avLst/>
          </a:prstGeom>
          <a:ln w="0">
            <a:noFill/>
          </a:ln>
        </p:spPr>
      </p:pic>
      <p:sp>
        <p:nvSpPr>
          <p:cNvPr id="575" name="TextBox 9"/>
          <p:cNvSpPr/>
          <p:nvPr/>
        </p:nvSpPr>
        <p:spPr>
          <a:xfrm>
            <a:off x="228600" y="3962520"/>
            <a:ext cx="853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Main difference: Try to access key that does exist.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77" name="TextBox 5"/>
          <p:cNvSpPr/>
          <p:nvPr/>
        </p:nvSpPr>
        <p:spPr>
          <a:xfrm>
            <a:off x="2614320" y="3240"/>
            <a:ext cx="3947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Dictionary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8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TextBox 6"/>
          <p:cNvSpPr/>
          <p:nvPr/>
        </p:nvSpPr>
        <p:spPr>
          <a:xfrm>
            <a:off x="1828800" y="1066680"/>
            <a:ext cx="5562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 : another way to access a value through a key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81" name="Picture 1" descr=""/>
          <p:cNvPicPr/>
          <p:nvPr/>
        </p:nvPicPr>
        <p:blipFill>
          <a:blip r:embed="rId1"/>
          <a:stretch/>
        </p:blipFill>
        <p:spPr>
          <a:xfrm>
            <a:off x="1447920" y="2286000"/>
            <a:ext cx="6400440" cy="1701360"/>
          </a:xfrm>
          <a:prstGeom prst="rect">
            <a:avLst/>
          </a:prstGeom>
          <a:ln w="0">
            <a:noFill/>
          </a:ln>
        </p:spPr>
      </p:pic>
      <p:sp>
        <p:nvSpPr>
          <p:cNvPr id="582" name="TextBox 9"/>
          <p:cNvSpPr/>
          <p:nvPr/>
        </p:nvSpPr>
        <p:spPr>
          <a:xfrm>
            <a:off x="228600" y="3962520"/>
            <a:ext cx="853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Main difference: Try to access key that does exist.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3" name="Picture 2" descr=""/>
          <p:cNvPicPr/>
          <p:nvPr/>
        </p:nvPicPr>
        <p:blipFill>
          <a:blip r:embed="rId2"/>
          <a:stretch/>
        </p:blipFill>
        <p:spPr>
          <a:xfrm>
            <a:off x="2514600" y="4800600"/>
            <a:ext cx="3796920" cy="1079280"/>
          </a:xfrm>
          <a:prstGeom prst="rect">
            <a:avLst/>
          </a:prstGeom>
          <a:ln w="0">
            <a:noFill/>
          </a:ln>
        </p:spPr>
      </p:pic>
      <p:sp>
        <p:nvSpPr>
          <p:cNvPr id="584" name="TextBox 7"/>
          <p:cNvSpPr/>
          <p:nvPr/>
        </p:nvSpPr>
        <p:spPr>
          <a:xfrm>
            <a:off x="6629400" y="4191120"/>
            <a:ext cx="2361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Won’t cause code to crash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Straight Arrow Connector 10"/>
          <p:cNvSpPr/>
          <p:nvPr/>
        </p:nvSpPr>
        <p:spPr>
          <a:xfrm flipH="1">
            <a:off x="6019920" y="4514040"/>
            <a:ext cx="60912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Box 10"/>
          <p:cNvSpPr/>
          <p:nvPr/>
        </p:nvSpPr>
        <p:spPr>
          <a:xfrm>
            <a:off x="1217520" y="3240"/>
            <a:ext cx="67402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Add Element to Existing Dictionary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24120" y="1066680"/>
            <a:ext cx="9143640" cy="149256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5" descr=""/>
          <p:cNvPicPr/>
          <p:nvPr/>
        </p:nvPicPr>
        <p:blipFill>
          <a:blip r:embed="rId2"/>
          <a:stretch/>
        </p:blipFill>
        <p:spPr>
          <a:xfrm>
            <a:off x="2438280" y="3733920"/>
            <a:ext cx="3809520" cy="850680"/>
          </a:xfrm>
          <a:prstGeom prst="rect">
            <a:avLst/>
          </a:prstGeom>
          <a:ln w="0">
            <a:noFill/>
          </a:ln>
        </p:spPr>
      </p:pic>
      <p:sp>
        <p:nvSpPr>
          <p:cNvPr id="137" name="TextBox 6"/>
          <p:cNvSpPr/>
          <p:nvPr/>
        </p:nvSpPr>
        <p:spPr>
          <a:xfrm>
            <a:off x="76320" y="2895480"/>
            <a:ext cx="2742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Name of dictionary we want to add 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Straight Arrow Connector 13"/>
          <p:cNvSpPr/>
          <p:nvPr/>
        </p:nvSpPr>
        <p:spPr>
          <a:xfrm>
            <a:off x="1676520" y="3505320"/>
            <a:ext cx="91404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9" name="TextBox 15"/>
          <p:cNvSpPr/>
          <p:nvPr/>
        </p:nvSpPr>
        <p:spPr>
          <a:xfrm>
            <a:off x="2286000" y="4952880"/>
            <a:ext cx="114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 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16"/>
          <p:cNvSpPr/>
          <p:nvPr/>
        </p:nvSpPr>
        <p:spPr>
          <a:xfrm>
            <a:off x="5105520" y="5105520"/>
            <a:ext cx="1599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 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Straight Arrow Connector 17"/>
          <p:cNvSpPr/>
          <p:nvPr/>
        </p:nvSpPr>
        <p:spPr>
          <a:xfrm flipV="1">
            <a:off x="2743200" y="4419000"/>
            <a:ext cx="6091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2" name="Straight Arrow Connector 19"/>
          <p:cNvSpPr/>
          <p:nvPr/>
        </p:nvSpPr>
        <p:spPr>
          <a:xfrm flipH="1" flipV="1">
            <a:off x="5257080" y="4495680"/>
            <a:ext cx="45684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Box 10"/>
          <p:cNvSpPr/>
          <p:nvPr/>
        </p:nvSpPr>
        <p:spPr>
          <a:xfrm>
            <a:off x="1217520" y="3240"/>
            <a:ext cx="67402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Add Element to Existing Dictionary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24120" y="1066680"/>
            <a:ext cx="9143640" cy="14925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5" descr=""/>
          <p:cNvPicPr/>
          <p:nvPr/>
        </p:nvPicPr>
        <p:blipFill>
          <a:blip r:embed="rId2"/>
          <a:stretch/>
        </p:blipFill>
        <p:spPr>
          <a:xfrm>
            <a:off x="2438280" y="3733920"/>
            <a:ext cx="3809520" cy="8506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6"/>
          <p:cNvSpPr/>
          <p:nvPr/>
        </p:nvSpPr>
        <p:spPr>
          <a:xfrm>
            <a:off x="76320" y="2895480"/>
            <a:ext cx="2742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Name of dictionary we want to add 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Straight Arrow Connector 13"/>
          <p:cNvSpPr/>
          <p:nvPr/>
        </p:nvSpPr>
        <p:spPr>
          <a:xfrm>
            <a:off x="1676520" y="3505320"/>
            <a:ext cx="91404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1" name="TextBox 15"/>
          <p:cNvSpPr/>
          <p:nvPr/>
        </p:nvSpPr>
        <p:spPr>
          <a:xfrm>
            <a:off x="2286000" y="4952880"/>
            <a:ext cx="114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 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Box 16"/>
          <p:cNvSpPr/>
          <p:nvPr/>
        </p:nvSpPr>
        <p:spPr>
          <a:xfrm>
            <a:off x="5105520" y="5105520"/>
            <a:ext cx="1599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 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Straight Arrow Connector 17"/>
          <p:cNvSpPr/>
          <p:nvPr/>
        </p:nvSpPr>
        <p:spPr>
          <a:xfrm flipV="1">
            <a:off x="2743200" y="4419000"/>
            <a:ext cx="6091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4" name="Straight Arrow Connector 19"/>
          <p:cNvSpPr/>
          <p:nvPr/>
        </p:nvSpPr>
        <p:spPr>
          <a:xfrm flipH="1" flipV="1">
            <a:off x="5257080" y="4495680"/>
            <a:ext cx="45684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55" name="Picture 1" descr=""/>
          <p:cNvPicPr/>
          <p:nvPr/>
        </p:nvPicPr>
        <p:blipFill>
          <a:blip r:embed="rId3"/>
          <a:stretch/>
        </p:blipFill>
        <p:spPr>
          <a:xfrm>
            <a:off x="304920" y="5562720"/>
            <a:ext cx="8534160" cy="96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/>
        </p:nvSpPr>
        <p:spPr>
          <a:xfrm>
            <a:off x="-14040" y="0"/>
            <a:ext cx="9157680" cy="7480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Auto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Box 1"/>
          <p:cNvSpPr/>
          <p:nvPr/>
        </p:nvSpPr>
        <p:spPr>
          <a:xfrm>
            <a:off x="685800" y="914400"/>
            <a:ext cx="7391160" cy="49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Why Dictionaries?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Let’s us store and access info through something other than a number (index).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Let’s say I wanted to store people’s address somewhere in my code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a dictionary: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a list: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228600" y="3746520"/>
            <a:ext cx="8496000" cy="113004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7" descr=""/>
          <p:cNvPicPr/>
          <p:nvPr/>
        </p:nvPicPr>
        <p:blipFill>
          <a:blip r:embed="rId2"/>
          <a:stretch/>
        </p:blipFill>
        <p:spPr>
          <a:xfrm>
            <a:off x="609480" y="5486400"/>
            <a:ext cx="7911720" cy="1091880"/>
          </a:xfrm>
          <a:prstGeom prst="rect">
            <a:avLst/>
          </a:prstGeom>
          <a:ln w="0">
            <a:noFill/>
          </a:ln>
        </p:spPr>
      </p:pic>
      <p:sp>
        <p:nvSpPr>
          <p:cNvPr id="162" name="TextBox 8"/>
          <p:cNvSpPr/>
          <p:nvPr/>
        </p:nvSpPr>
        <p:spPr>
          <a:xfrm>
            <a:off x="2853000" y="3240"/>
            <a:ext cx="34196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Why Dictionaries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72652</TotalTime>
  <Application>LibreOffice/7.3.1.3$Windows_X86_64 LibreOffice_project/a69ca51ded25f3eefd52d7bf9a5fad8c90b87951</Application>
  <AppVersion>15.0000</AppVersion>
  <Words>1542</Words>
  <Paragraphs>296</Paragraphs>
  <Company>Cornell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2015-04-30T01:39:07Z</dcterms:created>
  <dc:creator>Jake Feldman</dc:creator>
  <dc:description/>
  <dc:language>en-US</dc:language>
  <cp:lastModifiedBy/>
  <dcterms:modified xsi:type="dcterms:W3CDTF">2022-09-01T21:54:28Z</dcterms:modified>
  <cp:revision>744</cp:revision>
  <dc:subject/>
  <dc:title>yth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66</vt:i4>
  </property>
</Properties>
</file>