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F14303-EE75-42E8-84BC-850426F087D6}">
  <a:tblStyle styleId="{C0F14303-EE75-42E8-84BC-850426F087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aleway-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slideMaster" Target="slideMasters/slideMaster1.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3ffb458f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3ffb458f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3ffb458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3ffb458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3ffb458f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3ffb458f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3ffb458f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3ffb458f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transfermarkt.us/la-liga/startseite/wettbewerb/ES1" TargetMode="External"/><Relationship Id="rId4" Type="http://schemas.openxmlformats.org/officeDocument/2006/relationships/hyperlink" Target="https://www.capology.com/es/la-liga/salari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Liga data project</a:t>
            </a:r>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Timmy Brockett</a:t>
            </a:r>
            <a:endParaRPr sz="2400"/>
          </a:p>
          <a:p>
            <a:pPr indent="0" lvl="0" marL="0" rtl="0" algn="l">
              <a:spcBef>
                <a:spcPts val="0"/>
              </a:spcBef>
              <a:spcAft>
                <a:spcPts val="0"/>
              </a:spcAft>
              <a:buNone/>
            </a:pPr>
            <a:r>
              <a:rPr lang="en" sz="2400"/>
              <a:t>2022-11-06</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The Ask:</a:t>
            </a:r>
            <a:endParaRPr sz="2400"/>
          </a:p>
        </p:txBody>
      </p:sp>
      <p:sp>
        <p:nvSpPr>
          <p:cNvPr id="79" name="Google Shape;79;p14"/>
          <p:cNvSpPr txBox="1"/>
          <p:nvPr>
            <p:ph idx="4294967295" type="title"/>
          </p:nvPr>
        </p:nvSpPr>
        <p:spPr>
          <a:xfrm>
            <a:off x="199825" y="1480150"/>
            <a:ext cx="6838200" cy="345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222222"/>
                </a:solidFill>
                <a:highlight>
                  <a:srgbClr val="FFFFFF"/>
                </a:highlight>
                <a:latin typeface="Arial"/>
                <a:ea typeface="Arial"/>
                <a:cs typeface="Arial"/>
                <a:sym typeface="Arial"/>
              </a:rPr>
              <a:t>PROJECT</a:t>
            </a:r>
            <a:endParaRPr sz="11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0" lang="en" sz="1100">
                <a:solidFill>
                  <a:srgbClr val="222222"/>
                </a:solidFill>
                <a:highlight>
                  <a:srgbClr val="FFFFFF"/>
                </a:highlight>
                <a:latin typeface="Arial"/>
                <a:ea typeface="Arial"/>
                <a:cs typeface="Arial"/>
                <a:sym typeface="Arial"/>
              </a:rPr>
              <a:t>Write a program that scrapes and stores the information of the players that belong to La Liga teams in the current season.</a:t>
            </a:r>
            <a:endParaRPr b="0" sz="1100">
              <a:solidFill>
                <a:srgbClr val="222222"/>
              </a:solidFill>
              <a:highlight>
                <a:srgbClr val="FFFFFF"/>
              </a:highlight>
              <a:latin typeface="Arial"/>
              <a:ea typeface="Arial"/>
              <a:cs typeface="Arial"/>
              <a:sym typeface="Arial"/>
            </a:endParaRPr>
          </a:p>
          <a:p>
            <a:pPr indent="-298450" lvl="0" marL="596900" rtl="0" algn="l">
              <a:lnSpc>
                <a:spcPct val="115000"/>
              </a:lnSpc>
              <a:spcBef>
                <a:spcPts val="1000"/>
              </a:spcBef>
              <a:spcAft>
                <a:spcPts val="0"/>
              </a:spcAft>
              <a:buClr>
                <a:srgbClr val="222222"/>
              </a:buClr>
              <a:buSzPts val="1100"/>
              <a:buFont typeface="Arial"/>
              <a:buChar char="●"/>
            </a:pPr>
            <a:r>
              <a:rPr b="0" lang="en" sz="1100">
                <a:solidFill>
                  <a:srgbClr val="222222"/>
                </a:solidFill>
                <a:highlight>
                  <a:srgbClr val="FFFFFF"/>
                </a:highlight>
                <a:latin typeface="Arial"/>
                <a:ea typeface="Arial"/>
                <a:cs typeface="Arial"/>
                <a:sym typeface="Arial"/>
              </a:rPr>
              <a:t>For each team, store at least its name, total market value, and the number of foreigners.</a:t>
            </a:r>
            <a:endParaRPr b="0" sz="1100">
              <a:solidFill>
                <a:srgbClr val="222222"/>
              </a:solidFill>
              <a:highlight>
                <a:srgbClr val="FFFFFF"/>
              </a:highlight>
              <a:latin typeface="Arial"/>
              <a:ea typeface="Arial"/>
              <a:cs typeface="Arial"/>
              <a:sym typeface="Arial"/>
            </a:endParaRPr>
          </a:p>
          <a:p>
            <a:pPr indent="-298450" lvl="0" marL="596900" rtl="0" algn="l">
              <a:lnSpc>
                <a:spcPct val="115000"/>
              </a:lnSpc>
              <a:spcBef>
                <a:spcPts val="0"/>
              </a:spcBef>
              <a:spcAft>
                <a:spcPts val="0"/>
              </a:spcAft>
              <a:buClr>
                <a:srgbClr val="222222"/>
              </a:buClr>
              <a:buSzPts val="1100"/>
              <a:buFont typeface="Arial"/>
              <a:buChar char="●"/>
            </a:pPr>
            <a:r>
              <a:rPr b="0" lang="en" sz="1100">
                <a:solidFill>
                  <a:srgbClr val="222222"/>
                </a:solidFill>
                <a:highlight>
                  <a:srgbClr val="FFFFFF"/>
                </a:highlight>
                <a:latin typeface="Arial"/>
                <a:ea typeface="Arial"/>
                <a:cs typeface="Arial"/>
                <a:sym typeface="Arial"/>
              </a:rPr>
              <a:t>For each player, store at least its name, age, and current market value.</a:t>
            </a:r>
            <a:endParaRPr b="0" sz="1100">
              <a:solidFill>
                <a:srgbClr val="222222"/>
              </a:solidFill>
              <a:highlight>
                <a:srgbClr val="FFFFFF"/>
              </a:highlight>
              <a:latin typeface="Arial"/>
              <a:ea typeface="Arial"/>
              <a:cs typeface="Arial"/>
              <a:sym typeface="Arial"/>
            </a:endParaRPr>
          </a:p>
          <a:p>
            <a:pPr indent="-298450" lvl="0" marL="596900" rtl="0" algn="l">
              <a:lnSpc>
                <a:spcPct val="115000"/>
              </a:lnSpc>
              <a:spcBef>
                <a:spcPts val="0"/>
              </a:spcBef>
              <a:spcAft>
                <a:spcPts val="0"/>
              </a:spcAft>
              <a:buClr>
                <a:srgbClr val="222222"/>
              </a:buClr>
              <a:buSzPts val="1100"/>
              <a:buFont typeface="Arial"/>
              <a:buChar char="●"/>
            </a:pPr>
            <a:r>
              <a:rPr b="0" lang="en" sz="1100">
                <a:solidFill>
                  <a:srgbClr val="222222"/>
                </a:solidFill>
                <a:highlight>
                  <a:srgbClr val="FFFFFF"/>
                </a:highlight>
                <a:latin typeface="Arial"/>
                <a:ea typeface="Arial"/>
                <a:cs typeface="Arial"/>
                <a:sym typeface="Arial"/>
              </a:rPr>
              <a:t>Finally, write a query to obtain the total market value of each team in each position (gk, defenders, midfielders, and forwards).</a:t>
            </a:r>
            <a:endParaRPr b="0" sz="11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222222"/>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rPr lang="en" sz="1100">
                <a:solidFill>
                  <a:srgbClr val="222222"/>
                </a:solidFill>
                <a:highlight>
                  <a:srgbClr val="FFFFFF"/>
                </a:highlight>
                <a:latin typeface="Arial"/>
                <a:ea typeface="Arial"/>
                <a:cs typeface="Arial"/>
                <a:sym typeface="Arial"/>
              </a:rPr>
              <a:t>Submission</a:t>
            </a:r>
            <a:endParaRPr sz="1100">
              <a:solidFill>
                <a:srgbClr val="222222"/>
              </a:solidFill>
              <a:highlight>
                <a:srgbClr val="FFFFFF"/>
              </a:highlight>
              <a:latin typeface="Arial"/>
              <a:ea typeface="Arial"/>
              <a:cs typeface="Arial"/>
              <a:sym typeface="Arial"/>
            </a:endParaRPr>
          </a:p>
          <a:p>
            <a:pPr indent="0" lvl="0" marL="0" rtl="0" algn="just">
              <a:lnSpc>
                <a:spcPct val="115000"/>
              </a:lnSpc>
              <a:spcBef>
                <a:spcPts val="0"/>
              </a:spcBef>
              <a:spcAft>
                <a:spcPts val="0"/>
              </a:spcAft>
              <a:buClr>
                <a:schemeClr val="dk2"/>
              </a:buClr>
              <a:buSzPts val="1100"/>
              <a:buFont typeface="Arial"/>
              <a:buNone/>
            </a:pPr>
            <a:r>
              <a:rPr b="0" lang="en" sz="1100">
                <a:solidFill>
                  <a:srgbClr val="222222"/>
                </a:solidFill>
                <a:highlight>
                  <a:srgbClr val="FFFFFF"/>
                </a:highlight>
                <a:latin typeface="Arial"/>
                <a:ea typeface="Arial"/>
                <a:cs typeface="Arial"/>
                <a:sym typeface="Arial"/>
              </a:rPr>
              <a:t>As part of your submission please send an email with the following:</a:t>
            </a:r>
            <a:endParaRPr b="0" sz="1100">
              <a:solidFill>
                <a:srgbClr val="222222"/>
              </a:solidFill>
              <a:highlight>
                <a:srgbClr val="FFFFFF"/>
              </a:highlight>
              <a:latin typeface="Arial"/>
              <a:ea typeface="Arial"/>
              <a:cs typeface="Arial"/>
              <a:sym typeface="Arial"/>
            </a:endParaRPr>
          </a:p>
          <a:p>
            <a:pPr indent="0" lvl="0" marL="0" rtl="0" algn="just">
              <a:lnSpc>
                <a:spcPct val="115000"/>
              </a:lnSpc>
              <a:spcBef>
                <a:spcPts val="0"/>
              </a:spcBef>
              <a:spcAft>
                <a:spcPts val="0"/>
              </a:spcAft>
              <a:buClr>
                <a:schemeClr val="dk2"/>
              </a:buClr>
              <a:buSzPts val="1100"/>
              <a:buFont typeface="Arial"/>
              <a:buNone/>
            </a:pPr>
            <a:r>
              <a:rPr b="0" lang="en" sz="1100">
                <a:solidFill>
                  <a:srgbClr val="222222"/>
                </a:solidFill>
                <a:highlight>
                  <a:srgbClr val="FFFFFF"/>
                </a:highlight>
                <a:latin typeface="Arial"/>
                <a:ea typeface="Arial"/>
                <a:cs typeface="Arial"/>
                <a:sym typeface="Arial"/>
              </a:rPr>
              <a:t>A link to a GitHub repository containing:</a:t>
            </a:r>
            <a:endParaRPr b="0" sz="1100">
              <a:solidFill>
                <a:srgbClr val="222222"/>
              </a:solidFill>
              <a:highlight>
                <a:srgbClr val="FFFFFF"/>
              </a:highlight>
              <a:latin typeface="Arial"/>
              <a:ea typeface="Arial"/>
              <a:cs typeface="Arial"/>
              <a:sym typeface="Arial"/>
            </a:endParaRPr>
          </a:p>
          <a:p>
            <a:pPr indent="-298450" lvl="0" marL="596900" rtl="0" algn="l">
              <a:lnSpc>
                <a:spcPct val="115000"/>
              </a:lnSpc>
              <a:spcBef>
                <a:spcPts val="1000"/>
              </a:spcBef>
              <a:spcAft>
                <a:spcPts val="0"/>
              </a:spcAft>
              <a:buClr>
                <a:srgbClr val="222222"/>
              </a:buClr>
              <a:buSzPts val="1100"/>
              <a:buFont typeface="Arial"/>
              <a:buChar char="●"/>
            </a:pPr>
            <a:r>
              <a:rPr b="0" lang="en" sz="1100">
                <a:solidFill>
                  <a:srgbClr val="222222"/>
                </a:solidFill>
                <a:highlight>
                  <a:srgbClr val="FFFFFF"/>
                </a:highlight>
                <a:latin typeface="Arial"/>
                <a:ea typeface="Arial"/>
                <a:cs typeface="Arial"/>
                <a:sym typeface="Arial"/>
              </a:rPr>
              <a:t>All the code and source files you developed.</a:t>
            </a:r>
            <a:endParaRPr b="0" sz="1100">
              <a:solidFill>
                <a:srgbClr val="222222"/>
              </a:solidFill>
              <a:highlight>
                <a:srgbClr val="FFFFFF"/>
              </a:highlight>
              <a:latin typeface="Arial"/>
              <a:ea typeface="Arial"/>
              <a:cs typeface="Arial"/>
              <a:sym typeface="Arial"/>
            </a:endParaRPr>
          </a:p>
          <a:p>
            <a:pPr indent="-298450" lvl="0" marL="596900" rtl="0" algn="l">
              <a:lnSpc>
                <a:spcPct val="115000"/>
              </a:lnSpc>
              <a:spcBef>
                <a:spcPts val="0"/>
              </a:spcBef>
              <a:spcAft>
                <a:spcPts val="0"/>
              </a:spcAft>
              <a:buClr>
                <a:srgbClr val="222222"/>
              </a:buClr>
              <a:buSzPts val="1100"/>
              <a:buFont typeface="Arial"/>
              <a:buChar char="●"/>
            </a:pPr>
            <a:r>
              <a:rPr b="0" lang="en" sz="1100">
                <a:solidFill>
                  <a:srgbClr val="222222"/>
                </a:solidFill>
                <a:highlight>
                  <a:srgbClr val="FFFFFF"/>
                </a:highlight>
                <a:latin typeface="Arial"/>
                <a:ea typeface="Arial"/>
                <a:cs typeface="Arial"/>
                <a:sym typeface="Arial"/>
              </a:rPr>
              <a:t>All statements needed to create the tables schemas that you implemented.</a:t>
            </a:r>
            <a:endParaRPr b="0" sz="1100">
              <a:solidFill>
                <a:srgbClr val="222222"/>
              </a:solidFill>
              <a:highlight>
                <a:srgbClr val="FFFFFF"/>
              </a:highlight>
              <a:latin typeface="Arial"/>
              <a:ea typeface="Arial"/>
              <a:cs typeface="Arial"/>
              <a:sym typeface="Arial"/>
            </a:endParaRPr>
          </a:p>
          <a:p>
            <a:pPr indent="-298450" lvl="0" marL="596900" rtl="0" algn="l">
              <a:lnSpc>
                <a:spcPct val="115000"/>
              </a:lnSpc>
              <a:spcBef>
                <a:spcPts val="0"/>
              </a:spcBef>
              <a:spcAft>
                <a:spcPts val="0"/>
              </a:spcAft>
              <a:buClr>
                <a:srgbClr val="222222"/>
              </a:buClr>
              <a:buSzPts val="1100"/>
              <a:buFont typeface="Arial"/>
              <a:buChar char="●"/>
            </a:pPr>
            <a:r>
              <a:rPr b="0" lang="en" sz="1100">
                <a:solidFill>
                  <a:srgbClr val="222222"/>
                </a:solidFill>
                <a:highlight>
                  <a:srgbClr val="FFFFFF"/>
                </a:highlight>
                <a:latin typeface="Arial"/>
                <a:ea typeface="Arial"/>
                <a:cs typeface="Arial"/>
                <a:sym typeface="Arial"/>
              </a:rPr>
              <a:t>A PowerPoint presentation where you explain the steps that you followed to solve this project (no more than 6 slides).</a:t>
            </a:r>
            <a:endParaRPr b="0" sz="1100">
              <a:solidFill>
                <a:srgbClr val="222222"/>
              </a:solidFill>
              <a:highlight>
                <a:srgbClr val="FFFFFF"/>
              </a:highlight>
              <a:latin typeface="Arial"/>
              <a:ea typeface="Arial"/>
              <a:cs typeface="Arial"/>
              <a:sym typeface="Arial"/>
            </a:endParaRPr>
          </a:p>
          <a:p>
            <a:pPr indent="0" lvl="0" marL="0" rtl="0" algn="l">
              <a:lnSpc>
                <a:spcPct val="115000"/>
              </a:lnSpc>
              <a:spcBef>
                <a:spcPts val="1000"/>
              </a:spcBef>
              <a:spcAft>
                <a:spcPts val="1600"/>
              </a:spcAft>
              <a:buNone/>
            </a:pPr>
            <a:r>
              <a:t/>
            </a:r>
            <a:endParaRPr b="0" sz="18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4144425" y="182225"/>
            <a:ext cx="4081901" cy="1297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was used:</a:t>
            </a:r>
            <a:endParaRPr/>
          </a:p>
        </p:txBody>
      </p:sp>
      <p:graphicFrame>
        <p:nvGraphicFramePr>
          <p:cNvPr id="86" name="Google Shape;86;p15"/>
          <p:cNvGraphicFramePr/>
          <p:nvPr/>
        </p:nvGraphicFramePr>
        <p:xfrm>
          <a:off x="952500" y="1051175"/>
          <a:ext cx="3000000" cy="3000000"/>
        </p:xfrm>
        <a:graphic>
          <a:graphicData uri="http://schemas.openxmlformats.org/drawingml/2006/table">
            <a:tbl>
              <a:tblPr>
                <a:noFill/>
                <a:tableStyleId>{C0F14303-EE75-42E8-84BC-850426F087D6}</a:tableStyleId>
              </a:tblPr>
              <a:tblGrid>
                <a:gridCol w="3062025"/>
                <a:gridCol w="1763975"/>
                <a:gridCol w="2413000"/>
              </a:tblGrid>
              <a:tr h="248525">
                <a:tc>
                  <a:txBody>
                    <a:bodyPr/>
                    <a:lstStyle/>
                    <a:p>
                      <a:pPr indent="0" lvl="0" marL="0" rtl="0" algn="l">
                        <a:spcBef>
                          <a:spcPts val="0"/>
                        </a:spcBef>
                        <a:spcAft>
                          <a:spcPts val="0"/>
                        </a:spcAft>
                        <a:buNone/>
                      </a:pPr>
                      <a:r>
                        <a:rPr b="1" lang="en"/>
                        <a:t>Software</a:t>
                      </a:r>
                      <a:endParaRPr b="1"/>
                    </a:p>
                  </a:txBody>
                  <a:tcPr marT="91425" marB="91425" marR="91425" marL="91425"/>
                </a:tc>
                <a:tc>
                  <a:txBody>
                    <a:bodyPr/>
                    <a:lstStyle/>
                    <a:p>
                      <a:pPr indent="0" lvl="0" marL="0" rtl="0" algn="ctr">
                        <a:spcBef>
                          <a:spcPts val="0"/>
                        </a:spcBef>
                        <a:spcAft>
                          <a:spcPts val="0"/>
                        </a:spcAft>
                        <a:buNone/>
                      </a:pPr>
                      <a:r>
                        <a:rPr b="1" lang="en"/>
                        <a:t>Version</a:t>
                      </a:r>
                      <a:endParaRPr b="1"/>
                    </a:p>
                  </a:txBody>
                  <a:tcPr marT="91425" marB="91425" marR="91425" marL="91425"/>
                </a:tc>
                <a:tc>
                  <a:txBody>
                    <a:bodyPr/>
                    <a:lstStyle/>
                    <a:p>
                      <a:pPr indent="0" lvl="0" marL="0" rtl="0" algn="l">
                        <a:spcBef>
                          <a:spcPts val="0"/>
                        </a:spcBef>
                        <a:spcAft>
                          <a:spcPts val="0"/>
                        </a:spcAft>
                        <a:buNone/>
                      </a:pPr>
                      <a:r>
                        <a:rPr b="1" lang="en"/>
                        <a:t>Notes</a:t>
                      </a:r>
                      <a:endParaRPr b="1"/>
                    </a:p>
                  </a:txBody>
                  <a:tcPr marT="91425" marB="91425" marR="91425" marL="91425"/>
                </a:tc>
              </a:tr>
              <a:tr h="248525">
                <a:tc>
                  <a:txBody>
                    <a:bodyPr/>
                    <a:lstStyle/>
                    <a:p>
                      <a:pPr indent="0" lvl="0" marL="0" rtl="0" algn="l">
                        <a:spcBef>
                          <a:spcPts val="0"/>
                        </a:spcBef>
                        <a:spcAft>
                          <a:spcPts val="0"/>
                        </a:spcAft>
                        <a:buNone/>
                      </a:pPr>
                      <a:r>
                        <a:rPr lang="en"/>
                        <a:t>Python</a:t>
                      </a:r>
                      <a:endParaRPr/>
                    </a:p>
                  </a:txBody>
                  <a:tcPr marT="91425" marB="91425" marR="91425" marL="91425"/>
                </a:tc>
                <a:tc>
                  <a:txBody>
                    <a:bodyPr/>
                    <a:lstStyle/>
                    <a:p>
                      <a:pPr indent="0" lvl="0" marL="0" rtl="0" algn="ctr">
                        <a:spcBef>
                          <a:spcPts val="0"/>
                        </a:spcBef>
                        <a:spcAft>
                          <a:spcPts val="0"/>
                        </a:spcAft>
                        <a:buNone/>
                      </a:pPr>
                      <a:r>
                        <a:rPr lang="en"/>
                        <a:t>3.8.8</a:t>
                      </a:r>
                      <a:endParaRPr/>
                    </a:p>
                  </a:txBody>
                  <a:tcPr marT="91425" marB="91425" marR="91425" marL="91425"/>
                </a:tc>
                <a:tc>
                  <a:txBody>
                    <a:bodyPr/>
                    <a:lstStyle/>
                    <a:p>
                      <a:pPr indent="0" lvl="0" marL="0" rtl="0" algn="l">
                        <a:spcBef>
                          <a:spcPts val="0"/>
                        </a:spcBef>
                        <a:spcAft>
                          <a:spcPts val="0"/>
                        </a:spcAft>
                        <a:buNone/>
                      </a:pPr>
                      <a:r>
                        <a:rPr lang="en"/>
                        <a:t>Programming Language</a:t>
                      </a:r>
                      <a:endParaRPr/>
                    </a:p>
                  </a:txBody>
                  <a:tcPr marT="91425" marB="91425" marR="91425" marL="91425"/>
                </a:tc>
              </a:tr>
              <a:tr h="248525">
                <a:tc>
                  <a:txBody>
                    <a:bodyPr/>
                    <a:lstStyle/>
                    <a:p>
                      <a:pPr indent="0" lvl="0" marL="0" rtl="0" algn="l">
                        <a:spcBef>
                          <a:spcPts val="0"/>
                        </a:spcBef>
                        <a:spcAft>
                          <a:spcPts val="0"/>
                        </a:spcAft>
                        <a:buNone/>
                      </a:pPr>
                      <a:r>
                        <a:rPr lang="en"/>
                        <a:t>PostgreSQL</a:t>
                      </a:r>
                      <a:endParaRPr/>
                    </a:p>
                  </a:txBody>
                  <a:tcPr marT="91425" marB="91425" marR="91425" marL="91425"/>
                </a:tc>
                <a:tc>
                  <a:txBody>
                    <a:bodyPr/>
                    <a:lstStyle/>
                    <a:p>
                      <a:pPr indent="0" lvl="0" marL="0" rtl="0" algn="ctr">
                        <a:spcBef>
                          <a:spcPts val="0"/>
                        </a:spcBef>
                        <a:spcAft>
                          <a:spcPts val="0"/>
                        </a:spcAft>
                        <a:buNone/>
                      </a:pPr>
                      <a:r>
                        <a:rPr lang="en"/>
                        <a:t>12.8</a:t>
                      </a:r>
                      <a:endParaRPr/>
                    </a:p>
                  </a:txBody>
                  <a:tcPr marT="91425" marB="91425" marR="91425" marL="91425"/>
                </a:tc>
                <a:tc>
                  <a:txBody>
                    <a:bodyPr/>
                    <a:lstStyle/>
                    <a:p>
                      <a:pPr indent="0" lvl="0" marL="0" rtl="0" algn="l">
                        <a:spcBef>
                          <a:spcPts val="0"/>
                        </a:spcBef>
                        <a:spcAft>
                          <a:spcPts val="0"/>
                        </a:spcAft>
                        <a:buNone/>
                      </a:pPr>
                      <a:r>
                        <a:rPr lang="en"/>
                        <a:t>Database</a:t>
                      </a:r>
                      <a:endParaRPr/>
                    </a:p>
                  </a:txBody>
                  <a:tcPr marT="91425" marB="91425" marR="91425" marL="91425"/>
                </a:tc>
              </a:tr>
              <a:tr h="248525">
                <a:tc>
                  <a:txBody>
                    <a:bodyPr/>
                    <a:lstStyle/>
                    <a:p>
                      <a:pPr indent="0" lvl="0" marL="0" rtl="0" algn="l">
                        <a:spcBef>
                          <a:spcPts val="0"/>
                        </a:spcBef>
                        <a:spcAft>
                          <a:spcPts val="0"/>
                        </a:spcAft>
                        <a:buNone/>
                      </a:pPr>
                      <a:r>
                        <a:rPr lang="en"/>
                        <a:t>Pycharm Community Edition</a:t>
                      </a:r>
                      <a:endParaRPr/>
                    </a:p>
                  </a:txBody>
                  <a:tcPr marT="91425" marB="91425" marR="91425" marL="91425"/>
                </a:tc>
                <a:tc>
                  <a:txBody>
                    <a:bodyPr/>
                    <a:lstStyle/>
                    <a:p>
                      <a:pPr indent="0" lvl="0" marL="0" rtl="0" algn="ctr">
                        <a:spcBef>
                          <a:spcPts val="0"/>
                        </a:spcBef>
                        <a:spcAft>
                          <a:spcPts val="0"/>
                        </a:spcAft>
                        <a:buNone/>
                      </a:pPr>
                      <a:r>
                        <a:rPr lang="en"/>
                        <a:t>2021.1.1</a:t>
                      </a:r>
                      <a:endParaRPr/>
                    </a:p>
                  </a:txBody>
                  <a:tcPr marT="91425" marB="91425" marR="91425" marL="91425"/>
                </a:tc>
                <a:tc>
                  <a:txBody>
                    <a:bodyPr/>
                    <a:lstStyle/>
                    <a:p>
                      <a:pPr indent="0" lvl="0" marL="0" rtl="0" algn="l">
                        <a:spcBef>
                          <a:spcPts val="0"/>
                        </a:spcBef>
                        <a:spcAft>
                          <a:spcPts val="0"/>
                        </a:spcAft>
                        <a:buNone/>
                      </a:pPr>
                      <a:r>
                        <a:rPr lang="en"/>
                        <a:t>Programming IDE</a:t>
                      </a:r>
                      <a:endParaRPr/>
                    </a:p>
                  </a:txBody>
                  <a:tcPr marT="91425" marB="91425" marR="91425" marL="91425"/>
                </a:tc>
              </a:tr>
            </a:tbl>
          </a:graphicData>
        </a:graphic>
      </p:graphicFrame>
      <p:graphicFrame>
        <p:nvGraphicFramePr>
          <p:cNvPr id="87" name="Google Shape;87;p15"/>
          <p:cNvGraphicFramePr/>
          <p:nvPr/>
        </p:nvGraphicFramePr>
        <p:xfrm>
          <a:off x="952500" y="2720075"/>
          <a:ext cx="3000000" cy="3000000"/>
        </p:xfrm>
        <a:graphic>
          <a:graphicData uri="http://schemas.openxmlformats.org/drawingml/2006/table">
            <a:tbl>
              <a:tblPr>
                <a:noFill/>
                <a:tableStyleId>{C0F14303-EE75-42E8-84BC-850426F087D6}</a:tableStyleId>
              </a:tblPr>
              <a:tblGrid>
                <a:gridCol w="3062025"/>
                <a:gridCol w="1763975"/>
                <a:gridCol w="2413000"/>
              </a:tblGrid>
              <a:tr h="381000">
                <a:tc>
                  <a:txBody>
                    <a:bodyPr/>
                    <a:lstStyle/>
                    <a:p>
                      <a:pPr indent="0" lvl="0" marL="0" rtl="0" algn="l">
                        <a:spcBef>
                          <a:spcPts val="0"/>
                        </a:spcBef>
                        <a:spcAft>
                          <a:spcPts val="0"/>
                        </a:spcAft>
                        <a:buNone/>
                      </a:pPr>
                      <a:r>
                        <a:rPr b="1" lang="en"/>
                        <a:t>Python Packages</a:t>
                      </a:r>
                      <a:endParaRPr b="1"/>
                    </a:p>
                  </a:txBody>
                  <a:tcPr marT="91425" marB="91425" marR="91425" marL="91425"/>
                </a:tc>
                <a:tc>
                  <a:txBody>
                    <a:bodyPr/>
                    <a:lstStyle/>
                    <a:p>
                      <a:pPr indent="0" lvl="0" marL="0" rtl="0" algn="ctr">
                        <a:spcBef>
                          <a:spcPts val="0"/>
                        </a:spcBef>
                        <a:spcAft>
                          <a:spcPts val="0"/>
                        </a:spcAft>
                        <a:buNone/>
                      </a:pPr>
                      <a:r>
                        <a:rPr b="1" lang="en"/>
                        <a:t>Version</a:t>
                      </a:r>
                      <a:endParaRPr b="1"/>
                    </a:p>
                  </a:txBody>
                  <a:tcPr marT="91425" marB="91425" marR="91425" marL="91425"/>
                </a:tc>
                <a:tc>
                  <a:txBody>
                    <a:bodyPr/>
                    <a:lstStyle/>
                    <a:p>
                      <a:pPr indent="0" lvl="0" marL="0" rtl="0" algn="l">
                        <a:spcBef>
                          <a:spcPts val="0"/>
                        </a:spcBef>
                        <a:spcAft>
                          <a:spcPts val="0"/>
                        </a:spcAft>
                        <a:buNone/>
                      </a:pPr>
                      <a:r>
                        <a:rPr b="1" lang="en"/>
                        <a:t>Notes</a:t>
                      </a:r>
                      <a:endParaRPr b="1"/>
                    </a:p>
                  </a:txBody>
                  <a:tcPr marT="91425" marB="91425" marR="91425" marL="91425"/>
                </a:tc>
              </a:tr>
              <a:tr h="381000">
                <a:tc>
                  <a:txBody>
                    <a:bodyPr/>
                    <a:lstStyle/>
                    <a:p>
                      <a:pPr indent="0" lvl="0" marL="0" rtl="0" algn="l">
                        <a:spcBef>
                          <a:spcPts val="0"/>
                        </a:spcBef>
                        <a:spcAft>
                          <a:spcPts val="0"/>
                        </a:spcAft>
                        <a:buNone/>
                      </a:pPr>
                      <a:r>
                        <a:rPr lang="en"/>
                        <a:t>json5</a:t>
                      </a:r>
                      <a:endParaRPr/>
                    </a:p>
                  </a:txBody>
                  <a:tcPr marT="91425" marB="91425" marR="91425" marL="91425"/>
                </a:tc>
                <a:tc>
                  <a:txBody>
                    <a:bodyPr/>
                    <a:lstStyle/>
                    <a:p>
                      <a:pPr indent="0" lvl="0" marL="0" rtl="0" algn="ctr">
                        <a:spcBef>
                          <a:spcPts val="0"/>
                        </a:spcBef>
                        <a:spcAft>
                          <a:spcPts val="0"/>
                        </a:spcAft>
                        <a:buNone/>
                      </a:pPr>
                      <a:r>
                        <a:rPr lang="en"/>
                        <a:t>0.9.10</a:t>
                      </a:r>
                      <a:endParaRPr/>
                    </a:p>
                  </a:txBody>
                  <a:tcPr marT="91425" marB="91425" marR="91425" marL="91425"/>
                </a:tc>
                <a:tc>
                  <a:txBody>
                    <a:bodyPr/>
                    <a:lstStyle/>
                    <a:p>
                      <a:pPr indent="0" lvl="0" marL="0" rtl="0" algn="l">
                        <a:spcBef>
                          <a:spcPts val="0"/>
                        </a:spcBef>
                        <a:spcAft>
                          <a:spcPts val="0"/>
                        </a:spcAft>
                        <a:buNone/>
                      </a:pPr>
                      <a:r>
                        <a:rPr lang="en"/>
                        <a:t>Javascript/JSON converter</a:t>
                      </a:r>
                      <a:endParaRPr/>
                    </a:p>
                  </a:txBody>
                  <a:tcPr marT="91425" marB="91425" marR="91425" marL="91425"/>
                </a:tc>
              </a:tr>
              <a:tr h="381000">
                <a:tc>
                  <a:txBody>
                    <a:bodyPr/>
                    <a:lstStyle/>
                    <a:p>
                      <a:pPr indent="0" lvl="0" marL="0" rtl="0" algn="l">
                        <a:spcBef>
                          <a:spcPts val="0"/>
                        </a:spcBef>
                        <a:spcAft>
                          <a:spcPts val="0"/>
                        </a:spcAft>
                        <a:buNone/>
                      </a:pPr>
                      <a:r>
                        <a:rPr lang="en"/>
                        <a:t>beautifulsoup4</a:t>
                      </a:r>
                      <a:endParaRPr/>
                    </a:p>
                  </a:txBody>
                  <a:tcPr marT="91425" marB="91425" marR="91425" marL="91425"/>
                </a:tc>
                <a:tc>
                  <a:txBody>
                    <a:bodyPr/>
                    <a:lstStyle/>
                    <a:p>
                      <a:pPr indent="0" lvl="0" marL="0" rtl="0" algn="ctr">
                        <a:spcBef>
                          <a:spcPts val="0"/>
                        </a:spcBef>
                        <a:spcAft>
                          <a:spcPts val="0"/>
                        </a:spcAft>
                        <a:buNone/>
                      </a:pPr>
                      <a:r>
                        <a:rPr lang="en"/>
                        <a:t>4.11.1</a:t>
                      </a:r>
                      <a:endParaRPr/>
                    </a:p>
                  </a:txBody>
                  <a:tcPr marT="91425" marB="91425" marR="91425" marL="91425"/>
                </a:tc>
                <a:tc>
                  <a:txBody>
                    <a:bodyPr/>
                    <a:lstStyle/>
                    <a:p>
                      <a:pPr indent="0" lvl="0" marL="0" rtl="0" algn="l">
                        <a:spcBef>
                          <a:spcPts val="0"/>
                        </a:spcBef>
                        <a:spcAft>
                          <a:spcPts val="0"/>
                        </a:spcAft>
                        <a:buNone/>
                      </a:pPr>
                      <a:r>
                        <a:rPr lang="en"/>
                        <a:t>Web-scraping library</a:t>
                      </a:r>
                      <a:endParaRPr/>
                    </a:p>
                  </a:txBody>
                  <a:tcPr marT="91425" marB="91425" marR="91425" marL="91425"/>
                </a:tc>
              </a:tr>
              <a:tr h="381000">
                <a:tc>
                  <a:txBody>
                    <a:bodyPr/>
                    <a:lstStyle/>
                    <a:p>
                      <a:pPr indent="0" lvl="0" marL="0" rtl="0" algn="l">
                        <a:spcBef>
                          <a:spcPts val="0"/>
                        </a:spcBef>
                        <a:spcAft>
                          <a:spcPts val="0"/>
                        </a:spcAft>
                        <a:buNone/>
                      </a:pPr>
                      <a:r>
                        <a:rPr lang="en"/>
                        <a:t>requests</a:t>
                      </a:r>
                      <a:endParaRPr/>
                    </a:p>
                  </a:txBody>
                  <a:tcPr marT="91425" marB="91425" marR="91425" marL="91425"/>
                </a:tc>
                <a:tc>
                  <a:txBody>
                    <a:bodyPr/>
                    <a:lstStyle/>
                    <a:p>
                      <a:pPr indent="0" lvl="0" marL="0" rtl="0" algn="ctr">
                        <a:spcBef>
                          <a:spcPts val="0"/>
                        </a:spcBef>
                        <a:spcAft>
                          <a:spcPts val="0"/>
                        </a:spcAft>
                        <a:buNone/>
                      </a:pPr>
                      <a:r>
                        <a:rPr lang="en"/>
                        <a:t>2.26.0</a:t>
                      </a:r>
                      <a:endParaRPr/>
                    </a:p>
                  </a:txBody>
                  <a:tcPr marT="91425" marB="91425" marR="91425" marL="91425"/>
                </a:tc>
                <a:tc>
                  <a:txBody>
                    <a:bodyPr/>
                    <a:lstStyle/>
                    <a:p>
                      <a:pPr indent="0" lvl="0" marL="0" rtl="0" algn="l">
                        <a:spcBef>
                          <a:spcPts val="0"/>
                        </a:spcBef>
                        <a:spcAft>
                          <a:spcPts val="0"/>
                        </a:spcAft>
                        <a:buNone/>
                      </a:pPr>
                      <a:r>
                        <a:rPr lang="en"/>
                        <a:t>HTTP library</a:t>
                      </a:r>
                      <a:endParaRPr/>
                    </a:p>
                  </a:txBody>
                  <a:tcPr marT="91425" marB="91425" marR="91425" marL="91425"/>
                </a:tc>
              </a:tr>
              <a:tr h="381000">
                <a:tc>
                  <a:txBody>
                    <a:bodyPr/>
                    <a:lstStyle/>
                    <a:p>
                      <a:pPr indent="0" lvl="0" marL="0" rtl="0" algn="l">
                        <a:spcBef>
                          <a:spcPts val="0"/>
                        </a:spcBef>
                        <a:spcAft>
                          <a:spcPts val="0"/>
                        </a:spcAft>
                        <a:buNone/>
                      </a:pPr>
                      <a:r>
                        <a:rPr lang="en"/>
                        <a:t>psycopg2</a:t>
                      </a:r>
                      <a:endParaRPr/>
                    </a:p>
                  </a:txBody>
                  <a:tcPr marT="91425" marB="91425" marR="91425" marL="91425"/>
                </a:tc>
                <a:tc>
                  <a:txBody>
                    <a:bodyPr/>
                    <a:lstStyle/>
                    <a:p>
                      <a:pPr indent="0" lvl="0" marL="0" rtl="0" algn="ctr">
                        <a:spcBef>
                          <a:spcPts val="0"/>
                        </a:spcBef>
                        <a:spcAft>
                          <a:spcPts val="0"/>
                        </a:spcAft>
                        <a:buNone/>
                      </a:pPr>
                      <a:r>
                        <a:rPr lang="en"/>
                        <a:t>2.9.1</a:t>
                      </a:r>
                      <a:endParaRPr/>
                    </a:p>
                  </a:txBody>
                  <a:tcPr marT="91425" marB="91425" marR="91425" marL="91425"/>
                </a:tc>
                <a:tc>
                  <a:txBody>
                    <a:bodyPr/>
                    <a:lstStyle/>
                    <a:p>
                      <a:pPr indent="0" lvl="0" marL="0" rtl="0" algn="l">
                        <a:spcBef>
                          <a:spcPts val="0"/>
                        </a:spcBef>
                        <a:spcAft>
                          <a:spcPts val="0"/>
                        </a:spcAft>
                        <a:buNone/>
                      </a:pPr>
                      <a:r>
                        <a:rPr lang="en"/>
                        <a:t>PostgreSQL interpreter</a:t>
                      </a:r>
                      <a:endParaRPr/>
                    </a:p>
                  </a:txBody>
                  <a:tcPr marT="91425" marB="91425" marR="91425" marL="91425"/>
                </a:tc>
              </a:tr>
            </a:tbl>
          </a:graphicData>
        </a:graphic>
      </p:graphicFrame>
      <p:pic>
        <p:nvPicPr>
          <p:cNvPr id="88" name="Google Shape;88;p15"/>
          <p:cNvPicPr preferRelativeResize="0"/>
          <p:nvPr/>
        </p:nvPicPr>
        <p:blipFill>
          <a:blip r:embed="rId3">
            <a:alphaModFix/>
          </a:blip>
          <a:stretch>
            <a:fillRect/>
          </a:stretch>
        </p:blipFill>
        <p:spPr>
          <a:xfrm>
            <a:off x="5079924" y="34949"/>
            <a:ext cx="941952" cy="941952"/>
          </a:xfrm>
          <a:prstGeom prst="rect">
            <a:avLst/>
          </a:prstGeom>
          <a:noFill/>
          <a:ln>
            <a:noFill/>
          </a:ln>
        </p:spPr>
      </p:pic>
      <p:pic>
        <p:nvPicPr>
          <p:cNvPr id="89" name="Google Shape;89;p15"/>
          <p:cNvPicPr preferRelativeResize="0"/>
          <p:nvPr/>
        </p:nvPicPr>
        <p:blipFill>
          <a:blip r:embed="rId4">
            <a:alphaModFix/>
          </a:blip>
          <a:stretch>
            <a:fillRect/>
          </a:stretch>
        </p:blipFill>
        <p:spPr>
          <a:xfrm>
            <a:off x="6338975" y="71375"/>
            <a:ext cx="666337" cy="941948"/>
          </a:xfrm>
          <a:prstGeom prst="rect">
            <a:avLst/>
          </a:prstGeom>
          <a:noFill/>
          <a:ln>
            <a:noFill/>
          </a:ln>
        </p:spPr>
      </p:pic>
      <p:pic>
        <p:nvPicPr>
          <p:cNvPr id="90" name="Google Shape;90;p15"/>
          <p:cNvPicPr preferRelativeResize="0"/>
          <p:nvPr/>
        </p:nvPicPr>
        <p:blipFill>
          <a:blip r:embed="rId5">
            <a:alphaModFix/>
          </a:blip>
          <a:stretch>
            <a:fillRect/>
          </a:stretch>
        </p:blipFill>
        <p:spPr>
          <a:xfrm>
            <a:off x="7322400" y="71375"/>
            <a:ext cx="869100" cy="86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27450" y="241350"/>
            <a:ext cx="50361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 DB Structure </a:t>
            </a:r>
            <a:endParaRPr/>
          </a:p>
        </p:txBody>
      </p:sp>
      <p:sp>
        <p:nvSpPr>
          <p:cNvPr id="96" name="Google Shape;96;p16"/>
          <p:cNvSpPr txBox="1"/>
          <p:nvPr/>
        </p:nvSpPr>
        <p:spPr>
          <a:xfrm>
            <a:off x="327450" y="781875"/>
            <a:ext cx="50844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2 Methods are </a:t>
            </a:r>
            <a:r>
              <a:rPr lang="en" sz="1300">
                <a:latin typeface="Lato"/>
                <a:ea typeface="Lato"/>
                <a:cs typeface="Lato"/>
                <a:sym typeface="Lato"/>
              </a:rPr>
              <a:t>provided to set up the initial database structure:</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A python script that runs all the creation statements (local db username/password need to be edited in).</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A .sql file that contains all the creation statements and is run either within PostgreSQL or as a command-line argument.</a:t>
            </a:r>
            <a:endParaRPr sz="1300">
              <a:latin typeface="Lato"/>
              <a:ea typeface="Lato"/>
              <a:cs typeface="Lato"/>
              <a:sym typeface="Lato"/>
            </a:endParaRPr>
          </a:p>
        </p:txBody>
      </p:sp>
      <p:sp>
        <p:nvSpPr>
          <p:cNvPr id="97" name="Google Shape;97;p16"/>
          <p:cNvSpPr txBox="1"/>
          <p:nvPr/>
        </p:nvSpPr>
        <p:spPr>
          <a:xfrm>
            <a:off x="258875" y="2223425"/>
            <a:ext cx="2198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Lato"/>
                <a:ea typeface="Lato"/>
                <a:cs typeface="Lato"/>
                <a:sym typeface="Lato"/>
              </a:rPr>
              <a:t>Database Structure</a:t>
            </a:r>
            <a:endParaRPr u="sng">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Database: liga</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Schema: stats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Tables: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stats.clubs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stats.players</a:t>
            </a:r>
            <a:endParaRPr>
              <a:latin typeface="Lato"/>
              <a:ea typeface="Lato"/>
              <a:cs typeface="Lato"/>
              <a:sym typeface="Lato"/>
            </a:endParaRPr>
          </a:p>
        </p:txBody>
      </p:sp>
      <p:graphicFrame>
        <p:nvGraphicFramePr>
          <p:cNvPr id="98" name="Google Shape;98;p16"/>
          <p:cNvGraphicFramePr/>
          <p:nvPr/>
        </p:nvGraphicFramePr>
        <p:xfrm>
          <a:off x="2343263" y="2311050"/>
          <a:ext cx="3000000" cy="3000000"/>
        </p:xfrm>
        <a:graphic>
          <a:graphicData uri="http://schemas.openxmlformats.org/drawingml/2006/table">
            <a:tbl>
              <a:tblPr>
                <a:noFill/>
                <a:tableStyleId>{C0F14303-EE75-42E8-84BC-850426F087D6}</a:tableStyleId>
              </a:tblPr>
              <a:tblGrid>
                <a:gridCol w="1085325"/>
                <a:gridCol w="770425"/>
                <a:gridCol w="1164525"/>
              </a:tblGrid>
              <a:tr h="283450">
                <a:tc gridSpan="3">
                  <a:txBody>
                    <a:bodyPr/>
                    <a:lstStyle/>
                    <a:p>
                      <a:pPr indent="0" lvl="0" marL="0" rtl="0" algn="ctr">
                        <a:spcBef>
                          <a:spcPts val="0"/>
                        </a:spcBef>
                        <a:spcAft>
                          <a:spcPts val="0"/>
                        </a:spcAft>
                        <a:buNone/>
                      </a:pPr>
                      <a:r>
                        <a:rPr b="1" lang="en" sz="1000"/>
                        <a:t>stats.clubs</a:t>
                      </a:r>
                      <a:endParaRPr b="1" sz="1000"/>
                    </a:p>
                  </a:txBody>
                  <a:tcPr marT="91425" marB="91425" marR="91425" marL="91425"/>
                </a:tc>
                <a:tc hMerge="1"/>
                <a:tc hMerge="1"/>
              </a:tr>
              <a:tr h="264350">
                <a:tc>
                  <a:txBody>
                    <a:bodyPr/>
                    <a:lstStyle/>
                    <a:p>
                      <a:pPr indent="0" lvl="0" marL="0" rtl="0" algn="l">
                        <a:spcBef>
                          <a:spcPts val="0"/>
                        </a:spcBef>
                        <a:spcAft>
                          <a:spcPts val="0"/>
                        </a:spcAft>
                        <a:buNone/>
                      </a:pPr>
                      <a:r>
                        <a:rPr b="1" lang="en" sz="1000"/>
                        <a:t>column name</a:t>
                      </a:r>
                      <a:endParaRPr b="1" sz="1000"/>
                    </a:p>
                  </a:txBody>
                  <a:tcPr marT="91425" marB="91425" marR="91425" marL="91425"/>
                </a:tc>
                <a:tc>
                  <a:txBody>
                    <a:bodyPr/>
                    <a:lstStyle/>
                    <a:p>
                      <a:pPr indent="0" lvl="0" marL="0" rtl="0" algn="l">
                        <a:spcBef>
                          <a:spcPts val="0"/>
                        </a:spcBef>
                        <a:spcAft>
                          <a:spcPts val="0"/>
                        </a:spcAft>
                        <a:buNone/>
                      </a:pPr>
                      <a:r>
                        <a:rPr b="1" lang="en" sz="1000"/>
                        <a:t>data type</a:t>
                      </a:r>
                      <a:endParaRPr b="1" sz="1000"/>
                    </a:p>
                  </a:txBody>
                  <a:tcPr marT="91425" marB="91425" marR="91425" marL="91425"/>
                </a:tc>
                <a:tc>
                  <a:txBody>
                    <a:bodyPr/>
                    <a:lstStyle/>
                    <a:p>
                      <a:pPr indent="0" lvl="0" marL="0" rtl="0" algn="l">
                        <a:spcBef>
                          <a:spcPts val="0"/>
                        </a:spcBef>
                        <a:spcAft>
                          <a:spcPts val="0"/>
                        </a:spcAft>
                        <a:buNone/>
                      </a:pPr>
                      <a:r>
                        <a:rPr b="1" lang="en" sz="1000"/>
                        <a:t>description</a:t>
                      </a:r>
                      <a:endParaRPr b="1" sz="1000"/>
                    </a:p>
                  </a:txBody>
                  <a:tcPr marT="91425" marB="91425" marR="91425" marL="91425"/>
                </a:tc>
              </a:tr>
              <a:tr h="238200">
                <a:tc>
                  <a:txBody>
                    <a:bodyPr/>
                    <a:lstStyle/>
                    <a:p>
                      <a:pPr indent="0" lvl="0" marL="0" rtl="0" algn="l">
                        <a:spcBef>
                          <a:spcPts val="0"/>
                        </a:spcBef>
                        <a:spcAft>
                          <a:spcPts val="0"/>
                        </a:spcAft>
                        <a:buNone/>
                      </a:pPr>
                      <a:r>
                        <a:rPr lang="en" sz="1000"/>
                        <a:t>id</a:t>
                      </a:r>
                      <a:endParaRPr sz="1000"/>
                    </a:p>
                  </a:txBody>
                  <a:tcPr marT="91425" marB="91425" marR="91425" marL="91425"/>
                </a:tc>
                <a:tc>
                  <a:txBody>
                    <a:bodyPr/>
                    <a:lstStyle/>
                    <a:p>
                      <a:pPr indent="0" lvl="0" marL="0" rtl="0" algn="l">
                        <a:spcBef>
                          <a:spcPts val="0"/>
                        </a:spcBef>
                        <a:spcAft>
                          <a:spcPts val="0"/>
                        </a:spcAft>
                        <a:buNone/>
                      </a:pPr>
                      <a:r>
                        <a:rPr lang="en" sz="1000"/>
                        <a:t>serial</a:t>
                      </a:r>
                      <a:endParaRPr sz="1000"/>
                    </a:p>
                  </a:txBody>
                  <a:tcPr marT="91425" marB="91425" marR="91425" marL="91425"/>
                </a:tc>
                <a:tc>
                  <a:txBody>
                    <a:bodyPr/>
                    <a:lstStyle/>
                    <a:p>
                      <a:pPr indent="0" lvl="0" marL="0" rtl="0" algn="l">
                        <a:spcBef>
                          <a:spcPts val="0"/>
                        </a:spcBef>
                        <a:spcAft>
                          <a:spcPts val="0"/>
                        </a:spcAft>
                        <a:buNone/>
                      </a:pPr>
                      <a:r>
                        <a:rPr lang="en" sz="1000"/>
                        <a:t>primary key</a:t>
                      </a:r>
                      <a:endParaRPr sz="1000"/>
                    </a:p>
                  </a:txBody>
                  <a:tcPr marT="91425" marB="91425" marR="91425" marL="91425"/>
                </a:tc>
              </a:tr>
              <a:tr h="254750">
                <a:tc>
                  <a:txBody>
                    <a:bodyPr/>
                    <a:lstStyle/>
                    <a:p>
                      <a:pPr indent="0" lvl="0" marL="0" rtl="0" algn="l">
                        <a:spcBef>
                          <a:spcPts val="0"/>
                        </a:spcBef>
                        <a:spcAft>
                          <a:spcPts val="0"/>
                        </a:spcAft>
                        <a:buNone/>
                      </a:pPr>
                      <a:r>
                        <a:rPr lang="en" sz="1000"/>
                        <a:t>club</a:t>
                      </a:r>
                      <a:endParaRPr sz="1000"/>
                    </a:p>
                  </a:txBody>
                  <a:tcPr marT="91425" marB="91425" marR="91425" marL="91425"/>
                </a:tc>
                <a:tc>
                  <a:txBody>
                    <a:bodyPr/>
                    <a:lstStyle/>
                    <a:p>
                      <a:pPr indent="0" lvl="0" marL="0" rtl="0" algn="l">
                        <a:spcBef>
                          <a:spcPts val="0"/>
                        </a:spcBef>
                        <a:spcAft>
                          <a:spcPts val="0"/>
                        </a:spcAft>
                        <a:buNone/>
                      </a:pPr>
                      <a:r>
                        <a:rPr lang="en" sz="1000"/>
                        <a:t>varchar</a:t>
                      </a:r>
                      <a:endParaRPr sz="1000"/>
                    </a:p>
                  </a:txBody>
                  <a:tcPr marT="91425" marB="91425" marR="91425" marL="91425"/>
                </a:tc>
                <a:tc>
                  <a:txBody>
                    <a:bodyPr/>
                    <a:lstStyle/>
                    <a:p>
                      <a:pPr indent="0" lvl="0" marL="0" rtl="0" algn="l">
                        <a:spcBef>
                          <a:spcPts val="0"/>
                        </a:spcBef>
                        <a:spcAft>
                          <a:spcPts val="0"/>
                        </a:spcAft>
                        <a:buNone/>
                      </a:pPr>
                      <a:r>
                        <a:rPr lang="en" sz="1000"/>
                        <a:t>club name, uniqueness constraint</a:t>
                      </a:r>
                      <a:endParaRPr sz="1000"/>
                    </a:p>
                  </a:txBody>
                  <a:tcPr marT="91425" marB="91425" marR="91425" marL="91425"/>
                </a:tc>
              </a:tr>
              <a:tr h="258025">
                <a:tc>
                  <a:txBody>
                    <a:bodyPr/>
                    <a:lstStyle/>
                    <a:p>
                      <a:pPr indent="0" lvl="0" marL="0" rtl="0" algn="l">
                        <a:spcBef>
                          <a:spcPts val="0"/>
                        </a:spcBef>
                        <a:spcAft>
                          <a:spcPts val="0"/>
                        </a:spcAft>
                        <a:buNone/>
                      </a:pPr>
                      <a:r>
                        <a:rPr lang="en" sz="1000"/>
                        <a:t>mv_euros</a:t>
                      </a:r>
                      <a:endParaRPr sz="1000"/>
                    </a:p>
                  </a:txBody>
                  <a:tcPr marT="91425" marB="91425" marR="91425" marL="91425"/>
                </a:tc>
                <a:tc>
                  <a:txBody>
                    <a:bodyPr/>
                    <a:lstStyle/>
                    <a:p>
                      <a:pPr indent="0" lvl="0" marL="0" rtl="0" algn="l">
                        <a:spcBef>
                          <a:spcPts val="0"/>
                        </a:spcBef>
                        <a:spcAft>
                          <a:spcPts val="0"/>
                        </a:spcAft>
                        <a:buNone/>
                      </a:pPr>
                      <a:r>
                        <a:rPr lang="en" sz="1000"/>
                        <a:t>numeric</a:t>
                      </a:r>
                      <a:endParaRPr sz="1000"/>
                    </a:p>
                  </a:txBody>
                  <a:tcPr marT="91425" marB="91425" marR="91425" marL="91425"/>
                </a:tc>
                <a:tc>
                  <a:txBody>
                    <a:bodyPr/>
                    <a:lstStyle/>
                    <a:p>
                      <a:pPr indent="0" lvl="0" marL="0" rtl="0" algn="l">
                        <a:spcBef>
                          <a:spcPts val="0"/>
                        </a:spcBef>
                        <a:spcAft>
                          <a:spcPts val="0"/>
                        </a:spcAft>
                        <a:buNone/>
                      </a:pPr>
                      <a:r>
                        <a:rPr lang="en" sz="1000"/>
                        <a:t>club market value in Euros</a:t>
                      </a:r>
                      <a:endParaRPr sz="1000"/>
                    </a:p>
                  </a:txBody>
                  <a:tcPr marT="91425" marB="91425" marR="91425" marL="91425"/>
                </a:tc>
              </a:tr>
              <a:tr h="335850">
                <a:tc>
                  <a:txBody>
                    <a:bodyPr/>
                    <a:lstStyle/>
                    <a:p>
                      <a:pPr indent="0" lvl="0" marL="0" rtl="0" algn="l">
                        <a:spcBef>
                          <a:spcPts val="0"/>
                        </a:spcBef>
                        <a:spcAft>
                          <a:spcPts val="0"/>
                        </a:spcAft>
                        <a:buNone/>
                      </a:pPr>
                      <a:r>
                        <a:rPr lang="en" sz="1000"/>
                        <a:t>num_foreigners</a:t>
                      </a:r>
                      <a:endParaRPr sz="1000"/>
                    </a:p>
                  </a:txBody>
                  <a:tcPr marT="91425" marB="91425" marR="91425" marL="91425"/>
                </a:tc>
                <a:tc>
                  <a:txBody>
                    <a:bodyPr/>
                    <a:lstStyle/>
                    <a:p>
                      <a:pPr indent="0" lvl="0" marL="0" rtl="0" algn="l">
                        <a:spcBef>
                          <a:spcPts val="0"/>
                        </a:spcBef>
                        <a:spcAft>
                          <a:spcPts val="0"/>
                        </a:spcAft>
                        <a:buNone/>
                      </a:pPr>
                      <a:r>
                        <a:rPr lang="en" sz="1000"/>
                        <a:t>int</a:t>
                      </a:r>
                      <a:endParaRPr sz="1000"/>
                    </a:p>
                  </a:txBody>
                  <a:tcPr marT="91425" marB="91425" marR="91425" marL="91425"/>
                </a:tc>
                <a:tc>
                  <a:txBody>
                    <a:bodyPr/>
                    <a:lstStyle/>
                    <a:p>
                      <a:pPr indent="0" lvl="0" marL="0" rtl="0" algn="l">
                        <a:spcBef>
                          <a:spcPts val="0"/>
                        </a:spcBef>
                        <a:spcAft>
                          <a:spcPts val="0"/>
                        </a:spcAft>
                        <a:buNone/>
                      </a:pPr>
                      <a:r>
                        <a:rPr lang="en" sz="1000"/>
                        <a:t>number of foreign players</a:t>
                      </a:r>
                      <a:endParaRPr sz="1000"/>
                    </a:p>
                  </a:txBody>
                  <a:tcPr marT="91425" marB="91425" marR="91425" marL="91425"/>
                </a:tc>
              </a:tr>
            </a:tbl>
          </a:graphicData>
        </a:graphic>
      </p:graphicFrame>
      <p:sp>
        <p:nvSpPr>
          <p:cNvPr id="99" name="Google Shape;99;p16"/>
          <p:cNvSpPr txBox="1"/>
          <p:nvPr/>
        </p:nvSpPr>
        <p:spPr>
          <a:xfrm>
            <a:off x="4543150" y="3158575"/>
            <a:ext cx="11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graphicFrame>
        <p:nvGraphicFramePr>
          <p:cNvPr id="100" name="Google Shape;100;p16"/>
          <p:cNvGraphicFramePr/>
          <p:nvPr/>
        </p:nvGraphicFramePr>
        <p:xfrm>
          <a:off x="5488050" y="211350"/>
          <a:ext cx="3000000" cy="3000000"/>
        </p:xfrm>
        <a:graphic>
          <a:graphicData uri="http://schemas.openxmlformats.org/drawingml/2006/table">
            <a:tbl>
              <a:tblPr>
                <a:noFill/>
                <a:tableStyleId>{C0F14303-EE75-42E8-84BC-850426F087D6}</a:tableStyleId>
              </a:tblPr>
              <a:tblGrid>
                <a:gridCol w="1305450"/>
                <a:gridCol w="743275"/>
                <a:gridCol w="1437675"/>
              </a:tblGrid>
              <a:tr h="216850">
                <a:tc gridSpan="3">
                  <a:txBody>
                    <a:bodyPr/>
                    <a:lstStyle/>
                    <a:p>
                      <a:pPr indent="0" lvl="0" marL="0" rtl="0" algn="ctr">
                        <a:spcBef>
                          <a:spcPts val="0"/>
                        </a:spcBef>
                        <a:spcAft>
                          <a:spcPts val="0"/>
                        </a:spcAft>
                        <a:buNone/>
                      </a:pPr>
                      <a:r>
                        <a:rPr b="1" lang="en" sz="1000"/>
                        <a:t>stats.players</a:t>
                      </a:r>
                      <a:endParaRPr b="1" sz="1000"/>
                    </a:p>
                  </a:txBody>
                  <a:tcPr marT="91425" marB="91425" marR="91425" marL="91425">
                    <a:lnB cap="flat" cmpd="sng" w="9525">
                      <a:solidFill>
                        <a:srgbClr val="9E9E9E"/>
                      </a:solidFill>
                      <a:prstDash val="solid"/>
                      <a:round/>
                      <a:headEnd len="sm" w="sm" type="none"/>
                      <a:tailEnd len="sm" w="sm" type="none"/>
                    </a:lnB>
                  </a:tcPr>
                </a:tc>
                <a:tc hMerge="1"/>
                <a:tc hMerge="1"/>
              </a:tr>
              <a:tr h="268625">
                <a:tc>
                  <a:txBody>
                    <a:bodyPr/>
                    <a:lstStyle/>
                    <a:p>
                      <a:pPr indent="0" lvl="0" marL="0" rtl="0" algn="l">
                        <a:spcBef>
                          <a:spcPts val="0"/>
                        </a:spcBef>
                        <a:spcAft>
                          <a:spcPts val="0"/>
                        </a:spcAft>
                        <a:buNone/>
                      </a:pPr>
                      <a:r>
                        <a:rPr b="1" lang="en" sz="1000"/>
                        <a:t>column name</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data type</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description</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7250">
                <a:tc>
                  <a:txBody>
                    <a:bodyPr/>
                    <a:lstStyle/>
                    <a:p>
                      <a:pPr indent="0" lvl="0" marL="0" rtl="0" algn="l">
                        <a:spcBef>
                          <a:spcPts val="0"/>
                        </a:spcBef>
                        <a:spcAft>
                          <a:spcPts val="0"/>
                        </a:spcAft>
                        <a:buNone/>
                      </a:pPr>
                      <a:r>
                        <a:rPr lang="en" sz="1000"/>
                        <a:t>id</a:t>
                      </a:r>
                      <a:endParaRPr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serial</a:t>
                      </a:r>
                      <a:endParaRPr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primary key</a:t>
                      </a:r>
                      <a:endParaRPr sz="1000"/>
                    </a:p>
                  </a:txBody>
                  <a:tcPr marT="91425" marB="91425" marR="91425" marL="91425" anchor="ctr">
                    <a:lnT cap="flat" cmpd="sng" w="9525">
                      <a:solidFill>
                        <a:srgbClr val="9E9E9E"/>
                      </a:solidFill>
                      <a:prstDash val="solid"/>
                      <a:round/>
                      <a:headEnd len="sm" w="sm" type="none"/>
                      <a:tailEnd len="sm" w="sm" type="none"/>
                    </a:lnT>
                  </a:tcPr>
                </a:tc>
              </a:tr>
              <a:tr h="421050">
                <a:tc>
                  <a:txBody>
                    <a:bodyPr/>
                    <a:lstStyle/>
                    <a:p>
                      <a:pPr indent="0" lvl="0" marL="0" rtl="0" algn="l">
                        <a:spcBef>
                          <a:spcPts val="0"/>
                        </a:spcBef>
                        <a:spcAft>
                          <a:spcPts val="0"/>
                        </a:spcAft>
                        <a:buNone/>
                      </a:pPr>
                      <a:r>
                        <a:rPr lang="en" sz="1000"/>
                        <a:t>player_name</a:t>
                      </a:r>
                      <a:endParaRPr sz="1000"/>
                    </a:p>
                  </a:txBody>
                  <a:tcPr marT="91425" marB="91425" marR="91425" marL="91425" anchor="ctr"/>
                </a:tc>
                <a:tc>
                  <a:txBody>
                    <a:bodyPr/>
                    <a:lstStyle/>
                    <a:p>
                      <a:pPr indent="0" lvl="0" marL="0" rtl="0" algn="l">
                        <a:spcBef>
                          <a:spcPts val="0"/>
                        </a:spcBef>
                        <a:spcAft>
                          <a:spcPts val="0"/>
                        </a:spcAft>
                        <a:buNone/>
                      </a:pPr>
                      <a:r>
                        <a:rPr lang="en" sz="1000"/>
                        <a:t>varchar</a:t>
                      </a:r>
                      <a:endParaRPr sz="1000"/>
                    </a:p>
                  </a:txBody>
                  <a:tcPr marT="91425" marB="91425" marR="91425" marL="91425" anchor="ctr"/>
                </a:tc>
                <a:tc>
                  <a:txBody>
                    <a:bodyPr/>
                    <a:lstStyle/>
                    <a:p>
                      <a:pPr indent="0" lvl="0" marL="0" rtl="0" algn="l">
                        <a:spcBef>
                          <a:spcPts val="0"/>
                        </a:spcBef>
                        <a:spcAft>
                          <a:spcPts val="0"/>
                        </a:spcAft>
                        <a:buNone/>
                      </a:pPr>
                      <a:r>
                        <a:rPr lang="en" sz="1000"/>
                        <a:t>P</a:t>
                      </a:r>
                      <a:r>
                        <a:rPr lang="en" sz="1000"/>
                        <a:t>layer’s</a:t>
                      </a:r>
                      <a:r>
                        <a:rPr lang="en" sz="1000"/>
                        <a:t> name</a:t>
                      </a:r>
                      <a:endParaRPr sz="1000"/>
                    </a:p>
                  </a:txBody>
                  <a:tcPr marT="91425" marB="91425" marR="91425" marL="91425" anchor="ctr"/>
                </a:tc>
              </a:tr>
              <a:tr h="351675">
                <a:tc>
                  <a:txBody>
                    <a:bodyPr/>
                    <a:lstStyle/>
                    <a:p>
                      <a:pPr indent="0" lvl="0" marL="0" rtl="0" algn="l">
                        <a:spcBef>
                          <a:spcPts val="0"/>
                        </a:spcBef>
                        <a:spcAft>
                          <a:spcPts val="0"/>
                        </a:spcAft>
                        <a:buClr>
                          <a:schemeClr val="dk2"/>
                        </a:buClr>
                        <a:buSzPts val="1100"/>
                        <a:buFont typeface="Arial"/>
                        <a:buNone/>
                      </a:pPr>
                      <a:r>
                        <a:rPr lang="en" sz="1000">
                          <a:solidFill>
                            <a:schemeClr val="dk2"/>
                          </a:solidFill>
                        </a:rPr>
                        <a:t>status</a:t>
                      </a:r>
                      <a:endParaRPr sz="1000"/>
                    </a:p>
                  </a:txBody>
                  <a:tcPr marT="91425" marB="91425" marR="91425" marL="91425" anchor="ctr"/>
                </a:tc>
                <a:tc>
                  <a:txBody>
                    <a:bodyPr/>
                    <a:lstStyle/>
                    <a:p>
                      <a:pPr indent="0" lvl="0" marL="0" rtl="0" algn="l">
                        <a:spcBef>
                          <a:spcPts val="0"/>
                        </a:spcBef>
                        <a:spcAft>
                          <a:spcPts val="0"/>
                        </a:spcAft>
                        <a:buNone/>
                      </a:pPr>
                      <a:r>
                        <a:rPr lang="en" sz="1000"/>
                        <a:t>varchar</a:t>
                      </a:r>
                      <a:endParaRPr sz="1000"/>
                    </a:p>
                  </a:txBody>
                  <a:tcPr marT="91425" marB="91425" marR="91425" marL="91425" anchor="ctr"/>
                </a:tc>
                <a:tc>
                  <a:txBody>
                    <a:bodyPr/>
                    <a:lstStyle/>
                    <a:p>
                      <a:pPr indent="0" lvl="0" marL="0" rtl="0" algn="l">
                        <a:spcBef>
                          <a:spcPts val="0"/>
                        </a:spcBef>
                        <a:spcAft>
                          <a:spcPts val="0"/>
                        </a:spcAft>
                        <a:buNone/>
                      </a:pPr>
                      <a:r>
                        <a:rPr lang="en" sz="1000"/>
                        <a:t>Role status (‘Starter’, ‘Reserve’, etc)</a:t>
                      </a:r>
                      <a:endParaRPr sz="1000"/>
                    </a:p>
                  </a:txBody>
                  <a:tcPr marT="91425" marB="91425" marR="91425" marL="91425" anchor="ctr"/>
                </a:tc>
              </a:tr>
              <a:tr h="640050">
                <a:tc>
                  <a:txBody>
                    <a:bodyPr/>
                    <a:lstStyle/>
                    <a:p>
                      <a:pPr indent="0" lvl="0" marL="0" rtl="0" algn="l">
                        <a:spcBef>
                          <a:spcPts val="0"/>
                        </a:spcBef>
                        <a:spcAft>
                          <a:spcPts val="0"/>
                        </a:spcAft>
                        <a:buClr>
                          <a:schemeClr val="dk2"/>
                        </a:buClr>
                        <a:buSzPts val="1100"/>
                        <a:buFont typeface="Arial"/>
                        <a:buNone/>
                      </a:pPr>
                      <a:r>
                        <a:rPr lang="en" sz="1000">
                          <a:solidFill>
                            <a:schemeClr val="dk2"/>
                          </a:solidFill>
                        </a:rPr>
                        <a:t>primary_position</a:t>
                      </a:r>
                      <a:endParaRPr sz="1000"/>
                    </a:p>
                  </a:txBody>
                  <a:tcPr marT="91425" marB="91425" marR="91425" marL="91425" anchor="ctr"/>
                </a:tc>
                <a:tc>
                  <a:txBody>
                    <a:bodyPr/>
                    <a:lstStyle/>
                    <a:p>
                      <a:pPr indent="0" lvl="0" marL="0" rtl="0" algn="l">
                        <a:spcBef>
                          <a:spcPts val="0"/>
                        </a:spcBef>
                        <a:spcAft>
                          <a:spcPts val="0"/>
                        </a:spcAft>
                        <a:buNone/>
                      </a:pPr>
                      <a:r>
                        <a:rPr lang="en" sz="1000"/>
                        <a:t>varchar</a:t>
                      </a:r>
                      <a:endParaRPr sz="1000"/>
                    </a:p>
                  </a:txBody>
                  <a:tcPr marT="91425" marB="91425" marR="91425" marL="91425" anchor="ctr"/>
                </a:tc>
                <a:tc>
                  <a:txBody>
                    <a:bodyPr/>
                    <a:lstStyle/>
                    <a:p>
                      <a:pPr indent="0" lvl="0" marL="0" rtl="0" algn="l">
                        <a:spcBef>
                          <a:spcPts val="0"/>
                        </a:spcBef>
                        <a:spcAft>
                          <a:spcPts val="0"/>
                        </a:spcAft>
                        <a:buNone/>
                      </a:pPr>
                      <a:r>
                        <a:rPr lang="en" sz="1000"/>
                        <a:t>General position the player plays (D, MF, F, K)</a:t>
                      </a:r>
                      <a:endParaRPr sz="1000"/>
                    </a:p>
                  </a:txBody>
                  <a:tcPr marT="91425" marB="91425" marR="91425" marL="91425" anchor="ctr"/>
                </a:tc>
              </a:tr>
              <a:tr h="351675">
                <a:tc>
                  <a:txBody>
                    <a:bodyPr/>
                    <a:lstStyle/>
                    <a:p>
                      <a:pPr indent="0" lvl="0" marL="0" rtl="0" algn="l">
                        <a:spcBef>
                          <a:spcPts val="0"/>
                        </a:spcBef>
                        <a:spcAft>
                          <a:spcPts val="0"/>
                        </a:spcAft>
                        <a:buClr>
                          <a:schemeClr val="dk2"/>
                        </a:buClr>
                        <a:buSzPts val="1100"/>
                        <a:buFont typeface="Arial"/>
                        <a:buNone/>
                      </a:pPr>
                      <a:r>
                        <a:rPr lang="en" sz="1000">
                          <a:solidFill>
                            <a:schemeClr val="dk2"/>
                          </a:solidFill>
                        </a:rPr>
                        <a:t>secondary_position</a:t>
                      </a:r>
                      <a:endParaRPr sz="1000"/>
                    </a:p>
                  </a:txBody>
                  <a:tcPr marT="91425" marB="91425" marR="91425" marL="91425" anchor="ctr"/>
                </a:tc>
                <a:tc>
                  <a:txBody>
                    <a:bodyPr/>
                    <a:lstStyle/>
                    <a:p>
                      <a:pPr indent="0" lvl="0" marL="0" rtl="0" algn="l">
                        <a:spcBef>
                          <a:spcPts val="0"/>
                        </a:spcBef>
                        <a:spcAft>
                          <a:spcPts val="0"/>
                        </a:spcAft>
                        <a:buNone/>
                      </a:pPr>
                      <a:r>
                        <a:rPr lang="en" sz="1000"/>
                        <a:t>varchar</a:t>
                      </a:r>
                      <a:endParaRPr sz="1000"/>
                    </a:p>
                  </a:txBody>
                  <a:tcPr marT="91425" marB="91425" marR="91425" marL="91425" anchor="ctr"/>
                </a:tc>
                <a:tc>
                  <a:txBody>
                    <a:bodyPr/>
                    <a:lstStyle/>
                    <a:p>
                      <a:pPr indent="0" lvl="0" marL="0" rtl="0" algn="l">
                        <a:spcBef>
                          <a:spcPts val="0"/>
                        </a:spcBef>
                        <a:spcAft>
                          <a:spcPts val="0"/>
                        </a:spcAft>
                        <a:buNone/>
                      </a:pPr>
                      <a:r>
                        <a:rPr lang="en" sz="1000"/>
                        <a:t>More specific position role (CF, LW, RB, etc)</a:t>
                      </a:r>
                      <a:endParaRPr sz="1000"/>
                    </a:p>
                  </a:txBody>
                  <a:tcPr marT="91425" marB="91425" marR="91425" marL="91425" anchor="ctr"/>
                </a:tc>
              </a:tr>
              <a:tr h="351675">
                <a:tc>
                  <a:txBody>
                    <a:bodyPr/>
                    <a:lstStyle/>
                    <a:p>
                      <a:pPr indent="0" lvl="0" marL="0" rtl="0" algn="l">
                        <a:spcBef>
                          <a:spcPts val="0"/>
                        </a:spcBef>
                        <a:spcAft>
                          <a:spcPts val="0"/>
                        </a:spcAft>
                        <a:buNone/>
                      </a:pPr>
                      <a:r>
                        <a:rPr lang="en" sz="1000"/>
                        <a:t>age</a:t>
                      </a:r>
                      <a:endParaRPr sz="1000"/>
                    </a:p>
                  </a:txBody>
                  <a:tcPr marT="91425" marB="91425" marR="91425" marL="91425" anchor="ctr"/>
                </a:tc>
                <a:tc>
                  <a:txBody>
                    <a:bodyPr/>
                    <a:lstStyle/>
                    <a:p>
                      <a:pPr indent="0" lvl="0" marL="0" rtl="0" algn="l">
                        <a:spcBef>
                          <a:spcPts val="0"/>
                        </a:spcBef>
                        <a:spcAft>
                          <a:spcPts val="0"/>
                        </a:spcAft>
                        <a:buNone/>
                      </a:pPr>
                      <a:r>
                        <a:rPr lang="en" sz="1000"/>
                        <a:t>numeric</a:t>
                      </a:r>
                      <a:endParaRPr sz="1000"/>
                    </a:p>
                  </a:txBody>
                  <a:tcPr marT="91425" marB="91425" marR="91425" marL="91425" anchor="ctr"/>
                </a:tc>
                <a:tc>
                  <a:txBody>
                    <a:bodyPr/>
                    <a:lstStyle/>
                    <a:p>
                      <a:pPr indent="0" lvl="0" marL="0" rtl="0" algn="l">
                        <a:spcBef>
                          <a:spcPts val="0"/>
                        </a:spcBef>
                        <a:spcAft>
                          <a:spcPts val="0"/>
                        </a:spcAft>
                        <a:buNone/>
                      </a:pPr>
                      <a:r>
                        <a:rPr lang="en" sz="1000"/>
                        <a:t>Age of player</a:t>
                      </a:r>
                      <a:endParaRPr sz="1000"/>
                    </a:p>
                  </a:txBody>
                  <a:tcPr marT="91425" marB="91425" marR="91425" marL="91425" anchor="ctr"/>
                </a:tc>
              </a:tr>
              <a:tr h="351675">
                <a:tc>
                  <a:txBody>
                    <a:bodyPr/>
                    <a:lstStyle/>
                    <a:p>
                      <a:pPr indent="0" lvl="0" marL="0" rtl="0" algn="l">
                        <a:spcBef>
                          <a:spcPts val="0"/>
                        </a:spcBef>
                        <a:spcAft>
                          <a:spcPts val="0"/>
                        </a:spcAft>
                        <a:buNone/>
                      </a:pPr>
                      <a:r>
                        <a:rPr lang="en" sz="1000"/>
                        <a:t>country</a:t>
                      </a:r>
                      <a:endParaRPr sz="1000"/>
                    </a:p>
                  </a:txBody>
                  <a:tcPr marT="91425" marB="91425" marR="91425" marL="91425" anchor="ctr"/>
                </a:tc>
                <a:tc>
                  <a:txBody>
                    <a:bodyPr/>
                    <a:lstStyle/>
                    <a:p>
                      <a:pPr indent="0" lvl="0" marL="0" rtl="0" algn="l">
                        <a:spcBef>
                          <a:spcPts val="0"/>
                        </a:spcBef>
                        <a:spcAft>
                          <a:spcPts val="0"/>
                        </a:spcAft>
                        <a:buNone/>
                      </a:pPr>
                      <a:r>
                        <a:rPr lang="en" sz="1000"/>
                        <a:t>varchar</a:t>
                      </a:r>
                      <a:endParaRPr sz="1000"/>
                    </a:p>
                  </a:txBody>
                  <a:tcPr marT="91425" marB="91425" marR="91425" marL="91425" anchor="ctr"/>
                </a:tc>
                <a:tc>
                  <a:txBody>
                    <a:bodyPr/>
                    <a:lstStyle/>
                    <a:p>
                      <a:pPr indent="0" lvl="0" marL="0" rtl="0" algn="l">
                        <a:spcBef>
                          <a:spcPts val="0"/>
                        </a:spcBef>
                        <a:spcAft>
                          <a:spcPts val="0"/>
                        </a:spcAft>
                        <a:buNone/>
                      </a:pPr>
                      <a:r>
                        <a:rPr lang="en" sz="1000"/>
                        <a:t>Player’s Nationality</a:t>
                      </a:r>
                      <a:endParaRPr sz="1000"/>
                    </a:p>
                  </a:txBody>
                  <a:tcPr marT="91425" marB="91425" marR="91425" marL="91425" anchor="ctr"/>
                </a:tc>
              </a:tr>
              <a:tr h="351675">
                <a:tc>
                  <a:txBody>
                    <a:bodyPr/>
                    <a:lstStyle/>
                    <a:p>
                      <a:pPr indent="0" lvl="0" marL="0" rtl="0" algn="l">
                        <a:spcBef>
                          <a:spcPts val="0"/>
                        </a:spcBef>
                        <a:spcAft>
                          <a:spcPts val="0"/>
                        </a:spcAft>
                        <a:buNone/>
                      </a:pPr>
                      <a:r>
                        <a:rPr lang="en" sz="1000"/>
                        <a:t>club</a:t>
                      </a:r>
                      <a:endParaRPr sz="1000"/>
                    </a:p>
                  </a:txBody>
                  <a:tcPr marT="91425" marB="91425" marR="91425" marL="91425" anchor="ctr"/>
                </a:tc>
                <a:tc>
                  <a:txBody>
                    <a:bodyPr/>
                    <a:lstStyle/>
                    <a:p>
                      <a:pPr indent="0" lvl="0" marL="0" rtl="0" algn="l">
                        <a:spcBef>
                          <a:spcPts val="0"/>
                        </a:spcBef>
                        <a:spcAft>
                          <a:spcPts val="0"/>
                        </a:spcAft>
                        <a:buNone/>
                      </a:pPr>
                      <a:r>
                        <a:rPr lang="en" sz="1000"/>
                        <a:t>varchar</a:t>
                      </a:r>
                      <a:endParaRPr sz="1000"/>
                    </a:p>
                  </a:txBody>
                  <a:tcPr marT="91425" marB="91425" marR="91425" marL="91425" anchor="ctr"/>
                </a:tc>
                <a:tc>
                  <a:txBody>
                    <a:bodyPr/>
                    <a:lstStyle/>
                    <a:p>
                      <a:pPr indent="0" lvl="0" marL="0" rtl="0" algn="l">
                        <a:spcBef>
                          <a:spcPts val="0"/>
                        </a:spcBef>
                        <a:spcAft>
                          <a:spcPts val="0"/>
                        </a:spcAft>
                        <a:buNone/>
                      </a:pPr>
                      <a:r>
                        <a:rPr lang="en" sz="1000"/>
                        <a:t>Club the Player plays for</a:t>
                      </a:r>
                      <a:endParaRPr sz="1000"/>
                    </a:p>
                  </a:txBody>
                  <a:tcPr marT="91425" marB="91425" marR="91425" marL="91425" anchor="ctr"/>
                </a:tc>
              </a:tr>
              <a:tr h="351675">
                <a:tc>
                  <a:txBody>
                    <a:bodyPr/>
                    <a:lstStyle/>
                    <a:p>
                      <a:pPr indent="0" lvl="0" marL="0" rtl="0" algn="l">
                        <a:spcBef>
                          <a:spcPts val="0"/>
                        </a:spcBef>
                        <a:spcAft>
                          <a:spcPts val="0"/>
                        </a:spcAft>
                        <a:buNone/>
                      </a:pPr>
                      <a:r>
                        <a:rPr lang="en" sz="1000"/>
                        <a:t>mv_euros</a:t>
                      </a:r>
                      <a:endParaRPr sz="1000"/>
                    </a:p>
                  </a:txBody>
                  <a:tcPr marT="91425" marB="91425" marR="91425" marL="91425" anchor="ctr"/>
                </a:tc>
                <a:tc>
                  <a:txBody>
                    <a:bodyPr/>
                    <a:lstStyle/>
                    <a:p>
                      <a:pPr indent="0" lvl="0" marL="0" rtl="0" algn="l">
                        <a:spcBef>
                          <a:spcPts val="0"/>
                        </a:spcBef>
                        <a:spcAft>
                          <a:spcPts val="0"/>
                        </a:spcAft>
                        <a:buNone/>
                      </a:pPr>
                      <a:r>
                        <a:rPr lang="en" sz="1000"/>
                        <a:t>numeric</a:t>
                      </a:r>
                      <a:endParaRPr sz="1000"/>
                    </a:p>
                  </a:txBody>
                  <a:tcPr marT="91425" marB="91425" marR="91425" marL="91425" anchor="ctr"/>
                </a:tc>
                <a:tc>
                  <a:txBody>
                    <a:bodyPr/>
                    <a:lstStyle/>
                    <a:p>
                      <a:pPr indent="0" lvl="0" marL="0" rtl="0" algn="l">
                        <a:spcBef>
                          <a:spcPts val="0"/>
                        </a:spcBef>
                        <a:spcAft>
                          <a:spcPts val="0"/>
                        </a:spcAft>
                        <a:buNone/>
                      </a:pPr>
                      <a:r>
                        <a:rPr lang="en" sz="1000"/>
                        <a:t>Market Value of the player</a:t>
                      </a:r>
                      <a:endParaRPr sz="1000"/>
                    </a:p>
                  </a:txBody>
                  <a:tcPr marT="91425" marB="91425" marR="91425"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54700"/>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Scraping and formatting</a:t>
            </a:r>
            <a:endParaRPr/>
          </a:p>
        </p:txBody>
      </p:sp>
      <p:sp>
        <p:nvSpPr>
          <p:cNvPr id="106" name="Google Shape;106;p17"/>
          <p:cNvSpPr txBox="1"/>
          <p:nvPr/>
        </p:nvSpPr>
        <p:spPr>
          <a:xfrm>
            <a:off x="920150" y="1293950"/>
            <a:ext cx="825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Website for club data: </a:t>
            </a:r>
            <a:r>
              <a:rPr lang="en" u="sng">
                <a:solidFill>
                  <a:schemeClr val="hlink"/>
                </a:solidFill>
                <a:latin typeface="Lato"/>
                <a:ea typeface="Lato"/>
                <a:cs typeface="Lato"/>
                <a:sym typeface="Lato"/>
                <a:hlinkClick r:id="rId3"/>
              </a:rPr>
              <a:t>https://www.transfermarkt.us/la-liga/startseite/wettbewerb/ES1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Website for player data: </a:t>
            </a:r>
            <a:r>
              <a:rPr lang="en" u="sng">
                <a:solidFill>
                  <a:schemeClr val="hlink"/>
                </a:solidFill>
                <a:latin typeface="Lato"/>
                <a:ea typeface="Lato"/>
                <a:cs typeface="Lato"/>
                <a:sym typeface="Lato"/>
                <a:hlinkClick r:id="rId4"/>
              </a:rPr>
              <a:t>https://www.capology.com/es/la-liga/salaries/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07" name="Google Shape;107;p17"/>
          <p:cNvSpPr txBox="1"/>
          <p:nvPr/>
        </p:nvSpPr>
        <p:spPr>
          <a:xfrm>
            <a:off x="920150" y="1940700"/>
            <a:ext cx="7706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Transfer market uses a fairly cooperative HTML table for the club data, so accessing the required data was fairly straight forward with minimal formatting required. The only catch for accessing the data was needing to pass a header with the request to ‘trick’ the site into thinking a browser was accessing it. Unfortunately, it appears that this site only has market data for the top 100 players, requiring a different source for that info.</a:t>
            </a:r>
            <a:endParaRPr>
              <a:latin typeface="Lato"/>
              <a:ea typeface="Lato"/>
              <a:cs typeface="Lato"/>
              <a:sym typeface="Lato"/>
            </a:endParaRPr>
          </a:p>
        </p:txBody>
      </p:sp>
      <p:sp>
        <p:nvSpPr>
          <p:cNvPr id="108" name="Google Shape;108;p17"/>
          <p:cNvSpPr txBox="1"/>
          <p:nvPr/>
        </p:nvSpPr>
        <p:spPr>
          <a:xfrm>
            <a:off x="920150" y="3095100"/>
            <a:ext cx="800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Capology required a little more brute </a:t>
            </a:r>
            <a:r>
              <a:rPr lang="en">
                <a:latin typeface="Lato"/>
                <a:ea typeface="Lato"/>
                <a:cs typeface="Lato"/>
                <a:sym typeface="Lato"/>
              </a:rPr>
              <a:t>strength to retrieve the required data. The data is stored in a Javascipt attribute which requires more manipulation to access. The table portion of the Javascript was isolated, and extensively parsed and formatted to convert to a json object via the json5 package. From there, some additional minor stripping and splitting of the properties was required to format the data for entry to PostgreSQL. </a:t>
            </a:r>
            <a:br>
              <a:rPr lang="en">
                <a:latin typeface="Lato"/>
                <a:ea typeface="Lato"/>
                <a:cs typeface="Lato"/>
                <a:sym typeface="Lato"/>
              </a:rPr>
            </a:br>
            <a:r>
              <a:rPr b="1" lang="en">
                <a:latin typeface="Lato"/>
                <a:ea typeface="Lato"/>
                <a:cs typeface="Lato"/>
                <a:sym typeface="Lato"/>
              </a:rPr>
              <a:t>Note</a:t>
            </a:r>
            <a:r>
              <a:rPr lang="en">
                <a:latin typeface="Lato"/>
                <a:ea typeface="Lato"/>
                <a:cs typeface="Lato"/>
                <a:sym typeface="Lato"/>
              </a:rPr>
              <a:t>: The last ~100 players on this site do not have market info. That data is recorded as zeros. Depending on how this data could be used, Null values could also have been appropriate.</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274125" y="1367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Query and Notes</a:t>
            </a:r>
            <a:endParaRPr/>
          </a:p>
        </p:txBody>
      </p:sp>
      <p:sp>
        <p:nvSpPr>
          <p:cNvPr id="114" name="Google Shape;114;p18"/>
          <p:cNvSpPr txBox="1"/>
          <p:nvPr/>
        </p:nvSpPr>
        <p:spPr>
          <a:xfrm>
            <a:off x="274125" y="672775"/>
            <a:ext cx="88569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With the data properly stored, the final query requirement was fairly trivial.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Lists of clubs and player position are populated then iterated over in a simple nested for loop running a SQL query returning the sum of all values of the </a:t>
            </a:r>
            <a:r>
              <a:rPr lang="en" sz="1300">
                <a:latin typeface="Lato"/>
                <a:ea typeface="Lato"/>
                <a:cs typeface="Lato"/>
                <a:sym typeface="Lato"/>
              </a:rPr>
              <a:t>specific club and position in the lists. The output prints a statement of what the sum represents.</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Some aspects of the required data setup are not how I would normally design a database.</a:t>
            </a:r>
            <a:endParaRPr sz="13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For example, date of birth would be preferable to age, since the age of a player will change once a year. If the date of birth is tracked, displaying the age would be a simple calculation that Postgres can do on the fly. Additionally, number of foreigner players should not be a stored value as it can change several times over a season. It should be calculated on demand from the players table whenever that information needs to be presented. </a:t>
            </a:r>
            <a:endParaRPr sz="13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A players club and market value may even need to be moved to another table all together to maintain a normalized database. Additionally, in most cases, monetary values should be stored in cents. For readability, I stored the market values in Euros.</a:t>
            </a:r>
            <a:endParaRPr sz="13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3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If using a Windows terminal window to view the tables, names (Club and players)  may not be displayed correctly due to the console’s default code page (437). To temporarily change the code, simply run:</a:t>
            </a: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chcp 1252</a:t>
            </a:r>
            <a:endParaRPr sz="13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dk2"/>
                </a:solidFill>
                <a:latin typeface="Lato"/>
                <a:ea typeface="Lato"/>
                <a:cs typeface="Lato"/>
                <a:sym typeface="Lato"/>
              </a:rPr>
              <a:t>In the terminal </a:t>
            </a:r>
            <a:r>
              <a:rPr i="1" lang="en" sz="1300">
                <a:solidFill>
                  <a:schemeClr val="dk2"/>
                </a:solidFill>
                <a:latin typeface="Lato"/>
                <a:ea typeface="Lato"/>
                <a:cs typeface="Lato"/>
                <a:sym typeface="Lato"/>
              </a:rPr>
              <a:t>before </a:t>
            </a:r>
            <a:r>
              <a:rPr lang="en" sz="1300">
                <a:solidFill>
                  <a:schemeClr val="dk2"/>
                </a:solidFill>
                <a:latin typeface="Lato"/>
                <a:ea typeface="Lato"/>
                <a:cs typeface="Lato"/>
                <a:sym typeface="Lato"/>
              </a:rPr>
              <a:t>running psq. The terminal code page will revert to its default 437 when opening a new instance</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Thank you so much for your time! Please feel free to reach out with any questions or comments. Best of luck in your search and I hope to speak with you soon!</a:t>
            </a:r>
            <a:endParaRPr sz="13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