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aven Pro"/>
      <p:regular r:id="rId17"/>
      <p:bold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ven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1b3262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1b3262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caacf324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caacf324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487c2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487c2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487c2a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487c2a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08b0f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08b0f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e08b0f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e08b0f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9da8fe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9da8fe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c2493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c2493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fd7fc21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fd7fc21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fd7fc21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fd7fc2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數位體驗技術科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合作模式規劃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Mitch Chen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1714700" y="683175"/>
            <a:ext cx="1329600" cy="43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99999"/>
                </a:solidFill>
              </a:rPr>
              <a:t>UED/F2E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022290" y="683175"/>
            <a:ext cx="1329600" cy="43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99999"/>
                </a:solidFill>
              </a:rPr>
              <a:t>QA/SA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585587" y="683175"/>
            <a:ext cx="1329600" cy="43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99999"/>
                </a:solidFill>
              </a:rPr>
              <a:t>BE/SE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471650" y="683175"/>
            <a:ext cx="1329600" cy="43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99999"/>
                </a:solidFill>
              </a:rPr>
              <a:t>PM/SM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3152291" y="683175"/>
            <a:ext cx="1329600" cy="43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99999"/>
                </a:solidFill>
              </a:rPr>
              <a:t>APP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未來團隊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成員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組成規劃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355050" y="1138275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7F0"/>
              </a:gs>
              <a:gs pos="100000">
                <a:srgbClr val="3D85C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Advisory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55050" y="2105950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2E313"/>
              </a:gs>
              <a:gs pos="100000">
                <a:srgbClr val="6AA84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MyRewards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55050" y="3073625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Middleware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758267" y="21059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</a:rPr>
              <a:t>黃裕珊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758267" y="236856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</a:rPr>
              <a:t>陳涵靜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758267" y="263116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</a:rPr>
              <a:t>林瑞琳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2409367" y="21059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杜政家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409367" y="23685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鮑美妤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2409367" y="263117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王逸賢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200199" y="210591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許孝萱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3195524" y="237696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顏逸鈞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849511" y="210591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楊琪薇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4632767" y="21059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吳漢昭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4632767" y="23685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洪辰逸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632767" y="263117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麥啟倫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283867" y="21059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廖善璽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283867" y="236854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李佩儒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5283867" y="2631154"/>
            <a:ext cx="597000" cy="22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簡浤益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6716910" y="21143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蔡宜橙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6065792" y="237697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簡妤蓁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6065792" y="263959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黃敬婷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6064042" y="114181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李秉于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4632785" y="30784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蔡承宏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6064060" y="308686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鄒政倫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6064042" y="33592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林高慶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7522516" y="113826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謝心潔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7522516" y="1400875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廖士賓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758280" y="139603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丘柏宇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1756492" y="113339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楊子禾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404017" y="1133367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</a:rPr>
              <a:t>劉昱吟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4632767" y="1133392"/>
            <a:ext cx="597000" cy="222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陳佳樑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065792" y="21143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伍鳴貴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3196649" y="13960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張詠渝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196649" y="165865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謝孟潔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196649" y="113339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莊嘉和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1756505" y="4041304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黃紫晽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355050" y="4041300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2C4C9"/>
              </a:gs>
              <a:gs pos="100000">
                <a:srgbClr val="45818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Resource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Support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703560" y="237697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陳雯婷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846636" y="2631142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賴彥宇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846624" y="2368529"/>
            <a:ext cx="597000" cy="222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曾繁君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idx="4294967295" type="title"/>
          </p:nvPr>
        </p:nvSpPr>
        <p:spPr>
          <a:xfrm>
            <a:off x="311700" y="2032500"/>
            <a:ext cx="85206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E06666"/>
                </a:solidFill>
                <a:latin typeface="Maven Pro"/>
                <a:ea typeface="Maven Pro"/>
                <a:cs typeface="Maven Pro"/>
                <a:sym typeface="Maven Pro"/>
              </a:rPr>
              <a:t>Q &amp; A</a:t>
            </a:r>
            <a:endParaRPr sz="4800">
              <a:solidFill>
                <a:srgbClr val="E0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團隊合作模式及組織結構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UED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392575" y="915300"/>
            <a:ext cx="1672200" cy="61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國泰世華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MMB, KOKO, Robo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204175" y="3056125"/>
            <a:ext cx="2049000" cy="69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99999"/>
                </a:solidFill>
              </a:rPr>
              <a:t>數位銀行部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數位體驗設計小組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808875" y="3056125"/>
            <a:ext cx="2049000" cy="69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99999"/>
                </a:solidFill>
              </a:rPr>
              <a:t>數位體驗技術科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UED Advisory Team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997275" y="915300"/>
            <a:ext cx="1672200" cy="61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國泰</a:t>
            </a:r>
            <a:r>
              <a:rPr b="1" lang="zh-TW" sz="1600">
                <a:solidFill>
                  <a:srgbClr val="FFFFFF"/>
                </a:solidFill>
              </a:rPr>
              <a:t>金控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阿發</a:t>
            </a:r>
            <a:r>
              <a:rPr lang="zh-TW" sz="1200">
                <a:solidFill>
                  <a:srgbClr val="FFFFFF"/>
                </a:solidFill>
              </a:rPr>
              <a:t>, </a:t>
            </a:r>
            <a:r>
              <a:rPr lang="zh-TW" sz="1200">
                <a:solidFill>
                  <a:srgbClr val="FFFFFF"/>
                </a:solidFill>
              </a:rPr>
              <a:t>集團點數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75" name="Google Shape;75;p15"/>
          <p:cNvCxnSpPr>
            <a:stCxn id="72" idx="0"/>
            <a:endCxn id="71" idx="2"/>
          </p:cNvCxnSpPr>
          <p:nvPr/>
        </p:nvCxnSpPr>
        <p:spPr>
          <a:xfrm rot="10800000">
            <a:off x="2228675" y="1528525"/>
            <a:ext cx="0" cy="1527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485675" y="2173650"/>
            <a:ext cx="1819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Dedicated Designer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833375" y="2173650"/>
            <a:ext cx="1819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Dedicated Designer</a:t>
            </a:r>
            <a:endParaRPr>
              <a:solidFill>
                <a:srgbClr val="93C47D"/>
              </a:solidFill>
            </a:endParaRPr>
          </a:p>
        </p:txBody>
      </p:sp>
      <p:cxnSp>
        <p:nvCxnSpPr>
          <p:cNvPr id="78" name="Google Shape;78;p15"/>
          <p:cNvCxnSpPr>
            <a:stCxn id="73" idx="0"/>
            <a:endCxn id="74" idx="2"/>
          </p:cNvCxnSpPr>
          <p:nvPr/>
        </p:nvCxnSpPr>
        <p:spPr>
          <a:xfrm rot="10800000">
            <a:off x="6833375" y="1528525"/>
            <a:ext cx="0" cy="1527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3" idx="1"/>
            <a:endCxn id="71" idx="3"/>
          </p:cNvCxnSpPr>
          <p:nvPr/>
        </p:nvCxnSpPr>
        <p:spPr>
          <a:xfrm rot="10800000">
            <a:off x="3064775" y="1221925"/>
            <a:ext cx="2744100" cy="2184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4439650" y="2038675"/>
            <a:ext cx="86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Advise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137150" y="4349200"/>
            <a:ext cx="869700" cy="28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楊子禾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2" name="Google Shape;82;p15"/>
          <p:cNvCxnSpPr>
            <a:stCxn id="72" idx="2"/>
            <a:endCxn id="81" idx="1"/>
          </p:cNvCxnSpPr>
          <p:nvPr/>
        </p:nvCxnSpPr>
        <p:spPr>
          <a:xfrm>
            <a:off x="2228675" y="3755725"/>
            <a:ext cx="1908600" cy="73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3" idx="2"/>
            <a:endCxn id="81" idx="3"/>
          </p:cNvCxnSpPr>
          <p:nvPr/>
        </p:nvCxnSpPr>
        <p:spPr>
          <a:xfrm flipH="1">
            <a:off x="5006975" y="3755725"/>
            <a:ext cx="1826400" cy="73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5875925" y="4034075"/>
            <a:ext cx="127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A8DC"/>
                </a:solidFill>
              </a:rPr>
              <a:t>Reporting Line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067475" y="4034075"/>
            <a:ext cx="127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A8DC"/>
                </a:solidFill>
              </a:rPr>
              <a:t>Reporting Line</a:t>
            </a:r>
            <a:endParaRPr sz="1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47475" y="2786125"/>
            <a:ext cx="3431700" cy="96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99999"/>
                </a:solidFill>
              </a:rPr>
              <a:t>中台發展部 測試維運</a:t>
            </a:r>
            <a:r>
              <a:rPr lang="zh-TW" sz="1200">
                <a:solidFill>
                  <a:srgbClr val="999999"/>
                </a:solidFill>
              </a:rPr>
              <a:t>科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QA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306975" y="915300"/>
            <a:ext cx="1672200" cy="61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國泰世華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MMB, KOKO, Robo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01275" y="3190400"/>
            <a:ext cx="1562400" cy="44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數位平台</a:t>
            </a:r>
            <a:r>
              <a:rPr lang="zh-TW">
                <a:solidFill>
                  <a:srgbClr val="999999"/>
                </a:solidFill>
              </a:rPr>
              <a:t>測試</a:t>
            </a:r>
            <a:r>
              <a:rPr lang="zh-TW">
                <a:solidFill>
                  <a:srgbClr val="999999"/>
                </a:solidFill>
              </a:rPr>
              <a:t>組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808875" y="3056125"/>
            <a:ext cx="2049000" cy="69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99999"/>
                </a:solidFill>
              </a:rPr>
              <a:t>數位體驗技術科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QA</a:t>
            </a:r>
            <a:r>
              <a:rPr lang="zh-TW">
                <a:solidFill>
                  <a:srgbClr val="999999"/>
                </a:solidFill>
              </a:rPr>
              <a:t> Advisory Team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569625" y="915300"/>
            <a:ext cx="2527500" cy="61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金控、人壽、產險、證券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6200" y="2038675"/>
            <a:ext cx="1400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Dedicated QA</a:t>
            </a:r>
            <a:endParaRPr>
              <a:solidFill>
                <a:srgbClr val="93C47D"/>
              </a:solidFill>
            </a:endParaRPr>
          </a:p>
        </p:txBody>
      </p:sp>
      <p:cxnSp>
        <p:nvCxnSpPr>
          <p:cNvPr id="97" name="Google Shape;97;p16"/>
          <p:cNvCxnSpPr>
            <a:stCxn id="94" idx="0"/>
            <a:endCxn id="95" idx="2"/>
          </p:cNvCxnSpPr>
          <p:nvPr/>
        </p:nvCxnSpPr>
        <p:spPr>
          <a:xfrm rot="10800000">
            <a:off x="6833375" y="1528525"/>
            <a:ext cx="0" cy="1527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1"/>
            <a:endCxn id="92" idx="3"/>
          </p:cNvCxnSpPr>
          <p:nvPr/>
        </p:nvCxnSpPr>
        <p:spPr>
          <a:xfrm rot="10800000">
            <a:off x="3979175" y="1221925"/>
            <a:ext cx="1829700" cy="2184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4896850" y="2038675"/>
            <a:ext cx="86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Advise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137150" y="4349200"/>
            <a:ext cx="869700" cy="28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鄒政倫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01" name="Google Shape;101;p16"/>
          <p:cNvCxnSpPr>
            <a:stCxn id="94" idx="2"/>
            <a:endCxn id="100" idx="3"/>
          </p:cNvCxnSpPr>
          <p:nvPr/>
        </p:nvCxnSpPr>
        <p:spPr>
          <a:xfrm flipH="1">
            <a:off x="5006975" y="3755725"/>
            <a:ext cx="1826400" cy="73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5875925" y="4034075"/>
            <a:ext cx="127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A8DC"/>
                </a:solidFill>
              </a:rPr>
              <a:t>Reporting Line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35700" y="4034075"/>
            <a:ext cx="127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A8DC"/>
                </a:solidFill>
              </a:rPr>
              <a:t>Reporting Line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833375" y="2173650"/>
            <a:ext cx="86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Advise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85675" y="915300"/>
            <a:ext cx="1672200" cy="61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國泰世華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Middleware APIs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42825" y="3190400"/>
            <a:ext cx="1562400" cy="44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中台服務</a:t>
            </a:r>
            <a:r>
              <a:rPr lang="zh-TW">
                <a:solidFill>
                  <a:srgbClr val="999999"/>
                </a:solidFill>
              </a:rPr>
              <a:t>測試組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07" name="Google Shape;107;p16"/>
          <p:cNvCxnSpPr>
            <a:stCxn id="106" idx="0"/>
            <a:endCxn id="105" idx="2"/>
          </p:cNvCxnSpPr>
          <p:nvPr/>
        </p:nvCxnSpPr>
        <p:spPr>
          <a:xfrm rot="10800000">
            <a:off x="1321725" y="1528400"/>
            <a:ext cx="102300" cy="1662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93" idx="0"/>
            <a:endCxn id="92" idx="2"/>
          </p:cNvCxnSpPr>
          <p:nvPr/>
        </p:nvCxnSpPr>
        <p:spPr>
          <a:xfrm flipH="1" rot="10800000">
            <a:off x="3082475" y="1528400"/>
            <a:ext cx="60600" cy="1662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3101625" y="2038675"/>
            <a:ext cx="1400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Dedicated QA</a:t>
            </a:r>
            <a:endParaRPr>
              <a:solidFill>
                <a:srgbClr val="93C47D"/>
              </a:solidFill>
            </a:endParaRPr>
          </a:p>
        </p:txBody>
      </p:sp>
      <p:cxnSp>
        <p:nvCxnSpPr>
          <p:cNvPr id="110" name="Google Shape;110;p16"/>
          <p:cNvCxnSpPr>
            <a:stCxn id="90" idx="2"/>
            <a:endCxn id="100" idx="1"/>
          </p:cNvCxnSpPr>
          <p:nvPr/>
        </p:nvCxnSpPr>
        <p:spPr>
          <a:xfrm>
            <a:off x="2263325" y="3755725"/>
            <a:ext cx="1873800" cy="733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合作模式細節說明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指派 Mentor ，指導訓練新人，並提供工作諮詢協助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安排進行 1 個月的專業職能訓練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座位安排的規劃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Advisory Team 定期檢視人員在團隊中運作的狀態，看是否需提供協助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金控端的專業人員皆需參與貢獻數位體驗技術科的相關專案（eg. UI Design System, Usability Testing etc.）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績效考核制度的規劃討論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Advisory Support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500"/>
            <a:ext cx="9144000" cy="422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1306400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國泰世華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422025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國泰人壽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537650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國泰產險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653275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國泰證券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768900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國泰金控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84525" y="839108"/>
            <a:ext cx="953100" cy="32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神坊資訊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309050" y="1875685"/>
            <a:ext cx="300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AA84F"/>
                </a:solidFill>
              </a:rPr>
              <a:t>Designer / Engineer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AA84F"/>
                </a:solidFill>
              </a:rPr>
              <a:t>(</a:t>
            </a:r>
            <a:r>
              <a:rPr b="1" lang="zh-TW" sz="1600">
                <a:solidFill>
                  <a:srgbClr val="6AA84F"/>
                </a:solidFill>
              </a:rPr>
              <a:t>Resource Support Team</a:t>
            </a:r>
            <a:r>
              <a:rPr b="1" lang="zh-TW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5250" y="2705525"/>
            <a:ext cx="27342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UED Advisory Team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&amp;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</a:rPr>
              <a:t>Tech Advisory Team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91025" y="2871375"/>
            <a:ext cx="2267100" cy="208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FFFF"/>
                </a:solidFill>
              </a:rPr>
              <a:t>UED Advisory Team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User Testing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User Research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Design System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UI Guideline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Design Thinking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Community Sharing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>
            <a:stCxn id="131" idx="3"/>
          </p:cNvCxnSpPr>
          <p:nvPr/>
        </p:nvCxnSpPr>
        <p:spPr>
          <a:xfrm flipH="1" rot="10800000">
            <a:off x="2458125" y="3254925"/>
            <a:ext cx="635400" cy="65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endCxn id="134" idx="1"/>
          </p:cNvCxnSpPr>
          <p:nvPr/>
        </p:nvCxnSpPr>
        <p:spPr>
          <a:xfrm>
            <a:off x="6140225" y="3676725"/>
            <a:ext cx="598500" cy="20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>
            <a:off x="6738725" y="2738325"/>
            <a:ext cx="2267100" cy="22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FFFF"/>
                </a:solidFill>
              </a:rPr>
              <a:t>Tech Advisory Team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UI Components Library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Coding Convention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CI/CD Practice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Testing Engineering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Scrum Project Mgt. Tool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System Knowledge Mgt.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Community Sharing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Resource Support Roadmap (Advisory Team)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89975" y="2570100"/>
            <a:ext cx="2167800" cy="308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1. Info Gathering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254390" y="2570100"/>
            <a:ext cx="2167800" cy="308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2. Evaluation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418804" y="2570100"/>
            <a:ext cx="2167800" cy="308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3. Adoption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581408" y="2570100"/>
            <a:ext cx="2167800" cy="308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4. Review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44150" y="1252225"/>
            <a:ext cx="117000" cy="1264804"/>
            <a:chOff x="196550" y="947425"/>
            <a:chExt cx="117000" cy="1264804"/>
          </a:xfrm>
        </p:grpSpPr>
        <p:cxnSp>
          <p:nvCxnSpPr>
            <p:cNvPr id="145" name="Google Shape;145;p19"/>
            <p:cNvCxnSpPr/>
            <p:nvPr/>
          </p:nvCxnSpPr>
          <p:spPr>
            <a:xfrm rot="10800000">
              <a:off x="255052" y="1064429"/>
              <a:ext cx="0" cy="11478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96550" y="947425"/>
              <a:ext cx="117000" cy="1170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9"/>
          <p:cNvSpPr txBox="1"/>
          <p:nvPr/>
        </p:nvSpPr>
        <p:spPr>
          <a:xfrm>
            <a:off x="95575" y="1328425"/>
            <a:ext cx="22743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</a:t>
            </a:r>
            <a:r>
              <a:rPr lang="zh-TW" sz="1200">
                <a:solidFill>
                  <a:srgbClr val="666666"/>
                </a:solidFill>
              </a:rPr>
              <a:t>瞭解產品 Roadmap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Functional 人力資源需求釐清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人力需求的時程討論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產品團隊運作現況檢視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 rot="10800000">
            <a:off x="2224525" y="2933040"/>
            <a:ext cx="117000" cy="1264804"/>
            <a:chOff x="196550" y="947425"/>
            <a:chExt cx="117000" cy="1264804"/>
          </a:xfrm>
        </p:grpSpPr>
        <p:cxnSp>
          <p:nvCxnSpPr>
            <p:cNvPr id="149" name="Google Shape;149;p19"/>
            <p:cNvCxnSpPr/>
            <p:nvPr/>
          </p:nvCxnSpPr>
          <p:spPr>
            <a:xfrm rot="10800000">
              <a:off x="255052" y="1064429"/>
              <a:ext cx="0" cy="11478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19"/>
            <p:cNvSpPr/>
            <p:nvPr/>
          </p:nvSpPr>
          <p:spPr>
            <a:xfrm>
              <a:off x="196550" y="947425"/>
              <a:ext cx="117000" cy="117000"/>
            </a:xfrm>
            <a:prstGeom prst="ellipse">
              <a:avLst/>
            </a:prstGeom>
            <a:solidFill>
              <a:srgbClr val="3D85C6"/>
            </a:solidFill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9"/>
          <p:cNvSpPr txBox="1"/>
          <p:nvPr/>
        </p:nvSpPr>
        <p:spPr>
          <a:xfrm>
            <a:off x="2279025" y="2933050"/>
            <a:ext cx="25740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</a:t>
            </a:r>
            <a:r>
              <a:rPr lang="zh-TW" sz="1200">
                <a:solidFill>
                  <a:srgbClr val="666666"/>
                </a:solidFill>
              </a:rPr>
              <a:t>評估人力資源狀況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評估是否需建置導入設計工作流程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人力需求的時程評估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專業人才招募、面談及訓練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4369065" y="1252225"/>
            <a:ext cx="117000" cy="1264804"/>
            <a:chOff x="196550" y="947425"/>
            <a:chExt cx="117000" cy="1264804"/>
          </a:xfrm>
        </p:grpSpPr>
        <p:cxnSp>
          <p:nvCxnSpPr>
            <p:cNvPr id="153" name="Google Shape;153;p19"/>
            <p:cNvCxnSpPr/>
            <p:nvPr/>
          </p:nvCxnSpPr>
          <p:spPr>
            <a:xfrm rot="10800000">
              <a:off x="255052" y="1064429"/>
              <a:ext cx="0" cy="11478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19"/>
            <p:cNvSpPr/>
            <p:nvPr/>
          </p:nvSpPr>
          <p:spPr>
            <a:xfrm>
              <a:off x="196550" y="947425"/>
              <a:ext cx="117000" cy="117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/>
        </p:nvSpPr>
        <p:spPr>
          <a:xfrm>
            <a:off x="4420500" y="1328425"/>
            <a:ext cx="2717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</a:t>
            </a:r>
            <a:r>
              <a:rPr lang="zh-TW" sz="1200">
                <a:solidFill>
                  <a:srgbClr val="666666"/>
                </a:solidFill>
              </a:rPr>
              <a:t>依需求狀況導入相關設計工作流程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專業人員投入產品團隊共同合作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每兩週檢視投入人員與團隊合作狀態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Review 投入人員的產出品質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 rot="10800000">
            <a:off x="6538892" y="2933040"/>
            <a:ext cx="117000" cy="1264804"/>
            <a:chOff x="196550" y="947425"/>
            <a:chExt cx="117000" cy="1264804"/>
          </a:xfrm>
        </p:grpSpPr>
        <p:cxnSp>
          <p:nvCxnSpPr>
            <p:cNvPr id="157" name="Google Shape;157;p19"/>
            <p:cNvCxnSpPr/>
            <p:nvPr/>
          </p:nvCxnSpPr>
          <p:spPr>
            <a:xfrm rot="10800000">
              <a:off x="255052" y="1064429"/>
              <a:ext cx="0" cy="11478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Google Shape;158;p19"/>
            <p:cNvSpPr/>
            <p:nvPr/>
          </p:nvSpPr>
          <p:spPr>
            <a:xfrm>
              <a:off x="196550" y="947425"/>
              <a:ext cx="117000" cy="1170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6593400" y="2933050"/>
            <a:ext cx="25740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</a:t>
            </a:r>
            <a:r>
              <a:rPr lang="zh-TW" sz="1200">
                <a:solidFill>
                  <a:srgbClr val="666666"/>
                </a:solidFill>
              </a:rPr>
              <a:t>檢視團隊的設計工作流程是否完善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評估是否延長專業人員支援時程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專業人員自行評估是否專職在團隊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- 總結人力支援的成效報告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122900" y="2708100"/>
            <a:ext cx="6898200" cy="227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成為集團的專家顧問團隊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155700" y="2776606"/>
            <a:ext cx="2028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99999"/>
                </a:solidFill>
              </a:rPr>
              <a:t>數位體驗技術科</a:t>
            </a:r>
            <a:endParaRPr sz="1800">
              <a:solidFill>
                <a:srgbClr val="999999"/>
              </a:solidFill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 rot="10800000">
            <a:off x="2827778" y="4459150"/>
            <a:ext cx="1107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5227572" y="4459150"/>
            <a:ext cx="10788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/>
          <p:nvPr/>
        </p:nvSpPr>
        <p:spPr>
          <a:xfrm>
            <a:off x="1268284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國泰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世華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383909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國泰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人壽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499534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國泰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產險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615159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國泰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證券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730784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國泰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金控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846409" y="1040350"/>
            <a:ext cx="953100" cy="754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神坊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資訊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5" name="Google Shape;175;p20"/>
          <p:cNvCxnSpPr>
            <a:stCxn id="176" idx="0"/>
            <a:endCxn id="169" idx="2"/>
          </p:cNvCxnSpPr>
          <p:nvPr/>
        </p:nvCxnSpPr>
        <p:spPr>
          <a:xfrm rot="10800000">
            <a:off x="1744875" y="1795288"/>
            <a:ext cx="28386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stCxn id="176" idx="0"/>
            <a:endCxn id="170" idx="2"/>
          </p:cNvCxnSpPr>
          <p:nvPr/>
        </p:nvCxnSpPr>
        <p:spPr>
          <a:xfrm rot="10800000">
            <a:off x="2860575" y="1795288"/>
            <a:ext cx="17229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76" idx="0"/>
            <a:endCxn id="173" idx="2"/>
          </p:cNvCxnSpPr>
          <p:nvPr/>
        </p:nvCxnSpPr>
        <p:spPr>
          <a:xfrm flipH="1" rot="10800000">
            <a:off x="4583475" y="1795288"/>
            <a:ext cx="16239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76" idx="0"/>
            <a:endCxn id="174" idx="2"/>
          </p:cNvCxnSpPr>
          <p:nvPr/>
        </p:nvCxnSpPr>
        <p:spPr>
          <a:xfrm flipH="1" rot="10800000">
            <a:off x="4583475" y="1795288"/>
            <a:ext cx="27396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76" idx="0"/>
            <a:endCxn id="172" idx="2"/>
          </p:cNvCxnSpPr>
          <p:nvPr/>
        </p:nvCxnSpPr>
        <p:spPr>
          <a:xfrm flipH="1" rot="10800000">
            <a:off x="4583475" y="1795288"/>
            <a:ext cx="5082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76" idx="0"/>
            <a:endCxn id="171" idx="2"/>
          </p:cNvCxnSpPr>
          <p:nvPr/>
        </p:nvCxnSpPr>
        <p:spPr>
          <a:xfrm rot="10800000">
            <a:off x="3975975" y="1795288"/>
            <a:ext cx="607500" cy="995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0"/>
          <p:cNvSpPr/>
          <p:nvPr/>
        </p:nvSpPr>
        <p:spPr>
          <a:xfrm>
            <a:off x="3939375" y="4057850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7F0"/>
              </a:gs>
              <a:gs pos="100000">
                <a:srgbClr val="3D85C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Advisory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539575" y="4057850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2E313"/>
              </a:gs>
              <a:gs pos="100000">
                <a:srgbClr val="6AA84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MyRewards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311000" y="4040650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Middleware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939375" y="2790688"/>
            <a:ext cx="1288200" cy="8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2C4C9"/>
              </a:gs>
              <a:gs pos="100000">
                <a:srgbClr val="45818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Resource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Support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Team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85" name="Google Shape;185;p20"/>
          <p:cNvCxnSpPr>
            <a:stCxn id="182" idx="0"/>
            <a:endCxn id="176" idx="2"/>
          </p:cNvCxnSpPr>
          <p:nvPr/>
        </p:nvCxnSpPr>
        <p:spPr>
          <a:xfrm rot="10800000">
            <a:off x="4583475" y="3627650"/>
            <a:ext cx="0" cy="430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/>
          <p:nvPr/>
        </p:nvSpPr>
        <p:spPr>
          <a:xfrm>
            <a:off x="3118900" y="4099750"/>
            <a:ext cx="670500" cy="3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Pilot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330575" y="4099750"/>
            <a:ext cx="670500" cy="3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Pilot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Advisory Team Structure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 rot="7507959">
            <a:off x="2873974" y="2340951"/>
            <a:ext cx="1682273" cy="738098"/>
          </a:xfrm>
          <a:prstGeom prst="homePlate">
            <a:avLst>
              <a:gd fmla="val 44193" name="adj"/>
            </a:avLst>
          </a:prstGeom>
          <a:gradFill>
            <a:gsLst>
              <a:gs pos="0">
                <a:srgbClr val="FFE697"/>
              </a:gs>
              <a:gs pos="46000">
                <a:srgbClr val="FEC409"/>
              </a:gs>
              <a:gs pos="100000">
                <a:srgbClr val="97730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3738034" y="877267"/>
            <a:ext cx="1499700" cy="1496400"/>
            <a:chOff x="5370997" y="1650671"/>
            <a:chExt cx="1499700" cy="1496400"/>
          </a:xfrm>
        </p:grpSpPr>
        <p:sp>
          <p:nvSpPr>
            <p:cNvPr id="195" name="Google Shape;195;p21"/>
            <p:cNvSpPr/>
            <p:nvPr/>
          </p:nvSpPr>
          <p:spPr>
            <a:xfrm>
              <a:off x="5370997" y="1650671"/>
              <a:ext cx="1499700" cy="1496400"/>
            </a:xfrm>
            <a:prstGeom prst="ellipse">
              <a:avLst/>
            </a:prstGeom>
            <a:solidFill>
              <a:srgbClr val="FCC000"/>
            </a:solidFill>
            <a:ln>
              <a:noFill/>
            </a:ln>
            <a:effectLst>
              <a:outerShdw blurRad="88900" sx="104999" rotWithShape="0" algn="ctr" sy="104999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5456788" y="1732879"/>
              <a:ext cx="1328100" cy="1332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Project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Mgmt.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197" name="Google Shape;197;p21"/>
          <p:cNvSpPr/>
          <p:nvPr/>
        </p:nvSpPr>
        <p:spPr>
          <a:xfrm>
            <a:off x="3386325" y="3814100"/>
            <a:ext cx="2054100" cy="738300"/>
          </a:xfrm>
          <a:prstGeom prst="homePlate">
            <a:avLst>
              <a:gd fmla="val 44193" name="adj"/>
            </a:avLst>
          </a:prstGeom>
          <a:gradFill>
            <a:gsLst>
              <a:gs pos="0">
                <a:srgbClr val="D9EAD3"/>
              </a:gs>
              <a:gs pos="46000">
                <a:srgbClr val="93C47D"/>
              </a:gs>
              <a:gs pos="100000">
                <a:srgbClr val="6AA84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 rot="-7389436">
            <a:off x="4717846" y="2612410"/>
            <a:ext cx="1744802" cy="738227"/>
          </a:xfrm>
          <a:prstGeom prst="homePlate">
            <a:avLst>
              <a:gd fmla="val 44193" name="adj"/>
            </a:avLst>
          </a:prstGeom>
          <a:gradFill>
            <a:gsLst>
              <a:gs pos="0">
                <a:srgbClr val="CFE2F3"/>
              </a:gs>
              <a:gs pos="46000">
                <a:srgbClr val="6FA8DC"/>
              </a:gs>
              <a:gs pos="100000">
                <a:srgbClr val="3D85C6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1"/>
          <p:cNvGrpSpPr/>
          <p:nvPr/>
        </p:nvGrpSpPr>
        <p:grpSpPr>
          <a:xfrm>
            <a:off x="5349778" y="3184382"/>
            <a:ext cx="2005800" cy="2007300"/>
            <a:chOff x="6677941" y="4122855"/>
            <a:chExt cx="2005800" cy="2007300"/>
          </a:xfrm>
        </p:grpSpPr>
        <p:sp>
          <p:nvSpPr>
            <p:cNvPr id="200" name="Google Shape;200;p21"/>
            <p:cNvSpPr/>
            <p:nvPr/>
          </p:nvSpPr>
          <p:spPr>
            <a:xfrm rot="6977296">
              <a:off x="6930989" y="4378330"/>
              <a:ext cx="1499704" cy="149635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  <a:effectLst>
              <a:outerShdw blurRad="88900" sx="104999" rotWithShape="0" algn="ctr" sy="104999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 rot="-769">
              <a:off x="7010337" y="4458410"/>
              <a:ext cx="1341000" cy="13458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Tech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Advisory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1788421" y="3155599"/>
            <a:ext cx="2054100" cy="2055300"/>
            <a:chOff x="3497583" y="4081403"/>
            <a:chExt cx="2054100" cy="2055300"/>
          </a:xfrm>
        </p:grpSpPr>
        <p:sp>
          <p:nvSpPr>
            <p:cNvPr id="203" name="Google Shape;203;p21"/>
            <p:cNvSpPr/>
            <p:nvPr/>
          </p:nvSpPr>
          <p:spPr>
            <a:xfrm rot="-7255584">
              <a:off x="3774833" y="4361002"/>
              <a:ext cx="1499601" cy="1496103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  <a:effectLst>
              <a:outerShdw blurRad="88900" sx="104999" rotWithShape="0" algn="ctr" sy="104999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857287" y="4439304"/>
              <a:ext cx="1334700" cy="13395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UED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F"/>
                  </a:solidFill>
                </a:rPr>
                <a:t>Advisory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205" name="Google Shape;205;p21"/>
          <p:cNvSpPr/>
          <p:nvPr/>
        </p:nvSpPr>
        <p:spPr>
          <a:xfrm>
            <a:off x="3720688" y="3067506"/>
            <a:ext cx="1612500" cy="73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999999"/>
                </a:solidFill>
              </a:rPr>
              <a:t>Advisory</a:t>
            </a:r>
            <a:endParaRPr b="1" sz="24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999999"/>
                </a:solidFill>
              </a:rPr>
              <a:t>Team</a:t>
            </a:r>
            <a:endParaRPr b="1"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