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3D3D6-C89F-F958-500B-0DDEE1860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CB8224-C8B0-DA5E-DABB-174777D5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3575F-FFAC-E89D-518F-96C84A09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727F5-9CB8-9DA2-5351-913CB6E1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E41A13-717D-BCD3-0265-02564EF9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92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5DBF1-3064-1FD3-5C72-5390BA1B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0E66AA-185B-6154-9743-EA422C616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3B575-C6FC-E4AE-5B91-EC746B60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107AC0-0A0A-7ABC-6F80-FB0C5938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C35F5-E61A-C6C5-0800-11C44ACD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3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3666A3-20A2-320C-7DCD-5ADDFB0D6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6235FF-3778-447D-4D2E-85CF9E4B9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33FADD-6A0E-A645-F928-067AD907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8795CB-5DFE-7F3A-9728-337FDFA1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F52E9E-3D9C-67A3-8917-D05BA832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83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0B299-7B6E-4C48-A8C8-B26C9EB7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6493AE-FE11-9FDA-1905-EA22011D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FCF91A-0FA2-C629-9CB5-4A6697E9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5B8968-F054-E649-BE4E-899D13E9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41ED0B-5E39-32B8-E339-7F796B22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8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734C-5F75-3317-55E0-2D825E1A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7730EF-4E6C-0EEF-3689-95E8CD87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D9A1A3-A554-8F8A-B793-B9C521C2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8AE74D-1BB5-E360-60DF-2CF8A87E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C19CD6-A530-21F8-55B8-5BEA942B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11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1D621-BB6B-8E5B-8636-2D886EA5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F1203-C6CE-1B45-B20A-EAFDF2DD6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1F691-CBCE-9306-B020-30222FC6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E642F5-BF24-1484-ABEF-85BF7916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2E616F-B253-D5BD-D820-98112034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4D1C66-BF55-FD5A-E08B-BDF6F3F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1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F05EB-C585-3308-D03A-AA23A630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287CDA-C94C-3421-B2BE-C4040364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F87FA0-6B03-579C-85E3-D3AD086F5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8C3E45-A091-0031-2FCE-021BCBEB2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A6CDE-4252-8148-B6B1-59390B3AA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1FD473-AD15-2637-2A9A-DB1F1716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E1FAFF-B0C5-CE89-6985-6034B7C2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09474C-BC29-695A-42DD-63A01EB5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69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F7B35-B9FF-F87C-6332-350C5F5D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F0792A-7253-2E69-C252-BD21C278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F7B5D2-FC64-829F-4E3E-E76ACE51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794977-ACBB-061A-DBFC-D1118938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03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09D64-D5EF-7D3A-4CF9-D28D69DC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542B91-20E2-74A6-EED9-EE06D2B9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0C0785-D765-CD2D-E596-5930A617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20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ED78A-3C60-D176-AA47-5A07E3DB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4F04E-AAC9-66B3-4170-5180AE62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AFE7B5-3482-D841-AC7A-5252332E0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7A90D3-E47F-D04B-4E4A-2B6CE5E1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CE26EB-4E75-98D6-F830-23837EDB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AB5E3A-FE89-00D1-0F21-2FD0096B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16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D1348-36CB-DF82-1A31-3559284D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66B6AC-71B1-9BC4-F685-C0A7B070B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D03EB9-21DE-9EA6-4FA0-2C5308DBF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03D37A-C6B9-F5FB-90FB-A36E6D36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4FA2A0-7AFF-814E-1BC6-74B9773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00BD5C-8F8D-A72F-B480-37F9647A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85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323407-8B5D-306C-2DE6-B1815152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D76A6D-918A-7C13-65E4-B65149C4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DCC66B-8FBC-D408-09FB-216E99FB0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F441-289A-44AF-BEB4-12970D50E20A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C683E9-AB4A-63B9-D34A-3BF919217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B11B7D-A99A-4F5F-8DCD-54127AD4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55F0-2DCA-413E-8FA8-ECEB3F19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34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B476D-F297-A149-88FB-615CBFAD2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64" y="1517515"/>
            <a:ext cx="9144000" cy="2387600"/>
          </a:xfrm>
        </p:spPr>
        <p:txBody>
          <a:bodyPr/>
          <a:lstStyle/>
          <a:p>
            <a:r>
              <a:rPr lang="en-US" altLang="zh-TW" dirty="0"/>
              <a:t>Solving MNP problem of GFL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38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B3AD34-8D52-4262-D55E-3371F36F5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39938" cy="704557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9D5B532-89E5-B171-BE2D-73B1E8105614}"/>
              </a:ext>
            </a:extLst>
          </p:cNvPr>
          <p:cNvSpPr txBox="1"/>
          <p:nvPr/>
        </p:nvSpPr>
        <p:spPr>
          <a:xfrm>
            <a:off x="838200" y="3016251"/>
            <a:ext cx="1122540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 the capacities on source-to-node or node-to-sink edges have the following properties: </a:t>
            </a:r>
          </a:p>
          <a:p>
            <a:pPr marL="457200" indent="-457200">
              <a:buAutoNum type="arabicParenBoth"/>
            </a:pPr>
            <a:r>
              <a:rPr lang="en-US" altLang="zh-TW" sz="2400" dirty="0"/>
              <a:t>the capacities on </a:t>
            </a:r>
            <a:r>
              <a:rPr lang="en-US" altLang="zh-TW" sz="2400" dirty="0">
                <a:solidFill>
                  <a:srgbClr val="FF0000"/>
                </a:solidFill>
              </a:rPr>
              <a:t>source-to-node</a:t>
            </a:r>
            <a:r>
              <a:rPr lang="en-US" altLang="zh-TW" sz="2400" dirty="0"/>
              <a:t> edges are </a:t>
            </a:r>
            <a:r>
              <a:rPr lang="en-US" altLang="zh-TW" sz="2400" dirty="0">
                <a:solidFill>
                  <a:srgbClr val="FF0000"/>
                </a:solidFill>
              </a:rPr>
              <a:t>nondecreasing functions of α</a:t>
            </a:r>
            <a:r>
              <a:rPr lang="en-US" altLang="zh-TW" sz="2400" dirty="0"/>
              <a:t>, </a:t>
            </a:r>
          </a:p>
          <a:p>
            <a:pPr marL="457200" indent="-457200">
              <a:buAutoNum type="arabicParenBoth"/>
            </a:pPr>
            <a:r>
              <a:rPr lang="en-US" altLang="zh-TW" sz="2400" dirty="0"/>
              <a:t>(2) the capacities on </a:t>
            </a:r>
            <a:r>
              <a:rPr lang="en-US" altLang="zh-TW" sz="2400" dirty="0">
                <a:solidFill>
                  <a:srgbClr val="FF0000"/>
                </a:solidFill>
              </a:rPr>
              <a:t>node-to-sink edges are nonincreasing functions of α</a:t>
            </a:r>
            <a:r>
              <a:rPr lang="en-US" altLang="zh-TW" sz="2400" dirty="0"/>
              <a:t>, and</a:t>
            </a:r>
          </a:p>
          <a:p>
            <a:pPr marL="457200" indent="-457200">
              <a:buAutoNum type="arabicParenBoth"/>
            </a:pPr>
            <a:r>
              <a:rPr lang="en-US" altLang="zh-TW" sz="2400" dirty="0"/>
              <a:t> (3) the capacities on </a:t>
            </a:r>
            <a:r>
              <a:rPr lang="en-US" altLang="zh-TW" sz="2400" dirty="0">
                <a:solidFill>
                  <a:srgbClr val="FF0000"/>
                </a:solidFill>
              </a:rPr>
              <a:t>node-to-node edges are constant with respect to α</a:t>
            </a:r>
          </a:p>
          <a:p>
            <a:endParaRPr lang="en-US" altLang="zh-TW" dirty="0"/>
          </a:p>
          <a:p>
            <a:r>
              <a:rPr lang="en-US" altLang="zh-TW" dirty="0"/>
              <a:t>reported by Gallo et al. [1989] </a:t>
            </a:r>
          </a:p>
          <a:p>
            <a:endParaRPr lang="en-US" altLang="zh-TW" dirty="0"/>
          </a:p>
          <a:p>
            <a:r>
              <a:rPr lang="en-US" altLang="zh-TW" dirty="0"/>
              <a:t>=&gt; </a:t>
            </a:r>
            <a:r>
              <a:rPr lang="el-GR" altLang="zh-TW" dirty="0"/>
              <a:t>α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only affects the edges from the source node or to the sink node, we do not need to search αs that yield different solutions.</a:t>
            </a:r>
            <a:endParaRPr lang="zh-TW" altLang="en-US" dirty="0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0B1D0AB8-35F0-918A-3547-D2C64386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97480-5023-A9C5-7EDA-375E4455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BFFC2-F66D-8BEA-78BE-27553E20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26261" cy="24671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CA95A6E-A19E-FA21-DFCC-2620D926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6" y="4429874"/>
            <a:ext cx="11745544" cy="8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689A5-80EC-E32F-C281-26A70647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Lov</a:t>
            </a:r>
            <a:r>
              <a:rPr lang="en-US" altLang="zh-TW" dirty="0"/>
              <a:t> ´</a:t>
            </a:r>
            <a:r>
              <a:rPr lang="en-US" altLang="zh-TW" dirty="0" err="1"/>
              <a:t>asz</a:t>
            </a:r>
            <a:r>
              <a:rPr lang="en-US" altLang="zh-TW" dirty="0"/>
              <a:t> extension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482FF08-ABBB-BA61-04F7-6D5D63117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13" y="2367477"/>
            <a:ext cx="9311374" cy="3229621"/>
          </a:xfrm>
        </p:spPr>
      </p:pic>
    </p:spTree>
    <p:extLst>
      <p:ext uri="{BB962C8B-B14F-4D97-AF65-F5344CB8AC3E}">
        <p14:creationId xmlns:p14="http://schemas.microsoft.com/office/powerpoint/2010/main" val="193253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09FD4FE-01DE-9150-FCFF-C988F01DC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1" y="648900"/>
            <a:ext cx="10294498" cy="2367098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C666C393-E609-9198-2B15-5DFEADEDC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74" y="3429000"/>
            <a:ext cx="9383252" cy="30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8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5E162-B258-6A29-EFD6-ED23327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AB33B9-B814-C3C0-36B5-9FAEDBC6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241" y="2275646"/>
            <a:ext cx="9803518" cy="2111527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002EB5F-CBCD-C116-94C0-ACB2B79B3326}"/>
              </a:ext>
            </a:extLst>
          </p:cNvPr>
          <p:cNvSpPr txBox="1"/>
          <p:nvPr/>
        </p:nvSpPr>
        <p:spPr>
          <a:xfrm>
            <a:off x="1448976" y="4776906"/>
            <a:ext cx="9904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known fastest time complexity of submodular minimization is </a:t>
            </a:r>
            <a:r>
              <a:rPr lang="en-US" altLang="zh-TW" dirty="0">
                <a:solidFill>
                  <a:srgbClr val="FF0000"/>
                </a:solidFill>
              </a:rPr>
              <a:t>O(d5EO + d6) [Orlin 2009]</a:t>
            </a:r>
            <a:r>
              <a:rPr lang="en-US" altLang="zh-TW" dirty="0"/>
              <a:t>, where EO is the cost for a function evaluation, and thus </a:t>
            </a:r>
            <a:r>
              <a:rPr lang="en-US" altLang="zh-TW" dirty="0">
                <a:solidFill>
                  <a:srgbClr val="FF0000"/>
                </a:solidFill>
              </a:rPr>
              <a:t>this approach to high-dimensional problems is infeasible </a:t>
            </a:r>
            <a:r>
              <a:rPr lang="en-US" altLang="zh-TW" dirty="0"/>
              <a:t>in practice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48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AF519-284A-01AB-628C-2B9D22D4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Parametric Graph Cut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0E98E4-1D59-A3D8-7307-FBE4FAAE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856" y="1714928"/>
            <a:ext cx="5594405" cy="6074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=&gt; parametric flow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6F272E3-9FD1-3974-6671-6C519492512D}"/>
                  </a:ext>
                </a:extLst>
              </p:cNvPr>
              <p:cNvSpPr txBox="1"/>
              <p:nvPr/>
            </p:nvSpPr>
            <p:spPr>
              <a:xfrm>
                <a:off x="1329857" y="2557271"/>
                <a:ext cx="10613002" cy="1204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The set function g(S) =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fc(S) 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sz="2400" dirty="0"/>
                  <a:t>in Equation (12) is the sum of a cut function and a modular function, which is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still submodular </a:t>
                </a:r>
                <a:r>
                  <a:rPr lang="en-US" altLang="zh-TW" sz="2400" dirty="0"/>
                  <a:t>(but not necessarily non-decreasing).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6F272E3-9FD1-3974-6671-6C5194925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57" y="2557271"/>
                <a:ext cx="10613002" cy="1204561"/>
              </a:xfrm>
              <a:prstGeom prst="rect">
                <a:avLst/>
              </a:prstGeom>
              <a:blipFill>
                <a:blip r:embed="rId2"/>
                <a:stretch>
                  <a:fillRect l="-862" t="-3030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7B7D65E0-42FB-07AD-0B65-7B67A41484BF}"/>
              </a:ext>
            </a:extLst>
          </p:cNvPr>
          <p:cNvSpPr txBox="1"/>
          <p:nvPr/>
        </p:nvSpPr>
        <p:spPr>
          <a:xfrm>
            <a:off x="1278504" y="4089809"/>
            <a:ext cx="9634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separable convex minimization problem under submodular constraints</a:t>
            </a:r>
            <a:endParaRPr lang="zh-TW" altLang="en-US" sz="2400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927FAF5-1591-5981-F2B8-619DD734065B}"/>
              </a:ext>
            </a:extLst>
          </p:cNvPr>
          <p:cNvSpPr txBox="1">
            <a:spLocks/>
          </p:cNvSpPr>
          <p:nvPr/>
        </p:nvSpPr>
        <p:spPr>
          <a:xfrm>
            <a:off x="1329857" y="5158754"/>
            <a:ext cx="5594405" cy="60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/>
              <a:t>=&gt; Solvable by parametric optimization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647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D2C5EB7-8CA0-D0B4-734A-92A6A55C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70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For a parameter α ≥ 0, we define a </a:t>
            </a:r>
            <a:r>
              <a:rPr lang="en-US" altLang="zh-TW" sz="2400" dirty="0">
                <a:solidFill>
                  <a:srgbClr val="FF0000"/>
                </a:solidFill>
              </a:rPr>
              <a:t>set function gα(S) = g(S) − α · 1(S). </a:t>
            </a:r>
            <a:r>
              <a:rPr lang="en-US" altLang="zh-TW" sz="2400" dirty="0"/>
              <a:t>Now that we have assumed that </a:t>
            </a:r>
            <a:r>
              <a:rPr lang="en-US" altLang="zh-TW" sz="2400" dirty="0">
                <a:solidFill>
                  <a:srgbClr val="FF0000"/>
                </a:solidFill>
              </a:rPr>
              <a:t>g is a nondecreasing submodular</a:t>
            </a:r>
            <a:r>
              <a:rPr lang="en-US" altLang="zh-TW" sz="2400" dirty="0"/>
              <a:t> function, there exists l + 1 (≤ d) subsets</a:t>
            </a:r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70B9023-0E7E-96EF-84A4-59C5FA99B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665" y="1638949"/>
            <a:ext cx="4958009" cy="47015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8E0939-18FB-0F92-0320-F976B892B934}"/>
              </a:ext>
            </a:extLst>
          </p:cNvPr>
          <p:cNvSpPr txBox="1"/>
          <p:nvPr/>
        </p:nvSpPr>
        <p:spPr>
          <a:xfrm>
            <a:off x="1108545" y="2219712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and l + 1 subintervals of</a:t>
            </a:r>
            <a:endParaRPr lang="zh-TW" altLang="en-US" sz="2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1EFDDA8-999C-0A2B-6280-65E7EA38C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59" y="2791984"/>
            <a:ext cx="6094675" cy="55406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312A34-93CB-A68B-5FEF-A3453CD92287}"/>
              </a:ext>
            </a:extLst>
          </p:cNvPr>
          <p:cNvSpPr txBox="1"/>
          <p:nvPr/>
        </p:nvSpPr>
        <p:spPr>
          <a:xfrm>
            <a:off x="838200" y="3693329"/>
            <a:ext cx="106478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for each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∈ V with 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 ∈ Sj+1 \ </a:t>
            </a:r>
            <a:r>
              <a:rPr lang="en-US" altLang="zh-TW" sz="2400" dirty="0" err="1">
                <a:solidFill>
                  <a:srgbClr val="FF0000"/>
                </a:solidFill>
              </a:rPr>
              <a:t>Sj</a:t>
            </a:r>
            <a:r>
              <a:rPr lang="en-US" altLang="zh-TW" sz="2400" dirty="0">
                <a:solidFill>
                  <a:srgbClr val="FF0000"/>
                </a:solidFill>
              </a:rPr>
              <a:t> (j ∈ {1,...,l − 1}).</a:t>
            </a:r>
            <a:r>
              <a:rPr lang="en-US" altLang="zh-TW" sz="2400" dirty="0"/>
              <a:t> Thus, by computing the </a:t>
            </a:r>
            <a:r>
              <a:rPr lang="en-US" altLang="zh-TW" sz="2400" dirty="0">
                <a:solidFill>
                  <a:srgbClr val="FF0000"/>
                </a:solidFill>
              </a:rPr>
              <a:t>unique maximal minimizer of gα </a:t>
            </a:r>
            <a:r>
              <a:rPr lang="en-US" altLang="zh-TW" sz="2400" dirty="0"/>
              <a:t>for some appropriately selected </a:t>
            </a:r>
            <a:r>
              <a:rPr lang="en-US" altLang="zh-TW" sz="2400" dirty="0">
                <a:solidFill>
                  <a:srgbClr val="FF0000"/>
                </a:solidFill>
              </a:rPr>
              <a:t>αs</a:t>
            </a:r>
            <a:r>
              <a:rPr lang="en-US" altLang="zh-TW" sz="2400" dirty="0"/>
              <a:t>, we can find all </a:t>
            </a:r>
            <a:r>
              <a:rPr lang="en-US" altLang="zh-TW" sz="2400" dirty="0" err="1"/>
              <a:t>Sj</a:t>
            </a:r>
            <a:r>
              <a:rPr lang="en-US" altLang="zh-TW" sz="2400" dirty="0"/>
              <a:t> and therefore compute t∗. A possible option for finding all “appropriate” αs would be to apply the </a:t>
            </a:r>
            <a:r>
              <a:rPr lang="en-US" altLang="zh-TW" sz="2400" dirty="0">
                <a:solidFill>
                  <a:srgbClr val="FF0000"/>
                </a:solidFill>
              </a:rPr>
              <a:t>decomposition algorithm </a:t>
            </a:r>
            <a:r>
              <a:rPr lang="en-US" altLang="zh-TW" sz="2400" dirty="0"/>
              <a:t>[</a:t>
            </a:r>
            <a:r>
              <a:rPr lang="en-US" altLang="zh-TW" sz="2400" dirty="0" err="1"/>
              <a:t>Fujishige</a:t>
            </a:r>
            <a:r>
              <a:rPr lang="en-US" altLang="zh-TW" sz="2400" dirty="0"/>
              <a:t> 2005; Nagano and </a:t>
            </a:r>
            <a:r>
              <a:rPr lang="en-US" altLang="zh-TW" sz="2400" dirty="0" err="1"/>
              <a:t>Aihara</a:t>
            </a:r>
            <a:r>
              <a:rPr lang="en-US" altLang="zh-TW" sz="2400" dirty="0"/>
              <a:t> 2012], which recursively finds all </a:t>
            </a:r>
            <a:r>
              <a:rPr lang="en-US" altLang="zh-TW" sz="2400" dirty="0" err="1"/>
              <a:t>Sjs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306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BBC8F-3107-59A0-DDCC-36EA871A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3AB46C-8ED6-9A59-AE6C-B94F6C77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998B6B-328A-9C61-0BCC-55444258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08" y="900146"/>
            <a:ext cx="11409504" cy="49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5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F88675-590A-5277-4826-6832B645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3" y="824926"/>
            <a:ext cx="10559793" cy="145134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762F596-5CE4-5370-F7A4-44D616D2AF97}"/>
              </a:ext>
            </a:extLst>
          </p:cNvPr>
          <p:cNvSpPr txBox="1"/>
          <p:nvPr/>
        </p:nvSpPr>
        <p:spPr>
          <a:xfrm>
            <a:off x="816103" y="2630052"/>
            <a:ext cx="107291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, we have a </a:t>
            </a:r>
            <a:r>
              <a:rPr lang="en-US" altLang="zh-TW" sz="2800" dirty="0">
                <a:solidFill>
                  <a:srgbClr val="FF0000"/>
                </a:solidFill>
              </a:rPr>
              <a:t>nondecreasing submodular function g/ = g + γ 1</a:t>
            </a:r>
            <a:r>
              <a:rPr lang="en-US" altLang="zh-TW" sz="2800" dirty="0"/>
              <a:t>. Then, after we have found the minimizer of the MNP under </a:t>
            </a:r>
            <a:r>
              <a:rPr lang="en-US" altLang="zh-TW" sz="2800" dirty="0">
                <a:solidFill>
                  <a:srgbClr val="FF0000"/>
                </a:solidFill>
              </a:rPr>
              <a:t>the constraint of g/ , i.e., t∗ +γ 1</a:t>
            </a:r>
            <a:r>
              <a:rPr lang="en-US" altLang="zh-TW" sz="2800" dirty="0"/>
              <a:t>, we can apply Lemma 3.5 to obtain a solution of the original problem.</a:t>
            </a:r>
            <a:endParaRPr lang="zh-TW" altLang="en-US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A0E58AB-5C00-30DF-B2A4-1DDFDF1E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03" y="4900778"/>
            <a:ext cx="10573646" cy="11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6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398</Words>
  <Application>Microsoft Office PowerPoint</Application>
  <PresentationFormat>寬螢幕</PresentationFormat>
  <Paragraphs>21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佈景主題</vt:lpstr>
      <vt:lpstr>Solving MNP problem of GFL</vt:lpstr>
      <vt:lpstr>Review</vt:lpstr>
      <vt:lpstr>Lov ´asz extension</vt:lpstr>
      <vt:lpstr>PowerPoint 簡報</vt:lpstr>
      <vt:lpstr>PowerPoint 簡報</vt:lpstr>
      <vt:lpstr>Parametric Graph Cut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MNP problem of GFL</dc:title>
  <dc:creator>錫鈞 楊</dc:creator>
  <cp:lastModifiedBy>錫鈞 楊</cp:lastModifiedBy>
  <cp:revision>1</cp:revision>
  <dcterms:created xsi:type="dcterms:W3CDTF">2022-10-25T11:08:36Z</dcterms:created>
  <dcterms:modified xsi:type="dcterms:W3CDTF">2022-10-25T20:15:44Z</dcterms:modified>
</cp:coreProperties>
</file>