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7" r:id="rId5"/>
    <p:sldId id="258" r:id="rId6"/>
    <p:sldId id="260" r:id="rId7"/>
    <p:sldId id="266" r:id="rId8"/>
    <p:sldId id="272" r:id="rId9"/>
    <p:sldId id="269" r:id="rId10"/>
    <p:sldId id="276" r:id="rId11"/>
    <p:sldId id="261" r:id="rId12"/>
    <p:sldId id="262" r:id="rId13"/>
    <p:sldId id="264" r:id="rId14"/>
    <p:sldId id="270" r:id="rId15"/>
    <p:sldId id="273" r:id="rId16"/>
    <p:sldId id="274" r:id="rId17"/>
    <p:sldId id="265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D8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9E3FF-34F5-634C-928E-BDF51EDAFFEB}" type="datetimeFigureOut">
              <a:rPr lang="en-US" smtClean="0"/>
              <a:t>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EB610-F1C1-504E-8A80-E3F235A7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9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E227D-3CD4-724F-B670-FB10E2E58E25}" type="datetimeFigureOut">
              <a:rPr lang="en-US" smtClean="0"/>
              <a:t>6/7/14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1030-A901-AE4D-9680-6A7F4777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D1030-A901-AE4D-9680-6A7F47773C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0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F586-B434-1C45-A815-F32C8C61C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imnot90/SIT_2F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curity-firm-PIN-replacing-fingerprint-scanner-is-Internet-equivalent-of-cure-for-canc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83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3601802"/>
            <a:ext cx="9144000" cy="11818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400" b="1" dirty="0" err="1" smtClean="0">
                <a:solidFill>
                  <a:srgbClr val="FF0000"/>
                </a:solidFill>
              </a:rPr>
              <a:t>Zwei-Faktor-Authentifizierung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3339422"/>
            <a:ext cx="3992598" cy="524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2800" i="1" dirty="0" smtClean="0">
                <a:solidFill>
                  <a:srgbClr val="FFFFFF"/>
                </a:solidFill>
              </a:rPr>
              <a:t>SRN </a:t>
            </a:r>
            <a:r>
              <a:rPr lang="en-US" sz="2800" i="1" dirty="0" err="1" smtClean="0">
                <a:solidFill>
                  <a:srgbClr val="FFFFFF"/>
                </a:solidFill>
              </a:rPr>
              <a:t>Semesterprojekt</a:t>
            </a: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1934" y="6535012"/>
            <a:ext cx="248206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Quelle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cultofandroid.com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1193" y="4555524"/>
            <a:ext cx="3626459" cy="15970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45720" rIns="91440" bIns="45720" rtlCol="0" anchor="ctr"/>
          <a:lstStyle/>
          <a:p>
            <a:r>
              <a:rPr lang="en-US" sz="2000" dirty="0" smtClean="0">
                <a:solidFill>
                  <a:srgbClr val="FFFFFF"/>
                </a:solidFill>
              </a:rPr>
              <a:t>&gt; René Schmitt, IB, 1131971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&gt; Christian Titze, IB, 1123377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&gt; </a:t>
            </a:r>
            <a:r>
              <a:rPr lang="en-US" sz="2000" dirty="0" err="1" smtClean="0">
                <a:solidFill>
                  <a:srgbClr val="FFFFFF"/>
                </a:solidFill>
              </a:rPr>
              <a:t>Timo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Notheisen</a:t>
            </a:r>
            <a:r>
              <a:rPr lang="en-US" sz="2000" dirty="0" smtClean="0">
                <a:solidFill>
                  <a:srgbClr val="FFFFFF"/>
                </a:solidFill>
              </a:rPr>
              <a:t>, IB, 1120722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&gt; Martin </a:t>
            </a:r>
            <a:r>
              <a:rPr lang="en-US" sz="2000" dirty="0" err="1" smtClean="0">
                <a:solidFill>
                  <a:srgbClr val="FFFFFF"/>
                </a:solidFill>
              </a:rPr>
              <a:t>Tänzer</a:t>
            </a:r>
            <a:r>
              <a:rPr lang="en-US" sz="2000" dirty="0" smtClean="0">
                <a:solidFill>
                  <a:srgbClr val="FFFFFF"/>
                </a:solidFill>
              </a:rPr>
              <a:t>, IB, 1123643  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6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Information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Folgenden</a:t>
            </a:r>
            <a:r>
              <a:rPr lang="en-US" dirty="0" smtClean="0"/>
              <a:t> </a:t>
            </a:r>
            <a:r>
              <a:rPr lang="en-US" dirty="0" err="1" smtClean="0"/>
              <a:t>vorgestellte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demonstriert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i="1" dirty="0" err="1" smtClean="0"/>
              <a:t>echte</a:t>
            </a:r>
            <a:r>
              <a:rPr lang="en-US" dirty="0" smtClean="0"/>
              <a:t> </a:t>
            </a:r>
            <a:r>
              <a:rPr lang="en-US" dirty="0" err="1" smtClean="0"/>
              <a:t>Zwei-Faktor-Authentifizierung</a:t>
            </a:r>
            <a:r>
              <a:rPr lang="en-US" dirty="0" smtClean="0"/>
              <a:t>. </a:t>
            </a:r>
            <a:r>
              <a:rPr lang="en-US" dirty="0" err="1" smtClean="0"/>
              <a:t>Vielmehr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gewählte</a:t>
            </a:r>
            <a:r>
              <a:rPr lang="en-US" dirty="0" smtClean="0"/>
              <a:t> Secret </a:t>
            </a:r>
            <a:r>
              <a:rPr lang="en-US" dirty="0" err="1" smtClean="0"/>
              <a:t>als</a:t>
            </a:r>
            <a:r>
              <a:rPr lang="en-US" dirty="0" smtClean="0"/>
              <a:t> der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anzusehen</a:t>
            </a:r>
            <a:r>
              <a:rPr lang="en-US" dirty="0" smtClean="0"/>
              <a:t>, den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besitzt</a:t>
            </a:r>
            <a:r>
              <a:rPr lang="en-US" dirty="0" smtClean="0"/>
              <a:t>.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dies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Kreditkarte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USB-Stick.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1. </a:t>
            </a:r>
            <a:r>
              <a:rPr lang="en-US" dirty="0" err="1" smtClean="0">
                <a:solidFill>
                  <a:srgbClr val="FFFFFF"/>
                </a:solidFill>
              </a:rPr>
              <a:t>Verbindungsaufbau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5033"/>
            <a:ext cx="881930" cy="106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02" y="3246660"/>
            <a:ext cx="526126" cy="12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00200"/>
            <a:ext cx="1321126" cy="1149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970" y="1600200"/>
            <a:ext cx="743830" cy="1149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870" y="3315033"/>
            <a:ext cx="881930" cy="1071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70" y="3315033"/>
            <a:ext cx="881930" cy="1069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72" y="3246660"/>
            <a:ext cx="526126" cy="1200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9" y="5169298"/>
            <a:ext cx="526126" cy="1200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91" y="5169298"/>
            <a:ext cx="526126" cy="120022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1778326" y="2174799"/>
            <a:ext cx="616464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3" idx="1"/>
          </p:cNvCxnSpPr>
          <p:nvPr/>
        </p:nvCxnSpPr>
        <p:spPr>
          <a:xfrm>
            <a:off x="1938028" y="3846773"/>
            <a:ext cx="2188842" cy="376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6" idx="1"/>
          </p:cNvCxnSpPr>
          <p:nvPr/>
        </p:nvCxnSpPr>
        <p:spPr>
          <a:xfrm flipV="1">
            <a:off x="5008800" y="3846773"/>
            <a:ext cx="2190772" cy="376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8448" y="1805467"/>
            <a:ext cx="285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establishSocketConnection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17574" y="3477441"/>
            <a:ext cx="220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encrypt(DH, </a:t>
            </a:r>
            <a:r>
              <a:rPr lang="en-US" dirty="0" err="1" smtClean="0"/>
              <a:t>PubKey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8800" y="3477441"/>
            <a:ext cx="213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decrypt(DH, </a:t>
            </a:r>
            <a:r>
              <a:rPr lang="en-US" dirty="0" err="1" smtClean="0"/>
              <a:t>PrivKey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5" idx="2"/>
            <a:endCxn id="19" idx="0"/>
          </p:cNvCxnSpPr>
          <p:nvPr/>
        </p:nvCxnSpPr>
        <p:spPr>
          <a:xfrm>
            <a:off x="8245835" y="4384608"/>
            <a:ext cx="15619" cy="7846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18" idx="0"/>
          </p:cNvCxnSpPr>
          <p:nvPr/>
        </p:nvCxnSpPr>
        <p:spPr>
          <a:xfrm>
            <a:off x="898165" y="4384608"/>
            <a:ext cx="1397" cy="7846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62625" y="5591986"/>
            <a:ext cx="9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SymKey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84865" y="5559720"/>
            <a:ext cx="9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SymKey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81383" y="3186578"/>
            <a:ext cx="8578382" cy="1323306"/>
          </a:xfrm>
          <a:prstGeom prst="rect">
            <a:avLst/>
          </a:prstGeom>
          <a:noFill/>
          <a:ln w="381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261681" y="4521771"/>
            <a:ext cx="462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-Hellman-</a:t>
            </a:r>
            <a:r>
              <a:rPr lang="en-US" dirty="0" err="1" smtClean="0"/>
              <a:t>Schlüsselaustausch</a:t>
            </a:r>
            <a:r>
              <a:rPr lang="en-US" dirty="0" smtClean="0"/>
              <a:t> (</a:t>
            </a:r>
            <a:r>
              <a:rPr lang="en-US" dirty="0" err="1" smtClean="0"/>
              <a:t>symbolisch</a:t>
            </a:r>
            <a:r>
              <a:rPr lang="en-US" dirty="0" smtClean="0"/>
              <a:t>)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2. Login (</a:t>
            </a:r>
            <a:r>
              <a:rPr lang="en-US" dirty="0" err="1" smtClean="0">
                <a:solidFill>
                  <a:srgbClr val="FFFFFF"/>
                </a:solidFill>
              </a:rPr>
              <a:t>Erster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Faktor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21126" cy="1149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70" y="1600200"/>
            <a:ext cx="743830" cy="11491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78326" y="1954254"/>
            <a:ext cx="616464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5818" y="1592595"/>
            <a:ext cx="26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getSaltForUser</a:t>
            </a:r>
            <a:r>
              <a:rPr lang="en-US" dirty="0" smtClean="0"/>
              <a:t>(username)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56646" y="2539849"/>
            <a:ext cx="6164644" cy="0"/>
          </a:xfrm>
          <a:prstGeom prst="straightConnector1">
            <a:avLst/>
          </a:prstGeom>
          <a:ln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3106" y="2160035"/>
            <a:ext cx="12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saltForUser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5557"/>
            <a:ext cx="1321126" cy="1149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70" y="4315557"/>
            <a:ext cx="743830" cy="114919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778326" y="4669611"/>
            <a:ext cx="616464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90464" y="430795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hashedPassword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56646" y="5255206"/>
            <a:ext cx="6164644" cy="0"/>
          </a:xfrm>
          <a:prstGeom prst="straightConnector1">
            <a:avLst/>
          </a:prstGeom>
          <a:ln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7815" y="4875392"/>
            <a:ext cx="122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r>
              <a:rPr lang="en-US" dirty="0"/>
              <a:t> </a:t>
            </a:r>
            <a:r>
              <a:rPr lang="en-US" dirty="0" smtClean="0"/>
              <a:t>| false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14" idx="0"/>
          </p:cNvCxnSpPr>
          <p:nvPr/>
        </p:nvCxnSpPr>
        <p:spPr>
          <a:xfrm>
            <a:off x="1117763" y="2749398"/>
            <a:ext cx="0" cy="1566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7763" y="3334484"/>
            <a:ext cx="45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hashPasswordWithSalt</a:t>
            </a:r>
            <a:r>
              <a:rPr lang="en-US" dirty="0" smtClean="0"/>
              <a:t>(password, </a:t>
            </a:r>
            <a:r>
              <a:rPr lang="en-US" dirty="0" err="1" smtClean="0"/>
              <a:t>saltForUser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. Token + </a:t>
            </a:r>
            <a:r>
              <a:rPr lang="en-US" dirty="0" err="1" smtClean="0">
                <a:solidFill>
                  <a:srgbClr val="FFFFFF"/>
                </a:solidFill>
              </a:rPr>
              <a:t>Zweiter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Faktor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69" y="3169957"/>
            <a:ext cx="1042936" cy="1149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1321126" cy="1149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885" y="1600200"/>
            <a:ext cx="743830" cy="1149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168" y="3169957"/>
            <a:ext cx="1269323" cy="1149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76965"/>
            <a:ext cx="1321126" cy="1149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885" y="4976965"/>
            <a:ext cx="743830" cy="114919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13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8326" y="1923834"/>
            <a:ext cx="38695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6336" y="1549111"/>
            <a:ext cx="288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getTokenForUser</a:t>
            </a:r>
            <a:r>
              <a:rPr lang="en-US" dirty="0" smtClean="0"/>
              <a:t>(username)</a:t>
            </a:r>
            <a:endParaRPr lang="en-US" dirty="0"/>
          </a:p>
        </p:txBody>
      </p:sp>
      <p:cxnSp>
        <p:nvCxnSpPr>
          <p:cNvPr id="18" name="Elbow Connector 17"/>
          <p:cNvCxnSpPr>
            <a:stCxn id="6" idx="3"/>
            <a:endCxn id="4" idx="0"/>
          </p:cNvCxnSpPr>
          <p:nvPr/>
        </p:nvCxnSpPr>
        <p:spPr>
          <a:xfrm>
            <a:off x="6391715" y="2174799"/>
            <a:ext cx="1933322" cy="995158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19086" y="1815218"/>
            <a:ext cx="7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778326" y="2456184"/>
            <a:ext cx="38695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2666" y="2081397"/>
            <a:ext cx="7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41581" y="3367619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setSecondAuth</a:t>
            </a:r>
            <a:r>
              <a:rPr lang="en-US" dirty="0" smtClean="0"/>
              <a:t>(0 | 1)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66886"/>
            <a:ext cx="1321126" cy="114919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6" idx="3"/>
            <a:endCxn id="7" idx="1"/>
          </p:cNvCxnSpPr>
          <p:nvPr/>
        </p:nvCxnSpPr>
        <p:spPr>
          <a:xfrm>
            <a:off x="1778326" y="3741485"/>
            <a:ext cx="2431842" cy="307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8326" y="3363659"/>
            <a:ext cx="245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username, secret, token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" idx="3"/>
            <a:endCxn id="4" idx="1"/>
          </p:cNvCxnSpPr>
          <p:nvPr/>
        </p:nvCxnSpPr>
        <p:spPr>
          <a:xfrm>
            <a:off x="5479491" y="3744556"/>
            <a:ext cx="232407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4" idx="2"/>
          </p:cNvCxnSpPr>
          <p:nvPr/>
        </p:nvCxnSpPr>
        <p:spPr>
          <a:xfrm flipV="1">
            <a:off x="6391715" y="4319155"/>
            <a:ext cx="1933322" cy="123240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8" idx="3"/>
          </p:cNvCxnSpPr>
          <p:nvPr/>
        </p:nvCxnSpPr>
        <p:spPr>
          <a:xfrm flipH="1">
            <a:off x="1778326" y="5551564"/>
            <a:ext cx="38695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892" y="5174627"/>
            <a:ext cx="190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= true | false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68900" y="5182232"/>
            <a:ext cx="199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checkSecondAuth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V="1">
            <a:off x="5464281" y="4220891"/>
            <a:ext cx="3083681" cy="2038197"/>
          </a:xfrm>
          <a:prstGeom prst="rect">
            <a:avLst/>
          </a:prstGeom>
          <a:noFill/>
          <a:ln w="381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532726" y="4220891"/>
            <a:ext cx="172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5 </a:t>
            </a:r>
            <a:r>
              <a:rPr lang="en-US" dirty="0" err="1" smtClean="0"/>
              <a:t>Sekunden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Sicherheitsaspekte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Verhinderung</a:t>
            </a:r>
            <a:r>
              <a:rPr lang="en-US" dirty="0" smtClean="0"/>
              <a:t> </a:t>
            </a:r>
            <a:r>
              <a:rPr lang="en-US" dirty="0" err="1" smtClean="0"/>
              <a:t>möglicher</a:t>
            </a:r>
            <a:r>
              <a:rPr lang="en-US" dirty="0" smtClean="0"/>
              <a:t> </a:t>
            </a:r>
            <a:r>
              <a:rPr lang="en-US" dirty="0" err="1" smtClean="0"/>
              <a:t>Angriffe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Angriffsmethoden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Man in the Middle: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aufgrund</a:t>
            </a:r>
            <a:r>
              <a:rPr lang="en-US" dirty="0" smtClean="0"/>
              <a:t> von </a:t>
            </a:r>
            <a:r>
              <a:rPr lang="en-US" dirty="0" err="1" smtClean="0"/>
              <a:t>Verschlüsselung</a:t>
            </a:r>
            <a:r>
              <a:rPr lang="en-US" dirty="0" smtClean="0"/>
              <a:t> und Private-Key-</a:t>
            </a:r>
            <a:r>
              <a:rPr lang="en-US" dirty="0" err="1" smtClean="0"/>
              <a:t>Signatur</a:t>
            </a:r>
            <a:r>
              <a:rPr lang="en-US" dirty="0" smtClean="0"/>
              <a:t> auf </a:t>
            </a:r>
            <a:r>
              <a:rPr lang="en-US" dirty="0" err="1" smtClean="0"/>
              <a:t>Serverseite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sinnlos</a:t>
            </a:r>
            <a:endParaRPr lang="en-US" dirty="0" smtClean="0"/>
          </a:p>
          <a:p>
            <a:r>
              <a:rPr lang="en-US" b="1" dirty="0" smtClean="0"/>
              <a:t>Brute Force: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aufgrund</a:t>
            </a:r>
            <a:r>
              <a:rPr lang="en-US" dirty="0" smtClean="0"/>
              <a:t> von </a:t>
            </a:r>
            <a:r>
              <a:rPr lang="en-US" dirty="0" err="1" smtClean="0"/>
              <a:t>mehrmaligem</a:t>
            </a:r>
            <a:r>
              <a:rPr lang="en-US" dirty="0" smtClean="0"/>
              <a:t> Hashing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langsam</a:t>
            </a:r>
            <a:endParaRPr lang="en-US" dirty="0" smtClean="0"/>
          </a:p>
          <a:p>
            <a:r>
              <a:rPr lang="en-US" b="1" dirty="0" smtClean="0"/>
              <a:t>SQL Injection: </a:t>
            </a:r>
            <a:r>
              <a:rPr lang="en-US" dirty="0" err="1" smtClean="0"/>
              <a:t>Durch</a:t>
            </a:r>
            <a:r>
              <a:rPr lang="en-US" dirty="0" smtClean="0"/>
              <a:t> Prepared Statements und Input-Regex </a:t>
            </a:r>
            <a:r>
              <a:rPr lang="en-US" dirty="0" err="1" smtClean="0"/>
              <a:t>ausgeschlossen</a:t>
            </a:r>
            <a:endParaRPr lang="en-US" dirty="0" smtClean="0"/>
          </a:p>
          <a:p>
            <a:r>
              <a:rPr lang="en-US" b="1" dirty="0" smtClean="0"/>
              <a:t>Replay-</a:t>
            </a:r>
            <a:r>
              <a:rPr lang="en-US" b="1" dirty="0" err="1" smtClean="0"/>
              <a:t>Angriffe</a:t>
            </a:r>
            <a:r>
              <a:rPr lang="en-US" b="1" dirty="0" smtClean="0"/>
              <a:t>: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einmaliges</a:t>
            </a:r>
            <a:r>
              <a:rPr lang="en-US" dirty="0" smtClean="0"/>
              <a:t> Token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Zeitfenster</a:t>
            </a:r>
            <a:r>
              <a:rPr lang="en-US" dirty="0" smtClean="0"/>
              <a:t> </a:t>
            </a:r>
            <a:r>
              <a:rPr lang="en-US" dirty="0" err="1" smtClean="0"/>
              <a:t>ausgeschlossen</a:t>
            </a:r>
            <a:endParaRPr lang="en-US" dirty="0" smtClean="0"/>
          </a:p>
          <a:p>
            <a:r>
              <a:rPr lang="en-US" b="1" dirty="0" smtClean="0"/>
              <a:t>“Token </a:t>
            </a:r>
            <a:r>
              <a:rPr lang="en-US" b="1" dirty="0" err="1" smtClean="0"/>
              <a:t>abschreiben</a:t>
            </a:r>
            <a:r>
              <a:rPr lang="en-US" b="1" dirty="0" smtClean="0"/>
              <a:t>”: </a:t>
            </a:r>
            <a:r>
              <a:rPr lang="en-US" dirty="0" err="1" smtClean="0"/>
              <a:t>Möglich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wenige</a:t>
            </a:r>
            <a:r>
              <a:rPr lang="en-US" dirty="0" smtClean="0"/>
              <a:t> </a:t>
            </a:r>
            <a:r>
              <a:rPr lang="en-US" dirty="0" err="1" smtClean="0"/>
              <a:t>Sekunden</a:t>
            </a:r>
            <a:r>
              <a:rPr lang="en-US" dirty="0" smtClean="0"/>
              <a:t> </a:t>
            </a:r>
            <a:r>
              <a:rPr lang="en-US" dirty="0" err="1" smtClean="0"/>
              <a:t>andauerndes</a:t>
            </a:r>
            <a:r>
              <a:rPr lang="en-US" dirty="0" smtClean="0"/>
              <a:t> </a:t>
            </a:r>
            <a:r>
              <a:rPr lang="en-US" dirty="0" err="1" smtClean="0"/>
              <a:t>Zeitfenster</a:t>
            </a:r>
            <a:r>
              <a:rPr lang="en-US" dirty="0" smtClean="0"/>
              <a:t> und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Kenntnis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Faktors</a:t>
            </a:r>
            <a:r>
              <a:rPr lang="en-US" dirty="0" smtClean="0"/>
              <a:t>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sinnlos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Erfüllte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Sicherheitskonzepte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Authentifizierung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/>
              <a:t> </a:t>
            </a:r>
            <a:r>
              <a:rPr lang="en-US" dirty="0" err="1" smtClean="0"/>
              <a:t>signierte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</a:t>
            </a:r>
            <a:r>
              <a:rPr lang="en-US" dirty="0" err="1" smtClean="0"/>
              <a:t>garantiert</a:t>
            </a:r>
            <a:endParaRPr lang="en-US" dirty="0" smtClean="0"/>
          </a:p>
          <a:p>
            <a:r>
              <a:rPr lang="en-US" b="1" dirty="0" err="1" smtClean="0"/>
              <a:t>Integrität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gehashed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Vorstellung</a:t>
            </a:r>
            <a:r>
              <a:rPr lang="en-US" dirty="0" smtClean="0"/>
              <a:t> des </a:t>
            </a:r>
            <a:r>
              <a:rPr lang="en-US" dirty="0" err="1" smtClean="0"/>
              <a:t>Prototyps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Vielen</a:t>
            </a:r>
            <a:r>
              <a:rPr lang="en-US" dirty="0" smtClean="0">
                <a:solidFill>
                  <a:srgbClr val="FFFFFF"/>
                </a:solidFill>
              </a:rPr>
              <a:t> Dank </a:t>
            </a:r>
            <a:r>
              <a:rPr lang="en-US" dirty="0" err="1" smtClean="0">
                <a:solidFill>
                  <a:srgbClr val="FFFFFF"/>
                </a:solidFill>
              </a:rPr>
              <a:t>für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Ihre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Aufmerksamkeit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Source Code </a:t>
            </a:r>
            <a:r>
              <a:rPr lang="en-US" dirty="0" err="1" smtClean="0"/>
              <a:t>verfügbar</a:t>
            </a:r>
            <a:r>
              <a:rPr lang="en-US" dirty="0" smtClean="0"/>
              <a:t> auf: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https://github.com/timnot90/SIT_2FA</a:t>
            </a:r>
            <a:endParaRPr lang="en-US" dirty="0" smtClean="0"/>
          </a:p>
          <a:p>
            <a:r>
              <a:rPr lang="en-US" dirty="0" err="1" smtClean="0"/>
              <a:t>Entwickler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René Schmitt, 6IB, 1131971</a:t>
            </a:r>
          </a:p>
          <a:p>
            <a:pPr lvl="1"/>
            <a:r>
              <a:rPr lang="en-US" dirty="0" smtClean="0"/>
              <a:t>Christian Titze, 6IB, 1123377</a:t>
            </a:r>
          </a:p>
          <a:p>
            <a:pPr lvl="1"/>
            <a:r>
              <a:rPr lang="en-US" dirty="0" err="1" smtClean="0"/>
              <a:t>Timo</a:t>
            </a:r>
            <a:r>
              <a:rPr lang="en-US" dirty="0" smtClean="0"/>
              <a:t> </a:t>
            </a:r>
            <a:r>
              <a:rPr lang="en-US" dirty="0" err="1" smtClean="0"/>
              <a:t>Notheisen</a:t>
            </a:r>
            <a:r>
              <a:rPr lang="en-US" dirty="0" smtClean="0"/>
              <a:t>, 6IB, 1120722</a:t>
            </a:r>
          </a:p>
          <a:p>
            <a:pPr lvl="1"/>
            <a:r>
              <a:rPr lang="en-US" dirty="0" smtClean="0"/>
              <a:t>Martin </a:t>
            </a:r>
            <a:r>
              <a:rPr lang="en-US" dirty="0" err="1" smtClean="0"/>
              <a:t>Tänzer</a:t>
            </a:r>
            <a:r>
              <a:rPr lang="en-US" dirty="0" smtClean="0"/>
              <a:t>, 6IB, 1123643</a:t>
            </a:r>
          </a:p>
          <a:p>
            <a:pPr lvl="1"/>
            <a:r>
              <a:rPr lang="en-US" dirty="0" err="1" smtClean="0"/>
              <a:t>Kontakt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{1131971, 1123377, 1120722, 1123643}@</a:t>
            </a:r>
            <a:r>
              <a:rPr lang="en-US" sz="2400" dirty="0" err="1" smtClean="0"/>
              <a:t>stud.hs-mannheim.de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Inhalt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Zwei-Faktor-Authentifizierung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err="1" smtClean="0"/>
              <a:t>Funktionsweise</a:t>
            </a:r>
            <a:endParaRPr lang="en-US" dirty="0" smtClean="0"/>
          </a:p>
          <a:p>
            <a:r>
              <a:rPr lang="en-US" dirty="0" err="1" smtClean="0"/>
              <a:t>Sicherheitsaspekte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SRN </a:t>
            </a:r>
            <a:r>
              <a:rPr lang="en-US" dirty="0" err="1" smtClean="0"/>
              <a:t>Semesterprojekt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Was </a:t>
            </a:r>
            <a:r>
              <a:rPr lang="en-US" dirty="0" err="1" smtClean="0">
                <a:solidFill>
                  <a:srgbClr val="FFFFFF"/>
                </a:solidFill>
              </a:rPr>
              <a:t>ist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Zwei-Faktor-Authentifizierung</a:t>
            </a:r>
            <a:r>
              <a:rPr lang="en-US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Identitätsnachweis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etwas</a:t>
            </a:r>
            <a:r>
              <a:rPr lang="en-US" dirty="0" smtClean="0"/>
              <a:t>, was der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i="1" dirty="0" err="1" smtClean="0"/>
              <a:t>besitzt</a:t>
            </a:r>
            <a:r>
              <a:rPr lang="en-US" dirty="0" smtClean="0"/>
              <a:t> (</a:t>
            </a:r>
            <a:r>
              <a:rPr lang="en-US" dirty="0" err="1" smtClean="0"/>
              <a:t>Bankkarte</a:t>
            </a:r>
            <a:r>
              <a:rPr lang="en-US" dirty="0" smtClean="0"/>
              <a:t>, …)</a:t>
            </a:r>
          </a:p>
          <a:p>
            <a:pPr lvl="1"/>
            <a:r>
              <a:rPr lang="en-US" dirty="0" err="1" smtClean="0"/>
              <a:t>etwas</a:t>
            </a:r>
            <a:r>
              <a:rPr lang="en-US" dirty="0" smtClean="0"/>
              <a:t>, was der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i="1" dirty="0" err="1" smtClean="0"/>
              <a:t>weiß</a:t>
            </a:r>
            <a:r>
              <a:rPr lang="en-US" dirty="0" smtClean="0"/>
              <a:t> (</a:t>
            </a:r>
            <a:r>
              <a:rPr lang="en-US" dirty="0" err="1" smtClean="0"/>
              <a:t>Passwort</a:t>
            </a:r>
            <a:r>
              <a:rPr lang="en-US" dirty="0" smtClean="0"/>
              <a:t>, …)</a:t>
            </a:r>
            <a:endParaRPr lang="en-US" dirty="0"/>
          </a:p>
          <a:p>
            <a:pPr lvl="1"/>
            <a:r>
              <a:rPr lang="en-US" dirty="0" err="1" smtClean="0"/>
              <a:t>etwas</a:t>
            </a:r>
            <a:r>
              <a:rPr lang="en-US" dirty="0" smtClean="0"/>
              <a:t>, was der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i="1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Fingerabdruck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2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Grundlagen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Bestandteile</a:t>
            </a:r>
            <a:r>
              <a:rPr lang="en-US" dirty="0" smtClean="0"/>
              <a:t> des Systems.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Kontext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Benutzer</a:t>
            </a:r>
            <a:r>
              <a:rPr lang="en-US" dirty="0" smtClean="0"/>
              <a:t> will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Desktop-App </a:t>
            </a:r>
            <a:r>
              <a:rPr lang="en-US" dirty="0" err="1" smtClean="0"/>
              <a:t>mittels</a:t>
            </a:r>
            <a:r>
              <a:rPr lang="en-US" dirty="0" smtClean="0"/>
              <a:t> 2FA </a:t>
            </a:r>
            <a:r>
              <a:rPr lang="en-US" dirty="0" err="1" smtClean="0"/>
              <a:t>sicher</a:t>
            </a:r>
            <a:r>
              <a:rPr lang="en-US" dirty="0" smtClean="0"/>
              <a:t> </a:t>
            </a:r>
            <a:r>
              <a:rPr lang="en-US" dirty="0" err="1" smtClean="0"/>
              <a:t>einloggen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 in Desktop-App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Benutzername</a:t>
            </a:r>
            <a:r>
              <a:rPr lang="en-US" dirty="0" smtClean="0"/>
              <a:t> und </a:t>
            </a:r>
            <a:r>
              <a:rPr lang="en-US" dirty="0" err="1" smtClean="0"/>
              <a:t>Passwort</a:t>
            </a:r>
            <a:endParaRPr lang="en-US" dirty="0" smtClean="0"/>
          </a:p>
          <a:p>
            <a:pPr lvl="1"/>
            <a:r>
              <a:rPr lang="en-US" dirty="0" smtClean="0"/>
              <a:t>Desktop-App </a:t>
            </a:r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Zufallszahl</a:t>
            </a:r>
            <a:r>
              <a:rPr lang="en-US" dirty="0" smtClean="0"/>
              <a:t> (Token) an</a:t>
            </a:r>
          </a:p>
          <a:p>
            <a:pPr lvl="1"/>
            <a:r>
              <a:rPr lang="en-US" dirty="0" smtClean="0"/>
              <a:t>Website </a:t>
            </a:r>
            <a:r>
              <a:rPr lang="en-US" dirty="0" err="1" smtClean="0"/>
              <a:t>verifiziert</a:t>
            </a:r>
            <a:r>
              <a:rPr lang="en-US" dirty="0" smtClean="0"/>
              <a:t> Token + </a:t>
            </a:r>
            <a:r>
              <a:rPr lang="en-US" dirty="0" err="1" smtClean="0"/>
              <a:t>Geheimnis</a:t>
            </a:r>
            <a:r>
              <a:rPr lang="en-US" dirty="0" smtClean="0"/>
              <a:t> (</a:t>
            </a:r>
            <a:r>
              <a:rPr lang="en-US" dirty="0" err="1" smtClean="0"/>
              <a:t>zweiter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/>
              <a:t>)</a:t>
            </a:r>
            <a:r>
              <a:rPr lang="en-US" dirty="0" smtClean="0"/>
              <a:t> und </a:t>
            </a:r>
            <a:r>
              <a:rPr lang="en-US" dirty="0" err="1" smtClean="0"/>
              <a:t>benachrichtigt</a:t>
            </a:r>
            <a:r>
              <a:rPr lang="en-US" dirty="0" smtClean="0"/>
              <a:t> Desktop-App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Akteure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993" y="4921065"/>
            <a:ext cx="1785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 </a:t>
            </a:r>
            <a:r>
              <a:rPr lang="en-US" sz="2400" dirty="0" err="1" smtClean="0"/>
              <a:t>mit</a:t>
            </a:r>
            <a:endParaRPr lang="en-US" sz="2400" dirty="0"/>
          </a:p>
          <a:p>
            <a:pPr algn="ctr"/>
            <a:r>
              <a:rPr lang="en-US" sz="2400" dirty="0" smtClean="0"/>
              <a:t>Desktop App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4921065"/>
            <a:ext cx="28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Server </a:t>
            </a:r>
            <a:r>
              <a:rPr lang="en-US" sz="2400" dirty="0" err="1" smtClean="0"/>
              <a:t>mit</a:t>
            </a:r>
            <a:endParaRPr lang="en-US" sz="2400" dirty="0"/>
          </a:p>
          <a:p>
            <a:pPr algn="ctr"/>
            <a:r>
              <a:rPr lang="en-US" sz="2400" dirty="0" err="1" smtClean="0"/>
              <a:t>Datenbankanbindung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8410" y="4914353"/>
            <a:ext cx="155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Webserver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8282"/>
            <a:ext cx="2743200" cy="2386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253" y="2177865"/>
            <a:ext cx="1775564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37474"/>
            <a:ext cx="2743200" cy="248359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Datenbankschema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94971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491853"/>
                <a:gridCol w="39945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 err="1" smtClean="0"/>
                        <a:t>Spalte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Typ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Beschreibung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 smtClean="0"/>
                        <a:t>userId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Primärschlüssel</a:t>
                      </a:r>
                      <a:r>
                        <a:rPr lang="en-US" dirty="0" smtClean="0"/>
                        <a:t>, auto-</a:t>
                      </a:r>
                      <a:r>
                        <a:rPr lang="en-US" dirty="0" err="1" smtClean="0"/>
                        <a:t>inkrement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Benutzername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Klartext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Passwort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mit</a:t>
                      </a:r>
                      <a:r>
                        <a:rPr lang="en-US" dirty="0" smtClean="0"/>
                        <a:t> Salt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gehashed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mit</a:t>
                      </a:r>
                      <a:r>
                        <a:rPr lang="en-US" dirty="0" smtClean="0"/>
                        <a:t> SHA-2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Passwort</a:t>
                      </a:r>
                      <a:r>
                        <a:rPr lang="en-US" dirty="0" smtClean="0"/>
                        <a:t>-Hashing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Zweites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Geheimnis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Klartext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Zufälliger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sicherer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expirationDate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Zeitpunkt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dem</a:t>
                      </a:r>
                      <a:r>
                        <a:rPr lang="en-US" baseline="0" dirty="0" smtClean="0"/>
                        <a:t> Token </a:t>
                      </a:r>
                      <a:r>
                        <a:rPr lang="en-US" baseline="0" dirty="0" err="1" smtClean="0"/>
                        <a:t>ungültig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secondAuthentication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Zweite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Authentifizierung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erfolgreich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tokenUsed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Wurde</a:t>
                      </a:r>
                      <a:r>
                        <a:rPr lang="en-US" dirty="0" smtClean="0"/>
                        <a:t> der Token </a:t>
                      </a:r>
                      <a:r>
                        <a:rPr lang="en-US" dirty="0" err="1" smtClean="0"/>
                        <a:t>bereits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benutzt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639"/>
            <a:ext cx="9144000" cy="1143000"/>
          </a:xfrm>
          <a:prstGeom prst="rect">
            <a:avLst/>
          </a:prstGeom>
          <a:solidFill>
            <a:srgbClr val="4D88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Datenübertragung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JSON </a:t>
            </a:r>
            <a:r>
              <a:rPr lang="en-US" dirty="0" err="1" smtClean="0"/>
              <a:t>versendet</a:t>
            </a:r>
            <a:endParaRPr lang="en-US" dirty="0" smtClean="0"/>
          </a:p>
          <a:p>
            <a:r>
              <a:rPr lang="en-US" dirty="0" smtClean="0"/>
              <a:t>JSONs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Gewährleistung</a:t>
            </a:r>
            <a:r>
              <a:rPr lang="en-US" dirty="0" smtClean="0"/>
              <a:t> der </a:t>
            </a:r>
            <a:r>
              <a:rPr lang="en-US" dirty="0" err="1" smtClean="0"/>
              <a:t>Integrität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SHA-2 </a:t>
            </a:r>
            <a:r>
              <a:rPr lang="en-US" b="1" dirty="0" err="1" smtClean="0"/>
              <a:t>gehashed</a:t>
            </a:r>
            <a:endParaRPr lang="en-US" b="1" dirty="0"/>
          </a:p>
          <a:p>
            <a:r>
              <a:rPr lang="en-US" dirty="0" smtClean="0"/>
              <a:t>JSONs </a:t>
            </a:r>
            <a:r>
              <a:rPr lang="en-US" dirty="0" err="1" smtClean="0"/>
              <a:t>sind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symmetrischem</a:t>
            </a:r>
            <a:r>
              <a:rPr lang="en-US" dirty="0" smtClean="0"/>
              <a:t> Key AES-</a:t>
            </a:r>
            <a:r>
              <a:rPr lang="en-US" b="1" dirty="0" err="1" smtClean="0"/>
              <a:t>verschlüsselt</a:t>
            </a:r>
            <a:endParaRPr lang="en-US" b="1" dirty="0" smtClean="0"/>
          </a:p>
          <a:p>
            <a:r>
              <a:rPr lang="en-US" dirty="0" smtClean="0"/>
              <a:t>JSONs </a:t>
            </a:r>
            <a:r>
              <a:rPr lang="en-US" dirty="0" err="1" smtClean="0"/>
              <a:t>vom</a:t>
            </a:r>
            <a:r>
              <a:rPr lang="en-US" dirty="0" smtClean="0"/>
              <a:t> Server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signiert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Private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Funktionsweise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Ablauf</a:t>
            </a:r>
            <a:r>
              <a:rPr lang="en-US" dirty="0" smtClean="0"/>
              <a:t> der </a:t>
            </a:r>
            <a:r>
              <a:rPr lang="en-US" dirty="0" err="1" smtClean="0"/>
              <a:t>Zwei-Faktor-Authentifizierung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June 6,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SRN Semesterprojekt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F586-B434-1C45-A815-F32C8C61C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666</Words>
  <Application>Microsoft Macintosh PowerPoint</Application>
  <PresentationFormat>On-screen Show (4:3)</PresentationFormat>
  <Paragraphs>168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Inhalt</vt:lpstr>
      <vt:lpstr>Was ist Zwei-Faktor-Authentifizierung?</vt:lpstr>
      <vt:lpstr>Grundlagen</vt:lpstr>
      <vt:lpstr>Kontext</vt:lpstr>
      <vt:lpstr>Akteure</vt:lpstr>
      <vt:lpstr>Datenbankschema</vt:lpstr>
      <vt:lpstr>Datenübertragung</vt:lpstr>
      <vt:lpstr>Funktionsweise</vt:lpstr>
      <vt:lpstr>Information</vt:lpstr>
      <vt:lpstr>1. Verbindungsaufbau</vt:lpstr>
      <vt:lpstr>2. Login (Erster Faktor)</vt:lpstr>
      <vt:lpstr>3. Token + Zweiter Faktor</vt:lpstr>
      <vt:lpstr>Sicherheitsaspekte</vt:lpstr>
      <vt:lpstr>Angriffsmethoden</vt:lpstr>
      <vt:lpstr>Erfüllte Sicherheitskonzepte</vt:lpstr>
      <vt:lpstr>Demo</vt:lpstr>
      <vt:lpstr>Vielen Dank für Ihre Aufmerksamkeit.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 Semesterprojekt</dc:title>
  <dc:creator>Christian Titze</dc:creator>
  <cp:lastModifiedBy>Christian Titze</cp:lastModifiedBy>
  <cp:revision>78</cp:revision>
  <dcterms:created xsi:type="dcterms:W3CDTF">2014-06-04T08:49:21Z</dcterms:created>
  <dcterms:modified xsi:type="dcterms:W3CDTF">2014-06-07T12:57:09Z</dcterms:modified>
</cp:coreProperties>
</file>