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7" r:id="rId4"/>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94" autoAdjust="0"/>
  </p:normalViewPr>
  <p:slideViewPr>
    <p:cSldViewPr snapToGrid="0" snapToObjects="1" showGuides="1">
      <p:cViewPr>
        <p:scale>
          <a:sx n="30" d="100"/>
          <a:sy n="30" d="100"/>
        </p:scale>
        <p:origin x="-120" y="29"/>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6/5/2024</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909102"/>
          </a:xfrm>
          <a:prstGeom prst="rect">
            <a:avLst/>
          </a:prstGeom>
        </p:spPr>
        <p:txBody>
          <a:bodyPr lIns="77349" tIns="38675" rIns="77349" bIns="38675" anchor="t" anchorCtr="0">
            <a:sp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186101"/>
          </a:xfrm>
          <a:prstGeom prst="rect">
            <a:avLst/>
          </a:prstGeom>
        </p:spPr>
        <p:txBody>
          <a:bodyPr lIns="77349" tIns="38675" rIns="77349" bIns="38675" anchor="t" anchorCtr="0">
            <a:sp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555433"/>
          </a:xfrm>
          <a:prstGeom prst="rect">
            <a:avLst/>
          </a:prstGeom>
        </p:spPr>
        <p:txBody>
          <a:bodyPr lIns="77349" tIns="38675" rIns="77349" bIns="38675" anchor="t" anchorCtr="0">
            <a:sp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63234"/>
            <a:ext cx="14299153"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524308"/>
            <a:ext cx="1428786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157790"/>
            <a:ext cx="1429135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524308"/>
            <a:ext cx="14287682"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263234"/>
            <a:ext cx="1428768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180367"/>
            <a:ext cx="14283756"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8973650"/>
            <a:ext cx="14289232"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068173"/>
            <a:ext cx="14276605"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3881456"/>
            <a:ext cx="14283756"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8952934"/>
            <a:ext cx="1430038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909102"/>
          </a:xfrm>
          <a:prstGeom prst="rect">
            <a:avLst/>
          </a:prstGeom>
        </p:spPr>
        <p:txBody>
          <a:bodyPr lIns="77349" tIns="38675" rIns="77349" bIns="38675" anchor="t" anchorCtr="0">
            <a:sp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186101"/>
          </a:xfrm>
          <a:prstGeom prst="rect">
            <a:avLst/>
          </a:prstGeom>
        </p:spPr>
        <p:txBody>
          <a:bodyPr lIns="77349" tIns="38675" rIns="77349" bIns="38675" anchor="t" anchorCtr="0">
            <a:sp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555433"/>
          </a:xfrm>
          <a:prstGeom prst="rect">
            <a:avLst/>
          </a:prstGeom>
        </p:spPr>
        <p:txBody>
          <a:bodyPr lIns="77349" tIns="38675" rIns="77349" bIns="38675" anchor="t" anchorCtr="0">
            <a:sp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extLst>
      <p:ext uri="{BB962C8B-B14F-4D97-AF65-F5344CB8AC3E}">
        <p14:creationId xmlns:p14="http://schemas.microsoft.com/office/powerpoint/2010/main" val="385996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318513"/>
            <a:ext cx="6936975"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6525226"/>
            <a:ext cx="6931501" cy="783016"/>
          </a:xfrm>
          <a:prstGeom prst="rect">
            <a:avLst/>
          </a:prstGeom>
          <a:noFill/>
        </p:spPr>
        <p:txBody>
          <a:bodyPr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8669613"/>
            <a:ext cx="6938069"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7918078"/>
            <a:ext cx="6932594"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308191"/>
            <a:ext cx="1429224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6525226"/>
            <a:ext cx="14292247"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7634316"/>
            <a:ext cx="14292247"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6841033"/>
            <a:ext cx="14292247"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6525226"/>
            <a:ext cx="693021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318513"/>
            <a:ext cx="6930218"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7996389"/>
            <a:ext cx="6930218" cy="800265"/>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8789672"/>
            <a:ext cx="6879920"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3440013"/>
            <a:ext cx="6930218" cy="783016"/>
          </a:xfrm>
          <a:prstGeom prst="rect">
            <a:avLst/>
          </a:prstGeom>
          <a:noFill/>
        </p:spPr>
        <p:txBody>
          <a:bodyPr wrap="square" lIns="89551" tIns="89551" rIns="89551" bIns="89551" anchor="t"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301998"/>
            <a:ext cx="6933690" cy="836847"/>
          </a:xfrm>
          <a:prstGeom prst="rect">
            <a:avLst/>
          </a:prstGeom>
        </p:spPr>
        <p:txBody>
          <a:bodyPr wrap="square" lIns="223877" tIns="223877" rIns="223877" bIns="223877"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090899" y="4110875"/>
            <a:ext cx="22093415" cy="909102"/>
          </a:xfrm>
          <a:prstGeom prst="rect">
            <a:avLst/>
          </a:prstGeom>
        </p:spPr>
        <p:txBody>
          <a:bodyPr lIns="77349" tIns="38675" rIns="77349" bIns="38675" anchor="t" anchorCtr="0">
            <a:sp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32" name="Text Placeholder 76"/>
          <p:cNvSpPr>
            <a:spLocks noGrp="1"/>
          </p:cNvSpPr>
          <p:nvPr>
            <p:ph type="body" sz="quarter" idx="151" hasCustomPrompt="1"/>
          </p:nvPr>
        </p:nvSpPr>
        <p:spPr>
          <a:xfrm>
            <a:off x="4090899" y="2558463"/>
            <a:ext cx="22093415" cy="1186101"/>
          </a:xfrm>
          <a:prstGeom prst="rect">
            <a:avLst/>
          </a:prstGeom>
        </p:spPr>
        <p:txBody>
          <a:bodyPr lIns="77349" tIns="38675" rIns="77349" bIns="38675" anchor="t" anchorCtr="0">
            <a:sp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33" name="Text Placeholder 76"/>
          <p:cNvSpPr>
            <a:spLocks noGrp="1"/>
          </p:cNvSpPr>
          <p:nvPr>
            <p:ph type="body" sz="quarter" idx="153" hasCustomPrompt="1"/>
          </p:nvPr>
        </p:nvSpPr>
        <p:spPr>
          <a:xfrm>
            <a:off x="4090899" y="492940"/>
            <a:ext cx="22093415" cy="1555433"/>
          </a:xfrm>
          <a:prstGeom prst="rect">
            <a:avLst/>
          </a:prstGeom>
        </p:spPr>
        <p:txBody>
          <a:bodyPr lIns="77349" tIns="38675" rIns="77349" bIns="38675" anchor="t" anchorCtr="0">
            <a:sp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6" name="Rounded Rectangle 35"/>
          <p:cNvSpPr/>
          <p:nvPr userDrawn="1"/>
        </p:nvSpPr>
        <p:spPr>
          <a:xfrm>
            <a:off x="709552"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5380479"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Text Box 14"/>
          <p:cNvSpPr txBox="1">
            <a:spLocks noChangeArrowheads="1"/>
          </p:cNvSpPr>
          <p:nvPr userDrawn="1"/>
        </p:nvSpPr>
        <p:spPr bwMode="auto">
          <a:xfrm>
            <a:off x="1432294" y="41948434"/>
            <a:ext cx="2636977" cy="340498"/>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C2408272-75C3-8441-BC1E-693BEA0C1208}"/>
              </a:ext>
            </a:extLst>
          </p:cNvPr>
          <p:cNvGraphicFramePr>
            <a:graphicFrameLocks noGrp="1"/>
          </p:cNvGraphicFramePr>
          <p:nvPr userDrawn="1">
            <p:extLst>
              <p:ext uri="{D42A27DB-BD31-4B8C-83A1-F6EECF244321}">
                <p14:modId xmlns:p14="http://schemas.microsoft.com/office/powerpoint/2010/main" val="1482354703"/>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EF591072-9479-49AF-BE6D-649B937A28F2}"/>
              </a:ext>
            </a:extLst>
          </p:cNvPr>
          <p:cNvGraphicFramePr>
            <a:graphicFrameLocks noGrp="1"/>
          </p:cNvGraphicFramePr>
          <p:nvPr userDrawn="1">
            <p:extLst>
              <p:ext uri="{D42A27DB-BD31-4B8C-83A1-F6EECF244321}">
                <p14:modId xmlns:p14="http://schemas.microsoft.com/office/powerpoint/2010/main" val="2061585241"/>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6" name="Rounded Rectangle 35"/>
          <p:cNvSpPr/>
          <p:nvPr userDrawn="1"/>
        </p:nvSpPr>
        <p:spPr>
          <a:xfrm>
            <a:off x="709552"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5380479" y="6500309"/>
            <a:ext cx="14216116" cy="3516049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Text Box 14"/>
          <p:cNvSpPr txBox="1">
            <a:spLocks noChangeArrowheads="1"/>
          </p:cNvSpPr>
          <p:nvPr userDrawn="1"/>
        </p:nvSpPr>
        <p:spPr bwMode="auto">
          <a:xfrm>
            <a:off x="1432294" y="41948434"/>
            <a:ext cx="2636977" cy="340498"/>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67758063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5" name="Rounded Rectangle 34"/>
          <p:cNvSpPr/>
          <p:nvPr userDrawn="1"/>
        </p:nvSpPr>
        <p:spPr>
          <a:xfrm>
            <a:off x="-1" y="0"/>
            <a:ext cx="30275213" cy="5795437"/>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userDrawn="1"/>
        </p:nvCxnSpPr>
        <p:spPr>
          <a:xfrm>
            <a:off x="0" y="5850502"/>
            <a:ext cx="30275213"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Rounded Rectangle 47"/>
          <p:cNvSpPr/>
          <p:nvPr userDrawn="1"/>
        </p:nvSpPr>
        <p:spPr>
          <a:xfrm>
            <a:off x="630735" y="6435304"/>
            <a:ext cx="29010460" cy="3526276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 Box 14"/>
          <p:cNvSpPr txBox="1">
            <a:spLocks noChangeArrowheads="1"/>
          </p:cNvSpPr>
          <p:nvPr userDrawn="1"/>
        </p:nvSpPr>
        <p:spPr bwMode="auto">
          <a:xfrm>
            <a:off x="1432294" y="41948434"/>
            <a:ext cx="2636977" cy="340498"/>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52" name="Table 51">
            <a:extLst>
              <a:ext uri="{FF2B5EF4-FFF2-40B4-BE49-F238E27FC236}">
                <a16:creationId xmlns:a16="http://schemas.microsoft.com/office/drawing/2014/main" id="{33993415-86E6-0741-A707-37ED3EDF3FAC}"/>
              </a:ext>
            </a:extLst>
          </p:cNvPr>
          <p:cNvGraphicFramePr>
            <a:graphicFrameLocks noGrp="1"/>
          </p:cNvGraphicFramePr>
          <p:nvPr userDrawn="1">
            <p:extLst>
              <p:ext uri="{D42A27DB-BD31-4B8C-83A1-F6EECF244321}">
                <p14:modId xmlns:p14="http://schemas.microsoft.com/office/powerpoint/2010/main" val="1482354703"/>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E7EB70DE-FE22-46DE-995D-C52E7DC395B6}"/>
              </a:ext>
            </a:extLst>
          </p:cNvPr>
          <p:cNvGraphicFramePr>
            <a:graphicFrameLocks noGrp="1"/>
          </p:cNvGraphicFramePr>
          <p:nvPr userDrawn="1">
            <p:extLst>
              <p:ext uri="{D42A27DB-BD31-4B8C-83A1-F6EECF244321}">
                <p14:modId xmlns:p14="http://schemas.microsoft.com/office/powerpoint/2010/main" val="2061585241"/>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luder@student.tudelft.nl" TargetMode="External"/><Relationship Id="rId2" Type="http://schemas.openxmlformats.org/officeDocument/2006/relationships/hyperlink" Target="mailto:T.A.Berg@student.tudelft.n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D89442-5EC0-B32F-6476-369952B6AE90}"/>
              </a:ext>
            </a:extLst>
          </p:cNvPr>
          <p:cNvSpPr>
            <a:spLocks noGrp="1"/>
          </p:cNvSpPr>
          <p:nvPr>
            <p:ph type="body" sz="quarter" idx="10"/>
          </p:nvPr>
        </p:nvSpPr>
        <p:spPr>
          <a:xfrm>
            <a:off x="848990" y="7263234"/>
            <a:ext cx="13817820" cy="3108110"/>
          </a:xfrm>
        </p:spPr>
        <p:txBody>
          <a:bodyPr/>
          <a:lstStyle/>
          <a:p>
            <a:pPr>
              <a:lnSpc>
                <a:spcPts val="3500"/>
              </a:lnSpc>
            </a:pPr>
            <a:r>
              <a:rPr lang="en-GB" dirty="0"/>
              <a:t>Recent advances in machine learning have expanded its applications across various scientific fields. In high-dimensional systems, it is common to have large amounts of data without knowing the underlying governing equations. Real-world data often contains noise due to measurement processes. This study examines the impact of noise on a </a:t>
            </a:r>
            <a:r>
              <a:rPr lang="en-GB" dirty="0" err="1"/>
              <a:t>modeling</a:t>
            </a:r>
            <a:r>
              <a:rPr lang="en-GB" dirty="0"/>
              <a:t> framework that combines the Sparse Identification of Nonlinear Dynamics (</a:t>
            </a:r>
            <a:r>
              <a:rPr lang="en-GB" dirty="0" err="1"/>
              <a:t>SINDy</a:t>
            </a:r>
            <a:r>
              <a:rPr lang="en-GB" dirty="0"/>
              <a:t>) algorithm with autoencoder-based neural networks, as proposed by Champion et al. (2019).</a:t>
            </a:r>
            <a:endParaRPr lang="en-US" dirty="0"/>
          </a:p>
        </p:txBody>
      </p:sp>
      <p:sp>
        <p:nvSpPr>
          <p:cNvPr id="3" name="Text Placeholder 2">
            <a:extLst>
              <a:ext uri="{FF2B5EF4-FFF2-40B4-BE49-F238E27FC236}">
                <a16:creationId xmlns:a16="http://schemas.microsoft.com/office/drawing/2014/main" id="{A765D3D9-FE86-8622-23E5-F2255449DF72}"/>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060CD4A5-BB52-7D47-D45C-14955D7CDE47}"/>
              </a:ext>
            </a:extLst>
          </p:cNvPr>
          <p:cNvSpPr>
            <a:spLocks noGrp="1"/>
          </p:cNvSpPr>
          <p:nvPr>
            <p:ph type="body" sz="quarter" idx="20"/>
          </p:nvPr>
        </p:nvSpPr>
        <p:spPr>
          <a:xfrm>
            <a:off x="3018956" y="9896603"/>
            <a:ext cx="9522379" cy="1316712"/>
          </a:xfrm>
        </p:spPr>
        <p:txBody>
          <a:bodyPr/>
          <a:lstStyle/>
          <a:p>
            <a:r>
              <a:rPr lang="en-US" dirty="0"/>
              <a:t>Methods</a:t>
            </a:r>
          </a:p>
        </p:txBody>
      </p:sp>
      <p:sp>
        <p:nvSpPr>
          <p:cNvPr id="5" name="Text Placeholder 4">
            <a:extLst>
              <a:ext uri="{FF2B5EF4-FFF2-40B4-BE49-F238E27FC236}">
                <a16:creationId xmlns:a16="http://schemas.microsoft.com/office/drawing/2014/main" id="{92154A2A-FBD8-6A87-4C97-C1450529E358}"/>
              </a:ext>
            </a:extLst>
          </p:cNvPr>
          <p:cNvSpPr>
            <a:spLocks noGrp="1"/>
          </p:cNvSpPr>
          <p:nvPr>
            <p:ph type="body" sz="quarter" idx="25"/>
          </p:nvPr>
        </p:nvSpPr>
        <p:spPr/>
        <p:txBody>
          <a:bodyPr/>
          <a:lstStyle/>
          <a:p>
            <a:r>
              <a:rPr lang="en-US" dirty="0"/>
              <a:t>Results</a:t>
            </a:r>
          </a:p>
        </p:txBody>
      </p:sp>
      <p:sp>
        <p:nvSpPr>
          <p:cNvPr id="7" name="Text Placeholder 6">
            <a:extLst>
              <a:ext uri="{FF2B5EF4-FFF2-40B4-BE49-F238E27FC236}">
                <a16:creationId xmlns:a16="http://schemas.microsoft.com/office/drawing/2014/main" id="{6B66CA93-C4BB-2288-4E3F-3BC94737AB6D}"/>
              </a:ext>
            </a:extLst>
          </p:cNvPr>
          <p:cNvSpPr>
            <a:spLocks noGrp="1"/>
          </p:cNvSpPr>
          <p:nvPr>
            <p:ph type="body" sz="quarter" idx="27"/>
          </p:nvPr>
        </p:nvSpPr>
        <p:spPr>
          <a:xfrm>
            <a:off x="15347853" y="23004400"/>
            <a:ext cx="14283756" cy="800265"/>
          </a:xfrm>
        </p:spPr>
        <p:txBody>
          <a:bodyPr/>
          <a:lstStyle/>
          <a:p>
            <a:r>
              <a:rPr lang="en-US" dirty="0"/>
              <a:t>References</a:t>
            </a:r>
          </a:p>
        </p:txBody>
      </p:sp>
      <p:sp>
        <p:nvSpPr>
          <p:cNvPr id="8" name="Text Placeholder 7">
            <a:extLst>
              <a:ext uri="{FF2B5EF4-FFF2-40B4-BE49-F238E27FC236}">
                <a16:creationId xmlns:a16="http://schemas.microsoft.com/office/drawing/2014/main" id="{23A53D31-5C65-7B51-718F-1520D74598B8}"/>
              </a:ext>
            </a:extLst>
          </p:cNvPr>
          <p:cNvSpPr>
            <a:spLocks noGrp="1"/>
          </p:cNvSpPr>
          <p:nvPr>
            <p:ph type="body" sz="quarter" idx="28"/>
          </p:nvPr>
        </p:nvSpPr>
        <p:spPr>
          <a:xfrm>
            <a:off x="15347853" y="23817683"/>
            <a:ext cx="14289232" cy="836847"/>
          </a:xfrm>
        </p:spPr>
        <p:txBody>
          <a:bodyPr/>
          <a:lstStyle/>
          <a:p>
            <a:endParaRPr lang="en-US"/>
          </a:p>
        </p:txBody>
      </p:sp>
      <p:sp>
        <p:nvSpPr>
          <p:cNvPr id="9" name="Text Placeholder 8">
            <a:extLst>
              <a:ext uri="{FF2B5EF4-FFF2-40B4-BE49-F238E27FC236}">
                <a16:creationId xmlns:a16="http://schemas.microsoft.com/office/drawing/2014/main" id="{C9D0306F-FD04-D0AF-1B55-4F9EBE63E5F9}"/>
              </a:ext>
            </a:extLst>
          </p:cNvPr>
          <p:cNvSpPr>
            <a:spLocks noGrp="1"/>
          </p:cNvSpPr>
          <p:nvPr>
            <p:ph type="body" sz="quarter" idx="29"/>
          </p:nvPr>
        </p:nvSpPr>
        <p:spPr>
          <a:xfrm>
            <a:off x="15364405" y="35014333"/>
            <a:ext cx="14276605" cy="800265"/>
          </a:xfrm>
        </p:spPr>
        <p:txBody>
          <a:bodyPr/>
          <a:lstStyle/>
          <a:p>
            <a:r>
              <a:rPr lang="en-US" dirty="0"/>
              <a:t>Contact</a:t>
            </a:r>
          </a:p>
        </p:txBody>
      </p:sp>
      <p:sp>
        <p:nvSpPr>
          <p:cNvPr id="10" name="Text Placeholder 9">
            <a:extLst>
              <a:ext uri="{FF2B5EF4-FFF2-40B4-BE49-F238E27FC236}">
                <a16:creationId xmlns:a16="http://schemas.microsoft.com/office/drawing/2014/main" id="{19775E3E-0A40-11AB-6DDE-51086674D4D0}"/>
              </a:ext>
            </a:extLst>
          </p:cNvPr>
          <p:cNvSpPr>
            <a:spLocks noGrp="1"/>
          </p:cNvSpPr>
          <p:nvPr>
            <p:ph type="body" sz="quarter" idx="30"/>
          </p:nvPr>
        </p:nvSpPr>
        <p:spPr>
          <a:xfrm>
            <a:off x="15347852" y="35845550"/>
            <a:ext cx="14283756" cy="1535500"/>
          </a:xfrm>
        </p:spPr>
        <p:txBody>
          <a:bodyPr/>
          <a:lstStyle/>
          <a:p>
            <a:r>
              <a:rPr lang="en-US" sz="3200" dirty="0"/>
              <a:t>Timotheus Berg – </a:t>
            </a:r>
            <a:r>
              <a:rPr lang="en-US" sz="3200" dirty="0">
                <a:hlinkClick r:id="rId2"/>
              </a:rPr>
              <a:t>T.A.Berg@student.tudelft.nl</a:t>
            </a:r>
            <a:r>
              <a:rPr lang="en-US" sz="3200" dirty="0"/>
              <a:t> COSSE TU Delft</a:t>
            </a:r>
          </a:p>
          <a:p>
            <a:r>
              <a:rPr lang="en-US" sz="3200" dirty="0"/>
              <a:t>Leonardo Lüder – </a:t>
            </a:r>
            <a:r>
              <a:rPr lang="en-US" sz="3200" dirty="0">
                <a:hlinkClick r:id="rId3"/>
              </a:rPr>
              <a:t>L.A.luder@student.tudelft.nl</a:t>
            </a:r>
            <a:r>
              <a:rPr lang="en-US" sz="3200" dirty="0"/>
              <a:t> COSSE TU Delft</a:t>
            </a:r>
          </a:p>
        </p:txBody>
      </p:sp>
      <p:sp>
        <p:nvSpPr>
          <p:cNvPr id="11" name="Text Placeholder 10">
            <a:extLst>
              <a:ext uri="{FF2B5EF4-FFF2-40B4-BE49-F238E27FC236}">
                <a16:creationId xmlns:a16="http://schemas.microsoft.com/office/drawing/2014/main" id="{3002FE55-913D-5AD7-5AE2-B47294276E25}"/>
              </a:ext>
            </a:extLst>
          </p:cNvPr>
          <p:cNvSpPr>
            <a:spLocks noGrp="1"/>
          </p:cNvSpPr>
          <p:nvPr>
            <p:ph type="body" sz="quarter" idx="96"/>
          </p:nvPr>
        </p:nvSpPr>
        <p:spPr>
          <a:xfrm>
            <a:off x="936062" y="10994316"/>
            <a:ext cx="13688166" cy="9864960"/>
          </a:xfrm>
        </p:spPr>
        <p:txBody>
          <a:bodyPr/>
          <a:lstStyle/>
          <a:p>
            <a:pPr>
              <a:lnSpc>
                <a:spcPts val="3500"/>
              </a:lnSpc>
              <a:spcBef>
                <a:spcPts val="300"/>
              </a:spcBef>
            </a:pPr>
            <a:r>
              <a:rPr lang="en-GB" b="1" dirty="0"/>
              <a:t>Sparse Identification of Nonlinear Dynamical Systems (</a:t>
            </a:r>
            <a:r>
              <a:rPr lang="en-GB" b="1" dirty="0" err="1"/>
              <a:t>SINDy</a:t>
            </a:r>
            <a:r>
              <a:rPr lang="en-GB" b="1" dirty="0"/>
              <a:t>):</a:t>
            </a:r>
            <a:endParaRPr lang="en-GB" dirty="0"/>
          </a:p>
          <a:p>
            <a:pPr>
              <a:lnSpc>
                <a:spcPts val="3500"/>
              </a:lnSpc>
              <a:spcBef>
                <a:spcPts val="300"/>
              </a:spcBef>
              <a:buFont typeface="Arial" panose="020B0604020202020204" pitchFamily="34" charset="0"/>
              <a:buChar char="•"/>
            </a:pPr>
            <a:r>
              <a:rPr lang="en-GB" b="1" dirty="0"/>
              <a:t>Goal:</a:t>
            </a:r>
            <a:r>
              <a:rPr lang="en-GB" dirty="0"/>
              <a:t> Identify parsimonious models that govern the dynamics of a system from data using sparse regression techniques.</a:t>
            </a:r>
          </a:p>
          <a:p>
            <a:pPr>
              <a:lnSpc>
                <a:spcPts val="3500"/>
              </a:lnSpc>
              <a:spcBef>
                <a:spcPts val="300"/>
              </a:spcBef>
              <a:buFont typeface="Arial" panose="020B0604020202020204" pitchFamily="34" charset="0"/>
              <a:buChar char="•"/>
            </a:pPr>
            <a:r>
              <a:rPr lang="en-GB" b="1" dirty="0"/>
              <a:t>Process:</a:t>
            </a:r>
            <a:endParaRPr lang="en-GB" dirty="0"/>
          </a:p>
          <a:p>
            <a:pPr marL="742950" lvl="1" indent="-285750">
              <a:lnSpc>
                <a:spcPts val="3500"/>
              </a:lnSpc>
              <a:spcBef>
                <a:spcPts val="300"/>
              </a:spcBef>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Data Collection:</a:t>
            </a:r>
            <a:r>
              <a:rPr lang="en-GB" dirty="0">
                <a:latin typeface="Times New Roman" panose="02020603050405020304" pitchFamily="18" charset="0"/>
                <a:cs typeface="Times New Roman" panose="02020603050405020304" pitchFamily="18" charset="0"/>
              </a:rPr>
              <a:t> Obtain time-series data x(t) from the dynamical system.</a:t>
            </a:r>
          </a:p>
          <a:p>
            <a:pPr marL="742950" lvl="1" indent="-285750">
              <a:lnSpc>
                <a:spcPts val="3500"/>
              </a:lnSpc>
              <a:spcBef>
                <a:spcPts val="300"/>
              </a:spcBef>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Library Construction:</a:t>
            </a:r>
            <a:r>
              <a:rPr lang="en-GB" dirty="0">
                <a:latin typeface="Times New Roman" panose="02020603050405020304" pitchFamily="18" charset="0"/>
                <a:cs typeface="Times New Roman" panose="02020603050405020304" pitchFamily="18" charset="0"/>
              </a:rPr>
              <a:t> Build a library </a:t>
            </a: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x) of candidate functions (polynomials, trigonometric functions) that could describe the system's dynamics.</a:t>
            </a:r>
          </a:p>
          <a:p>
            <a:pPr marL="742950" lvl="1" indent="-285750">
              <a:lnSpc>
                <a:spcPts val="3500"/>
              </a:lnSpc>
              <a:spcBef>
                <a:spcPts val="300"/>
              </a:spcBef>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Sparse Regression:</a:t>
            </a:r>
            <a:r>
              <a:rPr lang="en-GB" dirty="0">
                <a:latin typeface="Times New Roman" panose="02020603050405020304" pitchFamily="18" charset="0"/>
                <a:cs typeface="Times New Roman" panose="02020603050405020304" pitchFamily="18" charset="0"/>
              </a:rPr>
              <a:t> Formulate the problem as x˙=</a:t>
            </a: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x)</a:t>
            </a:r>
            <a:r>
              <a:rPr lang="el-GR" dirty="0">
                <a:latin typeface="Times New Roman" panose="02020603050405020304" pitchFamily="18" charset="0"/>
                <a:cs typeface="Times New Roman" panose="02020603050405020304" pitchFamily="18" charset="0"/>
              </a:rPr>
              <a:t>Ξ</a:t>
            </a:r>
            <a:r>
              <a:rPr lang="de-DE"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determining the coefficients </a:t>
            </a:r>
            <a:r>
              <a:rPr lang="el-GR" dirty="0">
                <a:latin typeface="Times New Roman" panose="02020603050405020304" pitchFamily="18" charset="0"/>
                <a:cs typeface="Times New Roman" panose="02020603050405020304" pitchFamily="18" charset="0"/>
              </a:rPr>
              <a:t>Ξ </a:t>
            </a:r>
            <a:r>
              <a:rPr lang="en-GB" dirty="0">
                <a:latin typeface="Times New Roman" panose="02020603050405020304" pitchFamily="18" charset="0"/>
                <a:cs typeface="Times New Roman" panose="02020603050405020304" pitchFamily="18" charset="0"/>
              </a:rPr>
              <a:t>with the fewest non-zero elements.</a:t>
            </a:r>
          </a:p>
          <a:p>
            <a:pPr marL="742950" lvl="1" indent="-285750">
              <a:lnSpc>
                <a:spcPts val="3500"/>
              </a:lnSpc>
              <a:spcBef>
                <a:spcPts val="300"/>
              </a:spcBef>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Sparsity-Promoting Algorithm:</a:t>
            </a:r>
            <a:r>
              <a:rPr lang="en-GB" dirty="0">
                <a:latin typeface="Times New Roman" panose="02020603050405020304" pitchFamily="18" charset="0"/>
                <a:cs typeface="Times New Roman" panose="02020603050405020304" pitchFamily="18" charset="0"/>
              </a:rPr>
              <a:t> Apply sequential thresholding to select significant terms in </a:t>
            </a:r>
            <a:r>
              <a:rPr lang="el-GR" dirty="0">
                <a:latin typeface="Times New Roman" panose="02020603050405020304" pitchFamily="18" charset="0"/>
                <a:cs typeface="Times New Roman" panose="02020603050405020304" pitchFamily="18" charset="0"/>
              </a:rPr>
              <a:t>Θ(</a:t>
            </a:r>
            <a:r>
              <a:rPr lang="en-GB" dirty="0">
                <a:latin typeface="Times New Roman" panose="02020603050405020304" pitchFamily="18" charset="0"/>
                <a:cs typeface="Times New Roman" panose="02020603050405020304" pitchFamily="18" charset="0"/>
              </a:rPr>
              <a:t>x).</a:t>
            </a:r>
          </a:p>
          <a:p>
            <a:pPr>
              <a:lnSpc>
                <a:spcPts val="3500"/>
              </a:lnSpc>
              <a:spcBef>
                <a:spcPts val="300"/>
              </a:spcBef>
            </a:pPr>
            <a:r>
              <a:rPr lang="en-GB" b="1" dirty="0"/>
              <a:t>Integration with Autoencoder-Based Neural Networks:</a:t>
            </a:r>
            <a:endParaRPr lang="en-GB" dirty="0"/>
          </a:p>
          <a:p>
            <a:pPr>
              <a:lnSpc>
                <a:spcPts val="3500"/>
              </a:lnSpc>
              <a:spcBef>
                <a:spcPts val="300"/>
              </a:spcBef>
              <a:buFont typeface="Arial" panose="020B0604020202020204" pitchFamily="34" charset="0"/>
              <a:buChar char="•"/>
            </a:pPr>
            <a:r>
              <a:rPr lang="en-GB" b="1" dirty="0"/>
              <a:t>Deep Learning Integration:</a:t>
            </a:r>
            <a:r>
              <a:rPr lang="en-GB" dirty="0"/>
              <a:t> Combine </a:t>
            </a:r>
            <a:r>
              <a:rPr lang="en-GB" dirty="0" err="1"/>
              <a:t>SINDy</a:t>
            </a:r>
            <a:r>
              <a:rPr lang="en-GB" dirty="0"/>
              <a:t> with deep autoencoder networks to discover optimal coordinates and governing equations.</a:t>
            </a:r>
          </a:p>
          <a:p>
            <a:pPr>
              <a:lnSpc>
                <a:spcPts val="3500"/>
              </a:lnSpc>
              <a:spcBef>
                <a:spcPts val="300"/>
              </a:spcBef>
              <a:buFont typeface="Arial" panose="020B0604020202020204" pitchFamily="34" charset="0"/>
              <a:buChar char="•"/>
            </a:pPr>
            <a:r>
              <a:rPr lang="en-GB" b="1" dirty="0"/>
              <a:t>Autoencoder Architecture:</a:t>
            </a:r>
            <a:endParaRPr lang="en-GB" dirty="0"/>
          </a:p>
          <a:p>
            <a:pPr marL="742950" lvl="1" indent="-285750">
              <a:lnSpc>
                <a:spcPts val="3500"/>
              </a:lnSpc>
              <a:spcBef>
                <a:spcPts val="300"/>
              </a:spcBef>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Encoder </a:t>
            </a:r>
            <a:r>
              <a:rPr lang="el-GR" b="1" dirty="0">
                <a:latin typeface="Times New Roman" panose="02020603050405020304" pitchFamily="18" charset="0"/>
                <a:cs typeface="Times New Roman" panose="02020603050405020304" pitchFamily="18" charset="0"/>
              </a:rPr>
              <a:t>ϕ(</a:t>
            </a:r>
            <a:r>
              <a:rPr lang="en-GB" b="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Maps high-dimensional data to a low-dimensional latent space z(t).</a:t>
            </a:r>
          </a:p>
          <a:p>
            <a:pPr marL="742950" lvl="1" indent="-285750">
              <a:lnSpc>
                <a:spcPts val="3500"/>
              </a:lnSpc>
              <a:spcBef>
                <a:spcPts val="300"/>
              </a:spcBef>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Decoder </a:t>
            </a:r>
            <a:r>
              <a:rPr lang="el-GR" b="1" dirty="0">
                <a:latin typeface="Times New Roman" panose="02020603050405020304" pitchFamily="18" charset="0"/>
                <a:cs typeface="Times New Roman" panose="02020603050405020304" pitchFamily="18" charset="0"/>
              </a:rPr>
              <a:t>ψ(</a:t>
            </a:r>
            <a:r>
              <a:rPr lang="en-GB" b="1" dirty="0">
                <a:latin typeface="Times New Roman" panose="02020603050405020304" pitchFamily="18" charset="0"/>
                <a:cs typeface="Times New Roman" panose="02020603050405020304" pitchFamily="18" charset="0"/>
              </a:rPr>
              <a:t>z):</a:t>
            </a:r>
            <a:r>
              <a:rPr lang="en-GB" dirty="0">
                <a:latin typeface="Times New Roman" panose="02020603050405020304" pitchFamily="18" charset="0"/>
                <a:cs typeface="Times New Roman" panose="02020603050405020304" pitchFamily="18" charset="0"/>
              </a:rPr>
              <a:t> Reconstructs high-dimensional data from latent variables.</a:t>
            </a:r>
          </a:p>
          <a:p>
            <a:pPr>
              <a:lnSpc>
                <a:spcPts val="3500"/>
              </a:lnSpc>
              <a:spcBef>
                <a:spcPts val="300"/>
              </a:spcBef>
              <a:buFont typeface="Arial" panose="020B0604020202020204" pitchFamily="34" charset="0"/>
              <a:buChar char="•"/>
            </a:pPr>
            <a:r>
              <a:rPr lang="en-GB" b="1" dirty="0"/>
              <a:t>Training Objective:</a:t>
            </a:r>
            <a:r>
              <a:rPr lang="en-GB" dirty="0"/>
              <a:t> Minimize reconstruction loss, </a:t>
            </a:r>
            <a:r>
              <a:rPr lang="en-GB" dirty="0" err="1"/>
              <a:t>SINDy</a:t>
            </a:r>
            <a:r>
              <a:rPr lang="en-GB" dirty="0"/>
              <a:t> prediction loss, and regularization loss to ensure accurate reconstruction, sparse predictions, and minimal terms in </a:t>
            </a:r>
            <a:r>
              <a:rPr lang="el-GR" dirty="0"/>
              <a:t>Ξ.</a:t>
            </a:r>
          </a:p>
          <a:p>
            <a:pPr>
              <a:spcBef>
                <a:spcPts val="300"/>
              </a:spcBef>
            </a:pPr>
            <a:endParaRPr lang="en-US" dirty="0"/>
          </a:p>
        </p:txBody>
      </p:sp>
      <p:sp>
        <p:nvSpPr>
          <p:cNvPr id="12" name="Text Placeholder 11">
            <a:extLst>
              <a:ext uri="{FF2B5EF4-FFF2-40B4-BE49-F238E27FC236}">
                <a16:creationId xmlns:a16="http://schemas.microsoft.com/office/drawing/2014/main" id="{793EF706-1EB4-6B29-C659-4F0DAF4460A7}"/>
              </a:ext>
            </a:extLst>
          </p:cNvPr>
          <p:cNvSpPr>
            <a:spLocks noGrp="1"/>
          </p:cNvSpPr>
          <p:nvPr>
            <p:ph type="body" sz="quarter" idx="150"/>
          </p:nvPr>
        </p:nvSpPr>
        <p:spPr/>
        <p:txBody>
          <a:bodyPr/>
          <a:lstStyle/>
          <a:p>
            <a:r>
              <a:rPr lang="en-US" dirty="0"/>
              <a:t>Special Topics in CSE – TU Delft</a:t>
            </a:r>
          </a:p>
        </p:txBody>
      </p:sp>
      <p:sp>
        <p:nvSpPr>
          <p:cNvPr id="13" name="Text Placeholder 12">
            <a:extLst>
              <a:ext uri="{FF2B5EF4-FFF2-40B4-BE49-F238E27FC236}">
                <a16:creationId xmlns:a16="http://schemas.microsoft.com/office/drawing/2014/main" id="{B9E9E27D-C8C5-CF90-D564-5290B9388069}"/>
              </a:ext>
            </a:extLst>
          </p:cNvPr>
          <p:cNvSpPr>
            <a:spLocks noGrp="1"/>
          </p:cNvSpPr>
          <p:nvPr>
            <p:ph type="body" sz="quarter" idx="151"/>
          </p:nvPr>
        </p:nvSpPr>
        <p:spPr>
          <a:xfrm>
            <a:off x="4090898" y="2812534"/>
            <a:ext cx="22093415" cy="1186101"/>
          </a:xfrm>
        </p:spPr>
        <p:txBody>
          <a:bodyPr/>
          <a:lstStyle/>
          <a:p>
            <a:r>
              <a:rPr lang="en-US" dirty="0"/>
              <a:t>Timo Berg &amp; Leonardo Lüder</a:t>
            </a:r>
          </a:p>
        </p:txBody>
      </p:sp>
      <p:sp>
        <p:nvSpPr>
          <p:cNvPr id="14" name="Text Placeholder 13">
            <a:extLst>
              <a:ext uri="{FF2B5EF4-FFF2-40B4-BE49-F238E27FC236}">
                <a16:creationId xmlns:a16="http://schemas.microsoft.com/office/drawing/2014/main" id="{A2797B6F-D7BE-8FF3-0FCC-949E56F963C3}"/>
              </a:ext>
            </a:extLst>
          </p:cNvPr>
          <p:cNvSpPr>
            <a:spLocks noGrp="1"/>
          </p:cNvSpPr>
          <p:nvPr>
            <p:ph type="body" sz="quarter" idx="153"/>
          </p:nvPr>
        </p:nvSpPr>
        <p:spPr>
          <a:xfrm>
            <a:off x="0" y="492940"/>
            <a:ext cx="30275213" cy="2294097"/>
          </a:xfrm>
        </p:spPr>
        <p:txBody>
          <a:bodyPr/>
          <a:lstStyle/>
          <a:p>
            <a:r>
              <a:rPr lang="en-GB" sz="7200" dirty="0"/>
              <a:t>Impact of Noise on High-Dimensional Data </a:t>
            </a:r>
            <a:r>
              <a:rPr lang="en-GB" sz="7200" dirty="0" err="1"/>
              <a:t>Modeling</a:t>
            </a:r>
            <a:r>
              <a:rPr lang="en-GB" sz="7200" dirty="0"/>
              <a:t> Using </a:t>
            </a:r>
            <a:r>
              <a:rPr lang="en-GB" sz="7200" dirty="0" err="1"/>
              <a:t>SINDy</a:t>
            </a:r>
            <a:r>
              <a:rPr lang="en-GB" sz="7200" dirty="0"/>
              <a:t> and Autoencoder-Based Neural Networks, and generalizability on forced systems</a:t>
            </a:r>
            <a:endParaRPr lang="en-US" sz="7200" dirty="0"/>
          </a:p>
        </p:txBody>
      </p:sp>
      <p:sp>
        <p:nvSpPr>
          <p:cNvPr id="30" name="Rectangle 16">
            <a:extLst>
              <a:ext uri="{FF2B5EF4-FFF2-40B4-BE49-F238E27FC236}">
                <a16:creationId xmlns:a16="http://schemas.microsoft.com/office/drawing/2014/main" id="{AE33DE4D-2572-576E-BF63-C5CABF5A96FD}"/>
              </a:ext>
            </a:extLst>
          </p:cNvPr>
          <p:cNvSpPr>
            <a:spLocks noChangeArrowheads="1"/>
          </p:cNvSpPr>
          <p:nvPr/>
        </p:nvSpPr>
        <p:spPr bwMode="auto">
          <a:xfrm>
            <a:off x="16089723" y="7642287"/>
            <a:ext cx="12800013" cy="3645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Reproduction of Champion et al.'s Results: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Successfully approximated the manifold created by the governing equations but failed to replicate the equations as accurately.</a:t>
            </a: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 of Noisy Data:</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with noisy data resulted in slightly distorted manifolds and more complex estimates of the underlying equations.</a:t>
            </a: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Generalizability Assessment: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Tested whether the neural network learned the governing equations or the manifold itself. Results showed the network could not extrapolate to forced equations when trained on non-forced data.</a:t>
            </a:r>
          </a:p>
          <a:p>
            <a:pPr marL="0" marR="0" lvl="0" indent="0" algn="l" defTabSz="914400" rtl="0" eaLnBrk="0" fontAlgn="base" latinLnBrk="0" hangingPunct="0">
              <a:lnSpc>
                <a:spcPts val="35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Rectangle 17">
            <a:extLst>
              <a:ext uri="{FF2B5EF4-FFF2-40B4-BE49-F238E27FC236}">
                <a16:creationId xmlns:a16="http://schemas.microsoft.com/office/drawing/2014/main" id="{E4979B05-D593-DA26-9A63-48818978A4CB}"/>
              </a:ext>
            </a:extLst>
          </p:cNvPr>
          <p:cNvSpPr>
            <a:spLocks noChangeArrowheads="1"/>
          </p:cNvSpPr>
          <p:nvPr/>
        </p:nvSpPr>
        <p:spPr bwMode="auto">
          <a:xfrm>
            <a:off x="0" y="457200"/>
            <a:ext cx="30275213"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18">
            <a:extLst>
              <a:ext uri="{FF2B5EF4-FFF2-40B4-BE49-F238E27FC236}">
                <a16:creationId xmlns:a16="http://schemas.microsoft.com/office/drawing/2014/main" id="{FFF66FB3-5648-2085-60AF-D9B6BAAD08AC}"/>
              </a:ext>
            </a:extLst>
          </p:cNvPr>
          <p:cNvSpPr>
            <a:spLocks noChangeArrowheads="1"/>
          </p:cNvSpPr>
          <p:nvPr/>
        </p:nvSpPr>
        <p:spPr bwMode="auto">
          <a:xfrm>
            <a:off x="636213" y="30361666"/>
            <a:ext cx="14291358" cy="361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35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Case Study: Nonlinear Pendulum Equation</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ts val="35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Generation:</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Solved the nonlinear pendulum equation to create data, adding Gaussian noise to simulate real-world conditions.</a:t>
            </a:r>
          </a:p>
          <a:p>
            <a:pPr marL="0" marR="0" lvl="0" indent="0" algn="l" defTabSz="914400" rtl="0" eaLnBrk="0" fontAlgn="base" latinLnBrk="0" hangingPunct="0">
              <a:lnSpc>
                <a:spcPts val="35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Transformation:</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Converted noisy data into a movie, transforming the system into a high-dimensional dataset.</a:t>
            </a:r>
          </a:p>
          <a:p>
            <a:pPr marL="0" marR="0" lvl="0" indent="0" algn="l" defTabSz="914400" rtl="0" eaLnBrk="0" fontAlgn="base" latinLnBrk="0" hangingPunct="0">
              <a:lnSpc>
                <a:spcPts val="35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and Analysis: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the neural network model reduction framework on this input data to reconstruct the governing equations. Varied the noise levels to analyze its effects quantitatively.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Text Placeholder 3">
            <a:extLst>
              <a:ext uri="{FF2B5EF4-FFF2-40B4-BE49-F238E27FC236}">
                <a16:creationId xmlns:a16="http://schemas.microsoft.com/office/drawing/2014/main" id="{B907A6F0-CBD0-AE9A-7E42-5C3B0E6C66FF}"/>
              </a:ext>
            </a:extLst>
          </p:cNvPr>
          <p:cNvSpPr txBox="1">
            <a:spLocks/>
          </p:cNvSpPr>
          <p:nvPr/>
        </p:nvSpPr>
        <p:spPr>
          <a:xfrm>
            <a:off x="0" y="29340324"/>
            <a:ext cx="14291358" cy="800265"/>
          </a:xfrm>
          <a:prstGeom prst="rect">
            <a:avLst/>
          </a:prstGeom>
          <a:noFill/>
        </p:spPr>
        <p:txBody>
          <a:bodyPr wrap="square" lIns="89551" tIns="89551" rIns="89551" bIns="89551" anchor="t"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t>Analyzed framework</a:t>
            </a:r>
          </a:p>
        </p:txBody>
      </p:sp>
    </p:spTree>
    <p:extLst>
      <p:ext uri="{BB962C8B-B14F-4D97-AF65-F5344CB8AC3E}">
        <p14:creationId xmlns:p14="http://schemas.microsoft.com/office/powerpoint/2010/main" val="3570429113"/>
      </p:ext>
    </p:extLst>
  </p:cSld>
  <p:clrMapOvr>
    <a:masterClrMapping/>
  </p:clrMapOvr>
</p:sld>
</file>

<file path=ppt/theme/theme1.xml><?xml version="1.0" encoding="utf-8"?>
<a:theme xmlns:a="http://schemas.openxmlformats.org/drawingml/2006/main" name="A0 Poster template - 2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0</TotalTime>
  <Words>508</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A0 Poster template - 2 Columns</vt:lpstr>
      <vt:lpstr>Without Quick Guides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Leonardo Lüder</cp:lastModifiedBy>
  <cp:revision>42</cp:revision>
  <dcterms:created xsi:type="dcterms:W3CDTF">2012-02-10T00:21:22Z</dcterms:created>
  <dcterms:modified xsi:type="dcterms:W3CDTF">2024-06-05T14:00:26Z</dcterms:modified>
</cp:coreProperties>
</file>