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3"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08-Mar-25</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6851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9552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91548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663875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2663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08-Mar-25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97463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08-Mar-25</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55515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08-Mar-25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931459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08-Mar-25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2079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08-Mar-25</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469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08-Mar-25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61059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08-Mar-25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9878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08-Mar-25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1809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08-Mar-25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94355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08-Mar-25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1745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80255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08-Mar-25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90135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08-Mar-25</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972142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est.hapifyme.com/index.php"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github.com/timo-lex/Final-Exam.gi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oftwaretesting101.com/bugs-erro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oracle.com/ro/database/what-is-database/#relational" TargetMode="External"/><Relationship Id="rId2" Type="http://schemas.openxmlformats.org/officeDocument/2006/relationships/hyperlink" Target="https://www.oracle.com/ro/mysql/" TargetMode="Externa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7154" y="2777387"/>
            <a:ext cx="6593681" cy="2387600"/>
          </a:xfrm>
        </p:spPr>
        <p:txBody>
          <a:bodyPr>
            <a:noAutofit/>
          </a:bodyPr>
          <a:lstStyle/>
          <a:p>
            <a:r>
              <a:rPr lang="en-US" sz="4000" dirty="0" err="1">
                <a:latin typeface="Adobe Caslon Pro Bold" panose="0205070206050A020403" pitchFamily="18" charset="0"/>
              </a:rPr>
              <a:t>Proiect</a:t>
            </a:r>
            <a:r>
              <a:rPr lang="en-US" sz="4000" dirty="0">
                <a:latin typeface="Adobe Caslon Pro Bold" panose="0205070206050A020403" pitchFamily="18" charset="0"/>
              </a:rPr>
              <a:t> Final</a:t>
            </a:r>
            <a:br>
              <a:rPr lang="en-US" sz="1400" dirty="0"/>
            </a:br>
            <a:br>
              <a:rPr lang="en-US" sz="1400" dirty="0"/>
            </a:br>
            <a:br>
              <a:rPr lang="en-US" sz="1400" dirty="0"/>
            </a:br>
            <a:br>
              <a:rPr lang="en-US" sz="1400" dirty="0"/>
            </a:br>
            <a:br>
              <a:rPr lang="en-US" sz="1400" dirty="0"/>
            </a:br>
            <a:br>
              <a:rPr lang="en-US" sz="1400" dirty="0"/>
            </a:br>
            <a:br>
              <a:rPr lang="en-US" sz="1400" dirty="0"/>
            </a:br>
            <a:br>
              <a:rPr lang="en-US" sz="1400" dirty="0"/>
            </a:br>
            <a:r>
              <a:rPr lang="en-US" sz="1400" dirty="0"/>
              <a:t> </a:t>
            </a:r>
            <a:r>
              <a:rPr lang="en-US" sz="2400" dirty="0"/>
              <a:t>Timofte Alexandru Bogdan </a:t>
            </a:r>
            <a:br>
              <a:rPr lang="en-US" sz="2400" dirty="0"/>
            </a:br>
            <a:br>
              <a:rPr lang="en-US" sz="2400" dirty="0"/>
            </a:br>
            <a:r>
              <a:rPr lang="en-US" sz="2400" dirty="0"/>
              <a:t>     Data examen 10.04.2025</a:t>
            </a:r>
            <a:endParaRP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Copy">
            <a:extLst>
              <a:ext uri="{FF2B5EF4-FFF2-40B4-BE49-F238E27FC236}">
                <a16:creationId xmlns:a16="http://schemas.microsoft.com/office/drawing/2014/main" id="{7B784607-A118-C18C-5FD9-9C241017D956}"/>
              </a:ext>
            </a:extLst>
          </p:cNvPr>
          <p:cNvSpPr>
            <a:spLocks noChangeAspect="1" noChangeArrowheads="1"/>
          </p:cNvSpPr>
          <p:nvPr/>
        </p:nvSpPr>
        <p:spPr bwMode="auto">
          <a:xfrm>
            <a:off x="3607293" y="7606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Copy">
            <a:extLst>
              <a:ext uri="{FF2B5EF4-FFF2-40B4-BE49-F238E27FC236}">
                <a16:creationId xmlns:a16="http://schemas.microsoft.com/office/drawing/2014/main" id="{27E1741B-3484-6F44-FDB2-DE9D3BDEA053}"/>
              </a:ext>
            </a:extLst>
          </p:cNvPr>
          <p:cNvSpPr>
            <a:spLocks noChangeAspect="1" noChangeArrowheads="1"/>
          </p:cNvSpPr>
          <p:nvPr/>
        </p:nvSpPr>
        <p:spPr bwMode="auto">
          <a:xfrm>
            <a:off x="3378693" y="12321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Copy">
            <a:extLst>
              <a:ext uri="{FF2B5EF4-FFF2-40B4-BE49-F238E27FC236}">
                <a16:creationId xmlns:a16="http://schemas.microsoft.com/office/drawing/2014/main" id="{DD350B27-6AB9-EDC5-9816-BB350DF60CB1}"/>
              </a:ext>
            </a:extLst>
          </p:cNvPr>
          <p:cNvSpPr>
            <a:spLocks noChangeAspect="1" noChangeArrowheads="1"/>
          </p:cNvSpPr>
          <p:nvPr/>
        </p:nvSpPr>
        <p:spPr bwMode="auto">
          <a:xfrm>
            <a:off x="5893293" y="197988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Copy">
            <a:extLst>
              <a:ext uri="{FF2B5EF4-FFF2-40B4-BE49-F238E27FC236}">
                <a16:creationId xmlns:a16="http://schemas.microsoft.com/office/drawing/2014/main" id="{6048717B-61D9-8C3D-1837-C31DC407A5A7}"/>
              </a:ext>
            </a:extLst>
          </p:cNvPr>
          <p:cNvSpPr>
            <a:spLocks noChangeAspect="1" noChangeArrowheads="1"/>
          </p:cNvSpPr>
          <p:nvPr/>
        </p:nvSpPr>
        <p:spPr bwMode="auto">
          <a:xfrm>
            <a:off x="7798293" y="245137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Copy">
            <a:extLst>
              <a:ext uri="{FF2B5EF4-FFF2-40B4-BE49-F238E27FC236}">
                <a16:creationId xmlns:a16="http://schemas.microsoft.com/office/drawing/2014/main" id="{A5C86AC4-D45E-500B-115A-BE4EF94D98E1}"/>
              </a:ext>
            </a:extLst>
          </p:cNvPr>
          <p:cNvSpPr>
            <a:spLocks noChangeAspect="1" noChangeArrowheads="1"/>
          </p:cNvSpPr>
          <p:nvPr/>
        </p:nvSpPr>
        <p:spPr bwMode="auto">
          <a:xfrm>
            <a:off x="5131293" y="319909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8C9494EA-C4FC-A073-6F9D-A7D83815BE29}"/>
              </a:ext>
            </a:extLst>
          </p:cNvPr>
          <p:cNvSpPr txBox="1"/>
          <p:nvPr/>
        </p:nvSpPr>
        <p:spPr>
          <a:xfrm>
            <a:off x="779755" y="246176"/>
            <a:ext cx="8364245" cy="60324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general-bold"/>
              </a:rPr>
              <a:t>4. DELETE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Instrucțiunea</a:t>
            </a:r>
            <a:r>
              <a:rPr kumimoji="0" lang="en-US" altLang="en-US" sz="1800" b="0" i="0" u="none" strike="noStrike" cap="none" normalizeH="0" baseline="0" dirty="0">
                <a:ln>
                  <a:noFill/>
                </a:ln>
                <a:effectLst/>
                <a:latin typeface="-apple-system"/>
              </a:rPr>
              <a:t> DELETE </a:t>
            </a:r>
            <a:r>
              <a:rPr kumimoji="0" lang="en-US" altLang="en-US" sz="1800" b="0" i="0" u="none" strike="noStrike" cap="none" normalizeH="0" baseline="0" dirty="0" err="1">
                <a:ln>
                  <a:noFill/>
                </a:ln>
                <a:effectLst/>
                <a:latin typeface="-apple-system"/>
              </a:rPr>
              <a:t>este</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utilizată</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pentru</a:t>
            </a:r>
            <a:r>
              <a:rPr kumimoji="0" lang="en-US" altLang="en-US" sz="1800" b="0" i="0" u="none" strike="noStrike" cap="none" normalizeH="0" baseline="0" dirty="0">
                <a:ln>
                  <a:noFill/>
                </a:ln>
                <a:effectLst/>
                <a:latin typeface="-apple-system"/>
              </a:rPr>
              <a:t> a </a:t>
            </a:r>
            <a:r>
              <a:rPr kumimoji="0" lang="en-US" altLang="en-US" sz="1800" b="0" i="0" u="none" strike="noStrike" cap="none" normalizeH="0" baseline="0" dirty="0" err="1">
                <a:ln>
                  <a:noFill/>
                </a:ln>
                <a:effectLst/>
                <a:latin typeface="-apple-system"/>
              </a:rPr>
              <a:t>elimina</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înregistrări</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dintr</a:t>
            </a:r>
            <a:r>
              <a:rPr kumimoji="0" lang="en-US" altLang="en-US" sz="1800" b="0" i="0" u="none" strike="noStrike" cap="none" normalizeH="0" baseline="0" dirty="0">
                <a:ln>
                  <a:noFill/>
                </a:ln>
                <a:effectLst/>
                <a:latin typeface="-apple-system"/>
              </a:rPr>
              <a:t>-un </a:t>
            </a:r>
            <a:r>
              <a:rPr kumimoji="0" lang="en-US" altLang="en-US" sz="1800" b="0" i="0" u="none" strike="noStrike" cap="none" normalizeH="0" baseline="0" dirty="0" err="1">
                <a:ln>
                  <a:noFill/>
                </a:ln>
                <a:effectLst/>
                <a:latin typeface="-apple-system"/>
              </a:rPr>
              <a:t>tabel</a:t>
            </a:r>
            <a:r>
              <a:rPr kumimoji="0" lang="en-US" altLang="en-US" sz="1800" b="0" i="0" u="none" strike="noStrike" cap="none" normalizeH="0" baseline="0" dirty="0">
                <a:ln>
                  <a:noFill/>
                </a:ln>
                <a:effectLst/>
                <a:latin typeface="-apple-system"/>
              </a:rPr>
              <a: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DELETE FROM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nume_tabel</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WHERE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condiție</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Exemplu</a:t>
            </a:r>
            <a:r>
              <a:rPr kumimoji="0" lang="en-US" altLang="en-US" sz="1800" b="0" i="0" u="none" strike="noStrike" cap="none" normalizeH="0" baseline="0" dirty="0">
                <a:ln>
                  <a:noFill/>
                </a:ln>
                <a:effectLst/>
                <a:latin typeface="-apple-system"/>
              </a:rPr>
              <a:t>:</a:t>
            </a:r>
            <a:r>
              <a:rPr lang="en-US" altLang="en-US" sz="800" dirty="0"/>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DELETE FROM employees WHERE id = 1;  </a:t>
            </a:r>
            <a:r>
              <a:rPr kumimoji="0" lang="en-US" altLang="en-US" sz="3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en-US" altLang="en-US" sz="2800" b="1" i="0" u="none" strike="noStrike" cap="none" normalizeH="0" baseline="0" dirty="0">
              <a:ln>
                <a:noFill/>
              </a:ln>
              <a:solidFill>
                <a:srgbClr val="2D3748"/>
              </a:solidFill>
              <a:effectLst/>
              <a:latin typeface="general-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general-bold"/>
              </a:rPr>
              <a:t>5. CREATE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Instrucțiunea</a:t>
            </a:r>
            <a:r>
              <a:rPr kumimoji="0" lang="en-US" altLang="en-US" sz="1800" b="0" i="0" u="none" strike="noStrike" cap="none" normalizeH="0" baseline="0" dirty="0">
                <a:ln>
                  <a:noFill/>
                </a:ln>
                <a:effectLst/>
                <a:latin typeface="-apple-system"/>
              </a:rPr>
              <a:t> CREATE TABLE </a:t>
            </a:r>
            <a:r>
              <a:rPr kumimoji="0" lang="en-US" altLang="en-US" sz="1800" b="0" i="0" u="none" strike="noStrike" cap="none" normalizeH="0" baseline="0" dirty="0" err="1">
                <a:ln>
                  <a:noFill/>
                </a:ln>
                <a:effectLst/>
                <a:latin typeface="-apple-system"/>
              </a:rPr>
              <a:t>este</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utilizată</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pentru</a:t>
            </a:r>
            <a:r>
              <a:rPr kumimoji="0" lang="en-US" altLang="en-US" sz="1800" b="0" i="0" u="none" strike="noStrike" cap="none" normalizeH="0" baseline="0" dirty="0">
                <a:ln>
                  <a:noFill/>
                </a:ln>
                <a:effectLst/>
                <a:latin typeface="-apple-system"/>
              </a:rPr>
              <a:t> a </a:t>
            </a:r>
            <a:r>
              <a:rPr kumimoji="0" lang="en-US" altLang="en-US" sz="1800" b="0" i="0" u="none" strike="noStrike" cap="none" normalizeH="0" baseline="0" dirty="0" err="1">
                <a:ln>
                  <a:noFill/>
                </a:ln>
                <a:effectLst/>
                <a:latin typeface="-apple-system"/>
              </a:rPr>
              <a:t>crea</a:t>
            </a:r>
            <a:r>
              <a:rPr kumimoji="0" lang="en-US" altLang="en-US" sz="1800" b="0" i="0" u="none" strike="noStrike" cap="none" normalizeH="0" baseline="0" dirty="0">
                <a:ln>
                  <a:noFill/>
                </a:ln>
                <a:effectLst/>
                <a:latin typeface="-apple-system"/>
              </a:rPr>
              <a:t> un </a:t>
            </a:r>
            <a:r>
              <a:rPr kumimoji="0" lang="en-US" altLang="en-US" sz="1800" b="0" i="0" u="none" strike="noStrike" cap="none" normalizeH="0" baseline="0" dirty="0" err="1">
                <a:ln>
                  <a:noFill/>
                </a:ln>
                <a:effectLst/>
                <a:latin typeface="-apple-system"/>
              </a:rPr>
              <a:t>tabel</a:t>
            </a:r>
            <a:r>
              <a:rPr kumimoji="0" lang="en-US" altLang="en-US" sz="1800" b="0" i="0" u="none" strike="noStrike" cap="none" normalizeH="0" baseline="0" dirty="0">
                <a:ln>
                  <a:noFill/>
                </a:ln>
                <a:effectLst/>
                <a:latin typeface="-apple-system"/>
              </a:rPr>
              <a:t> nou </a:t>
            </a:r>
            <a:r>
              <a:rPr kumimoji="0" lang="en-US" altLang="en-US" sz="1800" b="0" i="0" u="none" strike="noStrike" cap="none" normalizeH="0" baseline="0" dirty="0" err="1">
                <a:ln>
                  <a:noFill/>
                </a:ln>
                <a:effectLst/>
                <a:latin typeface="-apple-system"/>
              </a:rPr>
              <a:t>în</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baza</a:t>
            </a:r>
            <a:r>
              <a:rPr kumimoji="0" lang="en-US" altLang="en-US" sz="1800" b="0" i="0" u="none" strike="noStrike" cap="none" normalizeH="0" baseline="0" dirty="0">
                <a:ln>
                  <a:noFill/>
                </a:ln>
                <a:effectLst/>
                <a:latin typeface="-apple-system"/>
              </a:rPr>
              <a:t> de date:</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CREATE TABLE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table_name</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 column1 datatype, column2 datatype, ... );  </a:t>
            </a:r>
            <a:r>
              <a:rPr kumimoji="0" lang="en-US" altLang="en-US" sz="3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Exemplu</a:t>
            </a:r>
            <a:r>
              <a:rPr kumimoji="0" lang="en-US" altLang="en-US" sz="1800" b="0" i="0" u="none" strike="noStrike" cap="none" normalizeH="0" baseline="0" dirty="0">
                <a:ln>
                  <a:noFill/>
                </a:ln>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CREATE TABLE employees ( id INT PRIMARY KEY,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first_name</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VARCHAR(50),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last_name</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VARCHAR(50) );  </a:t>
            </a:r>
            <a:r>
              <a:rPr kumimoji="0" lang="en-US" altLang="en-US" sz="3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en-US" altLang="en-US" sz="2800" b="1" i="0" u="none" strike="noStrike" cap="none" normalizeH="0" baseline="0" dirty="0">
              <a:ln>
                <a:noFill/>
              </a:ln>
              <a:solidFill>
                <a:srgbClr val="2D3748"/>
              </a:solidFill>
              <a:effectLst/>
              <a:latin typeface="general-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general-bold"/>
              </a:rPr>
              <a:t>6. ALTER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Instrucțiunea</a:t>
            </a:r>
            <a:r>
              <a:rPr kumimoji="0" lang="en-US" altLang="en-US" sz="1800" b="0" i="0" u="none" strike="noStrike" cap="none" normalizeH="0" baseline="0" dirty="0">
                <a:ln>
                  <a:noFill/>
                </a:ln>
                <a:effectLst/>
                <a:latin typeface="-apple-system"/>
              </a:rPr>
              <a:t> ALTER TABLE </a:t>
            </a:r>
            <a:r>
              <a:rPr kumimoji="0" lang="en-US" altLang="en-US" sz="1800" b="0" i="0" u="none" strike="noStrike" cap="none" normalizeH="0" baseline="0" dirty="0" err="1">
                <a:ln>
                  <a:noFill/>
                </a:ln>
                <a:effectLst/>
                <a:latin typeface="-apple-system"/>
              </a:rPr>
              <a:t>este</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utilizată</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pentru</a:t>
            </a:r>
            <a:r>
              <a:rPr kumimoji="0" lang="en-US" altLang="en-US" sz="1800" b="0" i="0" u="none" strike="noStrike" cap="none" normalizeH="0" baseline="0" dirty="0">
                <a:ln>
                  <a:noFill/>
                </a:ln>
                <a:effectLst/>
                <a:latin typeface="-apple-system"/>
              </a:rPr>
              <a:t> a </a:t>
            </a:r>
            <a:r>
              <a:rPr kumimoji="0" lang="en-US" altLang="en-US" sz="1800" b="0" i="0" u="none" strike="noStrike" cap="none" normalizeH="0" baseline="0" dirty="0" err="1">
                <a:ln>
                  <a:noFill/>
                </a:ln>
                <a:effectLst/>
                <a:latin typeface="-apple-system"/>
              </a:rPr>
              <a:t>modifica</a:t>
            </a:r>
            <a:r>
              <a:rPr kumimoji="0" lang="en-US" altLang="en-US" sz="1800" b="0" i="0" u="none" strike="noStrike" cap="none" normalizeH="0" baseline="0" dirty="0">
                <a:ln>
                  <a:noFill/>
                </a:ln>
                <a:effectLst/>
                <a:latin typeface="-apple-system"/>
              </a:rPr>
              <a:t> un </a:t>
            </a:r>
            <a:r>
              <a:rPr kumimoji="0" lang="en-US" altLang="en-US" sz="1800" b="0" i="0" u="none" strike="noStrike" cap="none" normalizeH="0" baseline="0" dirty="0" err="1">
                <a:ln>
                  <a:noFill/>
                </a:ln>
                <a:effectLst/>
                <a:latin typeface="-apple-system"/>
              </a:rPr>
              <a:t>tabel</a:t>
            </a:r>
            <a:r>
              <a:rPr kumimoji="0" lang="en-US" altLang="en-US" sz="1800" b="0" i="0" u="none" strike="noStrike" cap="none" normalizeH="0" baseline="0" dirty="0">
                <a:ln>
                  <a:noFill/>
                </a:ln>
                <a:effectLst/>
                <a:latin typeface="-apple-system"/>
              </a:rPr>
              <a:t> existent, cum </a:t>
            </a:r>
            <a:r>
              <a:rPr kumimoji="0" lang="en-US" altLang="en-US" sz="1800" b="0" i="0" u="none" strike="noStrike" cap="none" normalizeH="0" baseline="0" dirty="0" err="1">
                <a:ln>
                  <a:noFill/>
                </a:ln>
                <a:effectLst/>
                <a:latin typeface="-apple-system"/>
              </a:rPr>
              <a:t>ar</a:t>
            </a:r>
            <a:r>
              <a:rPr kumimoji="0" lang="en-US" altLang="en-US" sz="1800" b="0" i="0" u="none" strike="noStrike" cap="none" normalizeH="0" baseline="0" dirty="0">
                <a:ln>
                  <a:noFill/>
                </a:ln>
                <a:effectLst/>
                <a:latin typeface="-apple-system"/>
              </a:rPr>
              <a:t> fi </a:t>
            </a:r>
            <a:r>
              <a:rPr kumimoji="0" lang="en-US" altLang="en-US" sz="1800" b="0" i="0" u="none" strike="noStrike" cap="none" normalizeH="0" baseline="0" dirty="0" err="1">
                <a:ln>
                  <a:noFill/>
                </a:ln>
                <a:effectLst/>
                <a:latin typeface="-apple-system"/>
              </a:rPr>
              <a:t>adăugarea</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sau</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ștergerea</a:t>
            </a:r>
            <a:r>
              <a:rPr kumimoji="0" lang="en-US" altLang="en-US" sz="1800" b="0" i="0" u="none" strike="noStrike" cap="none" normalizeH="0" baseline="0" dirty="0">
                <a:ln>
                  <a:noFill/>
                </a:ln>
                <a:effectLst/>
                <a:latin typeface="-apple-system"/>
              </a:rPr>
              <a:t> de </a:t>
            </a:r>
            <a:r>
              <a:rPr kumimoji="0" lang="en-US" altLang="en-US" sz="1800" b="0" i="0" u="none" strike="noStrike" cap="none" normalizeH="0" baseline="0" dirty="0" err="1">
                <a:ln>
                  <a:noFill/>
                </a:ln>
                <a:effectLst/>
                <a:latin typeface="-apple-system"/>
              </a:rPr>
              <a:t>coloane</a:t>
            </a:r>
            <a:r>
              <a:rPr kumimoji="0" lang="en-US" altLang="en-US" sz="1800" b="0" i="0" u="none" strike="noStrike" cap="none" normalizeH="0" baseline="0" dirty="0">
                <a:ln>
                  <a:noFill/>
                </a:ln>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ALTER TABLE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table_name</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ADD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column_name</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datatype;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en-US" altLang="en-US" sz="1200" b="0" i="0" u="none" strike="noStrike" cap="none" normalizeH="0" baseline="0" dirty="0">
              <a:ln>
                <a:noFill/>
              </a:ln>
              <a:solidFill>
                <a:srgbClr val="2D3748"/>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Exemplu</a:t>
            </a:r>
            <a:r>
              <a:rPr kumimoji="0" lang="en-US" altLang="en-US" sz="1800" b="0" i="0" u="none" strike="noStrike" cap="none" normalizeH="0" baseline="0" dirty="0">
                <a:ln>
                  <a:noFill/>
                </a:ln>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ALTER TABLE employees ADD email VARCHAR(100);</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Copy">
            <a:extLst>
              <a:ext uri="{FF2B5EF4-FFF2-40B4-BE49-F238E27FC236}">
                <a16:creationId xmlns:a16="http://schemas.microsoft.com/office/drawing/2014/main" id="{0C0D7C0D-7FD4-8D36-54F0-EC48CC52CA49}"/>
              </a:ext>
            </a:extLst>
          </p:cNvPr>
          <p:cNvSpPr>
            <a:spLocks noChangeAspect="1" noChangeArrowheads="1"/>
          </p:cNvSpPr>
          <p:nvPr/>
        </p:nvSpPr>
        <p:spPr bwMode="auto">
          <a:xfrm>
            <a:off x="2760956" y="205958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Copy">
            <a:extLst>
              <a:ext uri="{FF2B5EF4-FFF2-40B4-BE49-F238E27FC236}">
                <a16:creationId xmlns:a16="http://schemas.microsoft.com/office/drawing/2014/main" id="{07C1B671-3D8F-82E2-F7DC-465C33EA3DEB}"/>
              </a:ext>
            </a:extLst>
          </p:cNvPr>
          <p:cNvSpPr>
            <a:spLocks noChangeAspect="1" noChangeArrowheads="1"/>
          </p:cNvSpPr>
          <p:nvPr/>
        </p:nvSpPr>
        <p:spPr bwMode="auto">
          <a:xfrm>
            <a:off x="2684756" y="253107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E8BB6E5E-16CB-B558-B7E1-DC942569FE75}"/>
              </a:ext>
            </a:extLst>
          </p:cNvPr>
          <p:cNvSpPr txBox="1"/>
          <p:nvPr/>
        </p:nvSpPr>
        <p:spPr>
          <a:xfrm>
            <a:off x="787154" y="563243"/>
            <a:ext cx="7569691" cy="412420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general-bold"/>
              </a:rPr>
              <a:t>7. DROP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Instrucțiunea</a:t>
            </a:r>
            <a:r>
              <a:rPr kumimoji="0" lang="en-US" altLang="en-US" sz="1800" b="0" i="0" u="none" strike="noStrike" cap="none" normalizeH="0" baseline="0" dirty="0">
                <a:ln>
                  <a:noFill/>
                </a:ln>
                <a:effectLst/>
                <a:latin typeface="-apple-system"/>
              </a:rPr>
              <a:t> DROP TABLE </a:t>
            </a:r>
            <a:r>
              <a:rPr kumimoji="0" lang="en-US" altLang="en-US" sz="1800" b="0" i="0" u="none" strike="noStrike" cap="none" normalizeH="0" baseline="0" dirty="0" err="1">
                <a:ln>
                  <a:noFill/>
                </a:ln>
                <a:effectLst/>
                <a:latin typeface="-apple-system"/>
              </a:rPr>
              <a:t>este</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utilizată</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pentru</a:t>
            </a:r>
            <a:r>
              <a:rPr kumimoji="0" lang="en-US" altLang="en-US" sz="1800" b="0" i="0" u="none" strike="noStrike" cap="none" normalizeH="0" baseline="0" dirty="0">
                <a:ln>
                  <a:noFill/>
                </a:ln>
                <a:effectLst/>
                <a:latin typeface="-apple-system"/>
              </a:rPr>
              <a:t> a </a:t>
            </a:r>
            <a:r>
              <a:rPr kumimoji="0" lang="en-US" altLang="en-US" sz="1800" b="0" i="0" u="none" strike="noStrike" cap="none" normalizeH="0" baseline="0" dirty="0" err="1">
                <a:ln>
                  <a:noFill/>
                </a:ln>
                <a:effectLst/>
                <a:latin typeface="-apple-system"/>
              </a:rPr>
              <a:t>șterge</a:t>
            </a:r>
            <a:r>
              <a:rPr kumimoji="0" lang="en-US" altLang="en-US" sz="1800" b="0" i="0" u="none" strike="noStrike" cap="none" normalizeH="0" baseline="0" dirty="0">
                <a:ln>
                  <a:noFill/>
                </a:ln>
                <a:effectLst/>
                <a:latin typeface="-apple-system"/>
              </a:rPr>
              <a:t> un </a:t>
            </a:r>
            <a:r>
              <a:rPr kumimoji="0" lang="en-US" altLang="en-US" sz="1800" b="0" i="0" u="none" strike="noStrike" cap="none" normalizeH="0" baseline="0" dirty="0" err="1">
                <a:ln>
                  <a:noFill/>
                </a:ln>
                <a:effectLst/>
                <a:latin typeface="-apple-system"/>
              </a:rPr>
              <a:t>întreg</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tabel</a:t>
            </a:r>
            <a:r>
              <a:rPr kumimoji="0" lang="en-US" altLang="en-US" sz="1800" b="0" i="0" u="none" strike="noStrike" cap="none" normalizeH="0" baseline="0" dirty="0">
                <a:ln>
                  <a:noFill/>
                </a:ln>
                <a:effectLst/>
                <a:latin typeface="-apple-system"/>
              </a:rPr>
              <a:t> din </a:t>
            </a:r>
            <a:r>
              <a:rPr kumimoji="0" lang="en-US" altLang="en-US" sz="1800" b="0" i="0" u="none" strike="noStrike" cap="none" normalizeH="0" baseline="0" dirty="0" err="1">
                <a:ln>
                  <a:noFill/>
                </a:ln>
                <a:effectLst/>
                <a:latin typeface="-apple-system"/>
              </a:rPr>
              <a:t>baza</a:t>
            </a:r>
            <a:r>
              <a:rPr kumimoji="0" lang="en-US" altLang="en-US" sz="1800" b="0" i="0" u="none" strike="noStrike" cap="none" normalizeH="0" baseline="0" dirty="0">
                <a:ln>
                  <a:noFill/>
                </a:ln>
                <a:effectLst/>
                <a:latin typeface="-apple-system"/>
              </a:rPr>
              <a:t> de date:</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DROP TABLE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nume_tabel</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r>
              <a:rPr kumimoji="0" lang="en-US" altLang="en-US" sz="3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Exemplu</a:t>
            </a:r>
            <a:r>
              <a:rPr kumimoji="0" lang="en-US" altLang="en-US" sz="1800" b="0" i="0" u="none" strike="noStrike" cap="none" normalizeH="0" baseline="0" dirty="0">
                <a:ln>
                  <a:noFill/>
                </a:ln>
                <a:effectLst/>
                <a:latin typeface="-apple-system"/>
              </a:rPr>
              <a:t>:</a:t>
            </a: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DROP TABLE employees;  </a:t>
            </a:r>
            <a:r>
              <a:rPr kumimoji="0" lang="en-US" altLang="en-US" sz="3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a:t>
            </a:r>
            <a:endParaRPr kumimoji="0" lang="en-US" altLang="en-US" sz="2800" b="1" i="0" u="none" strike="noStrike" cap="none" normalizeH="0" baseline="0" dirty="0">
              <a:ln>
                <a:noFill/>
              </a:ln>
              <a:solidFill>
                <a:srgbClr val="2D3748"/>
              </a:solidFill>
              <a:effectLst/>
              <a:latin typeface="general-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general-bold"/>
              </a:rPr>
              <a:t>8. </a:t>
            </a:r>
            <a:r>
              <a:rPr kumimoji="0" lang="en-US" altLang="en-US" sz="2000" b="1" i="0" u="none" strike="noStrike" cap="none" normalizeH="0" baseline="0" dirty="0" err="1">
                <a:ln>
                  <a:noFill/>
                </a:ln>
                <a:solidFill>
                  <a:schemeClr val="bg1"/>
                </a:solidFill>
                <a:effectLst/>
                <a:latin typeface="general-bold"/>
              </a:rPr>
              <a:t>Clauza</a:t>
            </a:r>
            <a:r>
              <a:rPr kumimoji="0" lang="en-US" altLang="en-US" sz="2000" b="1" i="0" u="none" strike="noStrike" cap="none" normalizeH="0" baseline="0" dirty="0">
                <a:ln>
                  <a:noFill/>
                </a:ln>
                <a:solidFill>
                  <a:schemeClr val="bg1"/>
                </a:solidFill>
                <a:effectLst/>
                <a:latin typeface="general-bold"/>
              </a:rPr>
              <a:t> WHERE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apple-system"/>
              </a:rPr>
              <a:t>Clauza</a:t>
            </a:r>
            <a:r>
              <a:rPr kumimoji="0" lang="en-US" altLang="en-US" sz="1800" b="0" i="0" u="none" strike="noStrike" cap="none" normalizeH="0" baseline="0" dirty="0">
                <a:ln>
                  <a:noFill/>
                </a:ln>
                <a:effectLst/>
                <a:latin typeface="-apple-system"/>
              </a:rPr>
              <a:t> WHERE </a:t>
            </a:r>
            <a:r>
              <a:rPr kumimoji="0" lang="en-US" altLang="en-US" sz="1800" b="0" i="0" u="none" strike="noStrike" cap="none" normalizeH="0" baseline="0" dirty="0" err="1">
                <a:ln>
                  <a:noFill/>
                </a:ln>
                <a:effectLst/>
                <a:latin typeface="-apple-system"/>
              </a:rPr>
              <a:t>este</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utilizată</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pentru</a:t>
            </a:r>
            <a:r>
              <a:rPr kumimoji="0" lang="en-US" altLang="en-US" sz="1800" b="0" i="0" u="none" strike="noStrike" cap="none" normalizeH="0" baseline="0" dirty="0">
                <a:ln>
                  <a:noFill/>
                </a:ln>
                <a:effectLst/>
                <a:latin typeface="-apple-system"/>
              </a:rPr>
              <a:t> a filtra </a:t>
            </a:r>
            <a:r>
              <a:rPr kumimoji="0" lang="en-US" altLang="en-US" sz="1800" b="0" i="0" u="none" strike="noStrike" cap="none" normalizeH="0" baseline="0" dirty="0" err="1">
                <a:ln>
                  <a:noFill/>
                </a:ln>
                <a:effectLst/>
                <a:latin typeface="-apple-system"/>
              </a:rPr>
              <a:t>înregistrările</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dintr</a:t>
            </a:r>
            <a:r>
              <a:rPr kumimoji="0" lang="en-US" altLang="en-US" sz="1800" b="0" i="0" u="none" strike="noStrike" cap="none" normalizeH="0" baseline="0" dirty="0">
                <a:ln>
                  <a:noFill/>
                </a:ln>
                <a:effectLst/>
                <a:latin typeface="-apple-system"/>
              </a:rPr>
              <a:t>-o </a:t>
            </a:r>
            <a:r>
              <a:rPr kumimoji="0" lang="en-US" altLang="en-US" sz="1800" b="0" i="0" u="none" strike="noStrike" cap="none" normalizeH="0" baseline="0" dirty="0" err="1">
                <a:ln>
                  <a:noFill/>
                </a:ln>
                <a:effectLst/>
                <a:latin typeface="-apple-system"/>
              </a:rPr>
              <a:t>interogare</a:t>
            </a:r>
            <a:r>
              <a:rPr kumimoji="0" lang="en-US" altLang="en-US" sz="1800" b="0" i="0" u="none" strike="noStrike" cap="none" normalizeH="0" baseline="0" dirty="0">
                <a:ln>
                  <a:noFill/>
                </a:ln>
                <a:effectLst/>
                <a:latin typeface="-apple-system"/>
              </a:rPr>
              <a:t> pe </a:t>
            </a:r>
            <a:r>
              <a:rPr kumimoji="0" lang="en-US" altLang="en-US" sz="1800" b="0" i="0" u="none" strike="noStrike" cap="none" normalizeH="0" baseline="0" dirty="0" err="1">
                <a:ln>
                  <a:noFill/>
                </a:ln>
                <a:effectLst/>
                <a:latin typeface="-apple-system"/>
              </a:rPr>
              <a:t>baza</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unei</a:t>
            </a:r>
            <a:r>
              <a:rPr kumimoji="0" lang="en-US" altLang="en-US" sz="1800" b="0" i="0" u="none" strike="noStrike" cap="none" normalizeH="0" baseline="0" dirty="0">
                <a:ln>
                  <a:noFill/>
                </a:ln>
                <a:effectLst/>
                <a:latin typeface="-apple-system"/>
              </a:rPr>
              <a:t> </a:t>
            </a:r>
            <a:r>
              <a:rPr kumimoji="0" lang="en-US" altLang="en-US" sz="1800" b="0" i="0" u="none" strike="noStrike" cap="none" normalizeH="0" baseline="0" dirty="0" err="1">
                <a:ln>
                  <a:noFill/>
                </a:ln>
                <a:effectLst/>
                <a:latin typeface="-apple-system"/>
              </a:rPr>
              <a:t>condiții</a:t>
            </a:r>
            <a:r>
              <a:rPr kumimoji="0" lang="en-US" altLang="en-US" sz="1800" b="0" i="0" u="none" strike="noStrike" cap="none" normalizeH="0" baseline="0" dirty="0">
                <a:ln>
                  <a:noFill/>
                </a:ln>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pple-system"/>
            </a:endParaRPr>
          </a:p>
          <a:p>
            <a:pPr defTabSz="914400" eaLnBrk="0" fontAlgn="base" hangingPunct="0">
              <a:spcBef>
                <a:spcPct val="0"/>
              </a:spcBef>
              <a:spcAft>
                <a:spcPct val="0"/>
              </a:spcAft>
            </a:pPr>
            <a:r>
              <a:rPr kumimoji="0" lang="en-US" altLang="en-US" sz="1800" b="0" i="0" u="none" strike="noStrike" cap="none" normalizeH="0" baseline="0" dirty="0" err="1">
                <a:ln>
                  <a:noFill/>
                </a:ln>
                <a:effectLst/>
                <a:latin typeface="-apple-system"/>
              </a:rPr>
              <a:t>Exemplu</a:t>
            </a:r>
            <a:r>
              <a:rPr kumimoji="0" lang="en-US" altLang="en-US" sz="1800" b="0" i="0" u="none" strike="noStrike" cap="none" normalizeH="0" baseline="0" dirty="0">
                <a:ln>
                  <a:noFill/>
                </a:ln>
                <a:effectLst/>
                <a:latin typeface="-apple-system"/>
              </a:rPr>
              <a:t>:</a:t>
            </a:r>
            <a:endParaRPr lang="en-US" altLang="en-US" dirty="0">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SELECT * FROM employees WHERE </a:t>
            </a:r>
            <a:r>
              <a:rPr kumimoji="0" lang="en-US" altLang="en-US" sz="1200" b="0" i="0" u="none" strike="noStrike" cap="none" normalizeH="0" baseline="0" dirty="0" err="1">
                <a:ln>
                  <a:noFill/>
                </a:ln>
                <a:solidFill>
                  <a:srgbClr val="FFFFFF"/>
                </a:solidFill>
                <a:effectLst/>
                <a:latin typeface="Courier New" panose="02070309020205020404" pitchFamily="49" charset="0"/>
                <a:cs typeface="Courier New" panose="02070309020205020404" pitchFamily="49" charset="0"/>
              </a:rPr>
              <a:t>first_name</a:t>
            </a:r>
            <a:r>
              <a:rPr kumimoji="0" lang="en-US" altLang="en-US" sz="1200" b="0" i="0" u="none" strike="noStrike" cap="none" normalizeH="0" baseline="0" dirty="0">
                <a:ln>
                  <a:noFill/>
                </a:ln>
                <a:solidFill>
                  <a:srgbClr val="FFFFFF"/>
                </a:solidFill>
                <a:effectLst/>
                <a:latin typeface="Courier New" panose="02070309020205020404" pitchFamily="49" charset="0"/>
                <a:cs typeface="Courier New" panose="02070309020205020404" pitchFamily="49" charset="0"/>
              </a:rPr>
              <a:t> = 'John';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99AA7CF5-9115-610A-57EE-37CD86DD4EFB}"/>
              </a:ext>
            </a:extLst>
          </p:cNvPr>
          <p:cNvSpPr txBox="1"/>
          <p:nvPr/>
        </p:nvSpPr>
        <p:spPr>
          <a:xfrm>
            <a:off x="855218" y="4687449"/>
            <a:ext cx="7569691" cy="1077218"/>
          </a:xfrm>
          <a:prstGeom prst="rect">
            <a:avLst/>
          </a:prstGeom>
          <a:noFill/>
        </p:spPr>
        <p:txBody>
          <a:bodyPr wrap="square">
            <a:spAutoFit/>
          </a:bodyPr>
          <a:lstStyle/>
          <a:p>
            <a:r>
              <a:rPr lang="en-US" sz="1600" b="0" i="0" dirty="0">
                <a:effectLst/>
                <a:latin typeface="-apple-system"/>
              </a:rPr>
              <a:t>- </a:t>
            </a:r>
            <a:r>
              <a:rPr lang="en-US" sz="1600" b="0" i="0" dirty="0" err="1">
                <a:effectLst/>
                <a:latin typeface="-apple-system"/>
              </a:rPr>
              <a:t>Aceste</a:t>
            </a:r>
            <a:r>
              <a:rPr lang="en-US" sz="1600" b="0" i="0" dirty="0">
                <a:effectLst/>
                <a:latin typeface="-apple-system"/>
              </a:rPr>
              <a:t> </a:t>
            </a:r>
            <a:r>
              <a:rPr lang="en-US" sz="1600" b="0" i="0" dirty="0" err="1">
                <a:effectLst/>
                <a:latin typeface="-apple-system"/>
              </a:rPr>
              <a:t>comenzi</a:t>
            </a:r>
            <a:r>
              <a:rPr lang="en-US" sz="1600" b="0" i="0" dirty="0">
                <a:effectLst/>
                <a:latin typeface="-apple-system"/>
              </a:rPr>
              <a:t> SQL de </a:t>
            </a:r>
            <a:r>
              <a:rPr lang="en-US" sz="1600" b="0" i="0" dirty="0" err="1">
                <a:effectLst/>
                <a:latin typeface="-apple-system"/>
              </a:rPr>
              <a:t>bază</a:t>
            </a:r>
            <a:r>
              <a:rPr lang="en-US" sz="1600" b="0" i="0" dirty="0">
                <a:effectLst/>
                <a:latin typeface="-apple-system"/>
              </a:rPr>
              <a:t> </a:t>
            </a:r>
            <a:r>
              <a:rPr lang="en-US" sz="1600" b="0" i="0" dirty="0" err="1">
                <a:effectLst/>
                <a:latin typeface="-apple-system"/>
              </a:rPr>
              <a:t>constituie</a:t>
            </a:r>
            <a:r>
              <a:rPr lang="en-US" sz="1600" b="0" i="0" dirty="0">
                <a:effectLst/>
                <a:latin typeface="-apple-system"/>
              </a:rPr>
              <a:t> </a:t>
            </a:r>
            <a:r>
              <a:rPr lang="en-US" sz="1600" b="0" i="0" dirty="0" err="1">
                <a:effectLst/>
                <a:latin typeface="-apple-system"/>
              </a:rPr>
              <a:t>fundamentul</a:t>
            </a:r>
            <a:r>
              <a:rPr lang="en-US" sz="1600" b="0" i="0" dirty="0">
                <a:effectLst/>
                <a:latin typeface="-apple-system"/>
              </a:rPr>
              <a:t> </a:t>
            </a:r>
            <a:r>
              <a:rPr lang="en-US" sz="1600" b="0" i="0" dirty="0" err="1">
                <a:effectLst/>
                <a:latin typeface="-apple-system"/>
              </a:rPr>
              <a:t>gestionării</a:t>
            </a:r>
            <a:r>
              <a:rPr lang="en-US" sz="1600" b="0" i="0" dirty="0">
                <a:effectLst/>
                <a:latin typeface="-apple-system"/>
              </a:rPr>
              <a:t> </a:t>
            </a:r>
            <a:r>
              <a:rPr lang="en-US" sz="1600" b="0" i="0" dirty="0" err="1">
                <a:effectLst/>
                <a:latin typeface="-apple-system"/>
              </a:rPr>
              <a:t>bazelor</a:t>
            </a:r>
            <a:r>
              <a:rPr lang="en-US" sz="1600" b="0" i="0" dirty="0">
                <a:effectLst/>
                <a:latin typeface="-apple-system"/>
              </a:rPr>
              <a:t> de date </a:t>
            </a:r>
            <a:r>
              <a:rPr lang="en-US" sz="1600" b="0" i="0" dirty="0" err="1">
                <a:effectLst/>
                <a:latin typeface="-apple-system"/>
              </a:rPr>
              <a:t>și</a:t>
            </a:r>
            <a:r>
              <a:rPr lang="en-US" sz="1600" b="0" i="0" dirty="0">
                <a:effectLst/>
                <a:latin typeface="-apple-system"/>
              </a:rPr>
              <a:t> al </a:t>
            </a:r>
            <a:r>
              <a:rPr lang="en-US" sz="1600" b="0" i="0" dirty="0" err="1">
                <a:effectLst/>
                <a:latin typeface="-apple-system"/>
              </a:rPr>
              <a:t>manipulării</a:t>
            </a:r>
            <a:r>
              <a:rPr lang="en-US" sz="1600" b="0" i="0" dirty="0">
                <a:effectLst/>
                <a:latin typeface="-apple-system"/>
              </a:rPr>
              <a:t> </a:t>
            </a:r>
            <a:r>
              <a:rPr lang="en-US" sz="1600" b="0" i="0" dirty="0" err="1">
                <a:effectLst/>
                <a:latin typeface="-apple-system"/>
              </a:rPr>
              <a:t>datelor</a:t>
            </a:r>
            <a:r>
              <a:rPr lang="en-US" sz="1600" b="0" i="0" dirty="0">
                <a:effectLst/>
                <a:latin typeface="-apple-system"/>
              </a:rPr>
              <a:t>. Prin </a:t>
            </a:r>
            <a:r>
              <a:rPr lang="en-US" sz="1600" b="0" i="0" dirty="0" err="1">
                <a:effectLst/>
                <a:latin typeface="-apple-system"/>
              </a:rPr>
              <a:t>stăpânirea</a:t>
            </a:r>
            <a:r>
              <a:rPr lang="en-US" sz="1600" b="0" i="0" dirty="0">
                <a:effectLst/>
                <a:latin typeface="-apple-system"/>
              </a:rPr>
              <a:t> </a:t>
            </a:r>
            <a:r>
              <a:rPr lang="en-US" sz="1600" b="0" i="0" dirty="0" err="1">
                <a:effectLst/>
                <a:latin typeface="-apple-system"/>
              </a:rPr>
              <a:t>acestor</a:t>
            </a:r>
            <a:r>
              <a:rPr lang="en-US" sz="1600" b="0" i="0" dirty="0">
                <a:effectLst/>
                <a:latin typeface="-apple-system"/>
              </a:rPr>
              <a:t> </a:t>
            </a:r>
            <a:r>
              <a:rPr lang="en-US" sz="1600" b="0" i="0" dirty="0" err="1">
                <a:effectLst/>
                <a:latin typeface="-apple-system"/>
              </a:rPr>
              <a:t>comenzi</a:t>
            </a:r>
            <a:r>
              <a:rPr lang="en-US" sz="1600" b="0" i="0" dirty="0">
                <a:effectLst/>
                <a:latin typeface="-apple-system"/>
              </a:rPr>
              <a:t>, </a:t>
            </a:r>
            <a:r>
              <a:rPr lang="en-US" sz="1600" b="0" i="0" dirty="0" err="1">
                <a:effectLst/>
                <a:latin typeface="-apple-system"/>
              </a:rPr>
              <a:t>puteți</a:t>
            </a:r>
            <a:r>
              <a:rPr lang="en-US" sz="1600" b="0" i="0" dirty="0">
                <a:effectLst/>
                <a:latin typeface="-apple-system"/>
              </a:rPr>
              <a:t> </a:t>
            </a:r>
            <a:r>
              <a:rPr lang="en-US" sz="1600" b="0" i="0" dirty="0" err="1">
                <a:effectLst/>
                <a:latin typeface="-apple-system"/>
              </a:rPr>
              <a:t>crea</a:t>
            </a:r>
            <a:r>
              <a:rPr lang="en-US" sz="1600" b="0" i="0" dirty="0">
                <a:effectLst/>
                <a:latin typeface="-apple-system"/>
              </a:rPr>
              <a:t>, </a:t>
            </a:r>
            <a:r>
              <a:rPr lang="en-US" sz="1600" b="0" i="0" dirty="0" err="1">
                <a:effectLst/>
                <a:latin typeface="-apple-system"/>
              </a:rPr>
              <a:t>actualiza</a:t>
            </a:r>
            <a:r>
              <a:rPr lang="en-US" sz="1600" b="0" i="0" dirty="0">
                <a:effectLst/>
                <a:latin typeface="-apple-system"/>
              </a:rPr>
              <a:t>, </a:t>
            </a:r>
            <a:r>
              <a:rPr lang="en-US" sz="1600" b="0" i="0" dirty="0" err="1">
                <a:effectLst/>
                <a:latin typeface="-apple-system"/>
              </a:rPr>
              <a:t>șterge</a:t>
            </a:r>
            <a:r>
              <a:rPr lang="en-US" sz="1600" b="0" i="0" dirty="0">
                <a:effectLst/>
                <a:latin typeface="-apple-system"/>
              </a:rPr>
              <a:t> </a:t>
            </a:r>
            <a:r>
              <a:rPr lang="en-US" sz="1600" b="0" i="0" dirty="0" err="1">
                <a:effectLst/>
                <a:latin typeface="-apple-system"/>
              </a:rPr>
              <a:t>și</a:t>
            </a:r>
            <a:r>
              <a:rPr lang="en-US" sz="1600" b="0" i="0" dirty="0">
                <a:effectLst/>
                <a:latin typeface="-apple-system"/>
              </a:rPr>
              <a:t> </a:t>
            </a:r>
            <a:r>
              <a:rPr lang="en-US" sz="1600" b="0" i="0" dirty="0" err="1">
                <a:effectLst/>
                <a:latin typeface="-apple-system"/>
              </a:rPr>
              <a:t>interoga</a:t>
            </a:r>
            <a:r>
              <a:rPr lang="en-US" sz="1600" b="0" i="0" dirty="0">
                <a:effectLst/>
                <a:latin typeface="-apple-system"/>
              </a:rPr>
              <a:t> date </a:t>
            </a:r>
            <a:r>
              <a:rPr lang="en-US" sz="1600" b="0" i="0" dirty="0" err="1">
                <a:effectLst/>
                <a:latin typeface="-apple-system"/>
              </a:rPr>
              <a:t>în</a:t>
            </a:r>
            <a:r>
              <a:rPr lang="en-US" sz="1600" b="0" i="0" dirty="0">
                <a:effectLst/>
                <a:latin typeface="-apple-system"/>
              </a:rPr>
              <a:t> </a:t>
            </a:r>
            <a:r>
              <a:rPr lang="en-US" sz="1600" b="0" i="0" dirty="0" err="1">
                <a:effectLst/>
                <a:latin typeface="-apple-system"/>
              </a:rPr>
              <a:t>baze</a:t>
            </a:r>
            <a:r>
              <a:rPr lang="en-US" sz="1600" b="0" i="0" dirty="0">
                <a:effectLst/>
                <a:latin typeface="-apple-system"/>
              </a:rPr>
              <a:t> de date </a:t>
            </a:r>
            <a:r>
              <a:rPr lang="en-US" sz="1600" b="0" i="0" dirty="0" err="1">
                <a:effectLst/>
                <a:latin typeface="-apple-system"/>
              </a:rPr>
              <a:t>relaționale</a:t>
            </a:r>
            <a:r>
              <a:rPr lang="en-US" sz="1600" b="0" i="0" dirty="0">
                <a:effectLst/>
                <a:latin typeface="-apple-system"/>
              </a:rPr>
              <a:t>. Pe </a:t>
            </a:r>
            <a:r>
              <a:rPr lang="en-US" sz="1600" b="0" i="0" dirty="0" err="1">
                <a:effectLst/>
                <a:latin typeface="-apple-system"/>
              </a:rPr>
              <a:t>măsură</a:t>
            </a:r>
            <a:r>
              <a:rPr lang="en-US" sz="1600" b="0" i="0" dirty="0">
                <a:effectLst/>
                <a:latin typeface="-apple-system"/>
              </a:rPr>
              <a:t> </a:t>
            </a:r>
            <a:r>
              <a:rPr lang="en-US" sz="1600" b="0" i="0" dirty="0" err="1">
                <a:effectLst/>
                <a:latin typeface="-apple-system"/>
              </a:rPr>
              <a:t>ce</a:t>
            </a:r>
            <a:r>
              <a:rPr lang="en-US" sz="1600" b="0" i="0" dirty="0">
                <a:effectLst/>
                <a:latin typeface="-apple-system"/>
              </a:rPr>
              <a:t> </a:t>
            </a:r>
            <a:r>
              <a:rPr lang="en-US" sz="1600" b="0" i="0" dirty="0" err="1">
                <a:effectLst/>
                <a:latin typeface="-apple-system"/>
              </a:rPr>
              <a:t>dobândiți</a:t>
            </a:r>
            <a:r>
              <a:rPr lang="en-US" sz="1600" b="0" i="0" dirty="0">
                <a:effectLst/>
                <a:latin typeface="-apple-system"/>
              </a:rPr>
              <a:t> </a:t>
            </a:r>
            <a:r>
              <a:rPr lang="en-US" sz="1600" b="0" i="0" dirty="0" err="1">
                <a:effectLst/>
                <a:latin typeface="-apple-system"/>
              </a:rPr>
              <a:t>mai</a:t>
            </a:r>
            <a:r>
              <a:rPr lang="en-US" sz="1600" b="0" i="0" dirty="0">
                <a:effectLst/>
                <a:latin typeface="-apple-system"/>
              </a:rPr>
              <a:t> </a:t>
            </a:r>
            <a:r>
              <a:rPr lang="en-US" sz="1600" b="0" i="0" dirty="0" err="1">
                <a:effectLst/>
                <a:latin typeface="-apple-system"/>
              </a:rPr>
              <a:t>multă</a:t>
            </a:r>
            <a:r>
              <a:rPr lang="en-US" sz="1600" b="0" i="0" dirty="0">
                <a:effectLst/>
                <a:latin typeface="-apple-system"/>
              </a:rPr>
              <a:t> </a:t>
            </a:r>
            <a:r>
              <a:rPr lang="en-US" sz="1600" b="0" i="0" dirty="0" err="1">
                <a:effectLst/>
                <a:latin typeface="-apple-system"/>
              </a:rPr>
              <a:t>experiență</a:t>
            </a:r>
            <a:r>
              <a:rPr lang="en-US" sz="1600" b="0" i="0" dirty="0">
                <a:effectLst/>
                <a:latin typeface="-apple-system"/>
              </a:rPr>
              <a:t>, </a:t>
            </a:r>
            <a:r>
              <a:rPr lang="en-US" sz="1600" b="0" i="0" dirty="0" err="1">
                <a:effectLst/>
                <a:latin typeface="-apple-system"/>
              </a:rPr>
              <a:t>puteți</a:t>
            </a:r>
            <a:r>
              <a:rPr lang="en-US" sz="1600" b="0" i="0" dirty="0">
                <a:effectLst/>
                <a:latin typeface="-apple-system"/>
              </a:rPr>
              <a:t> </a:t>
            </a:r>
            <a:r>
              <a:rPr lang="en-US" sz="1600" b="0" i="0" dirty="0" err="1">
                <a:effectLst/>
                <a:latin typeface="-apple-system"/>
              </a:rPr>
              <a:t>explora</a:t>
            </a:r>
            <a:r>
              <a:rPr lang="en-US" sz="1600" b="0" i="0" dirty="0">
                <a:effectLst/>
                <a:latin typeface="-apple-system"/>
              </a:rPr>
              <a:t> </a:t>
            </a:r>
            <a:r>
              <a:rPr lang="en-US" sz="1600" b="0" i="0" dirty="0" err="1">
                <a:effectLst/>
                <a:latin typeface="-apple-system"/>
              </a:rPr>
              <a:t>funcții</a:t>
            </a:r>
            <a:r>
              <a:rPr lang="en-US" sz="1600" b="0" i="0" dirty="0">
                <a:effectLst/>
                <a:latin typeface="-apple-system"/>
              </a:rPr>
              <a:t> SQL </a:t>
            </a:r>
            <a:r>
              <a:rPr lang="en-US" sz="1600" b="0" i="0" dirty="0" err="1">
                <a:effectLst/>
                <a:latin typeface="-apple-system"/>
              </a:rPr>
              <a:t>mai</a:t>
            </a:r>
            <a:r>
              <a:rPr lang="en-US" sz="1600" b="0" i="0" dirty="0">
                <a:effectLst/>
                <a:latin typeface="-apple-system"/>
              </a:rPr>
              <a:t> </a:t>
            </a:r>
            <a:r>
              <a:rPr lang="en-US" sz="1600" b="0" i="0" dirty="0" err="1">
                <a:effectLst/>
                <a:latin typeface="-apple-system"/>
              </a:rPr>
              <a:t>avansate</a:t>
            </a:r>
            <a:r>
              <a:rPr lang="en-US" sz="1600" b="0" i="0" dirty="0">
                <a:effectLst/>
                <a:latin typeface="-apple-system"/>
              </a:rPr>
              <a:t>, cum </a:t>
            </a:r>
            <a:r>
              <a:rPr lang="en-US" sz="1600" b="0" i="0" dirty="0" err="1">
                <a:effectLst/>
                <a:latin typeface="-apple-system"/>
              </a:rPr>
              <a:t>ar</a:t>
            </a:r>
            <a:r>
              <a:rPr lang="en-US" sz="1600" b="0" i="0" dirty="0">
                <a:effectLst/>
                <a:latin typeface="-apple-system"/>
              </a:rPr>
              <a:t> fi </a:t>
            </a:r>
            <a:r>
              <a:rPr lang="en-US" sz="1600" b="0" i="0" dirty="0" err="1">
                <a:effectLst/>
                <a:latin typeface="-apple-system"/>
              </a:rPr>
              <a:t>uniunile</a:t>
            </a:r>
            <a:r>
              <a:rPr lang="en-US" sz="1600" b="0" i="0" dirty="0">
                <a:effectLst/>
                <a:latin typeface="-apple-system"/>
              </a:rPr>
              <a:t>, </a:t>
            </a:r>
            <a:r>
              <a:rPr lang="en-US" sz="1600" b="0" i="0" dirty="0" err="1">
                <a:effectLst/>
                <a:latin typeface="-apple-system"/>
              </a:rPr>
              <a:t>indexurile</a:t>
            </a:r>
            <a:r>
              <a:rPr lang="en-US" sz="1600" b="0" i="0" dirty="0">
                <a:effectLst/>
                <a:latin typeface="-apple-system"/>
              </a:rPr>
              <a:t> </a:t>
            </a:r>
            <a:r>
              <a:rPr lang="en-US" sz="1600" b="0" i="0" dirty="0" err="1">
                <a:effectLst/>
                <a:latin typeface="-apple-system"/>
              </a:rPr>
              <a:t>și</a:t>
            </a:r>
            <a:r>
              <a:rPr lang="en-US" sz="1600" b="0" i="0" dirty="0">
                <a:effectLst/>
                <a:latin typeface="-apple-system"/>
              </a:rPr>
              <a:t> </a:t>
            </a:r>
            <a:r>
              <a:rPr lang="en-US" sz="1600" b="0" i="0" dirty="0" err="1">
                <a:effectLst/>
                <a:latin typeface="-apple-system"/>
              </a:rPr>
              <a:t>tranzacțiile</a:t>
            </a:r>
            <a:r>
              <a:rPr lang="en-US" sz="1600" b="0" i="0" dirty="0">
                <a:effectLst/>
                <a:latin typeface="-apple-system"/>
              </a:rPr>
              <a:t>.</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52EAA0-F12F-161B-41CA-B356B85A9727}"/>
              </a:ext>
            </a:extLst>
          </p:cNvPr>
          <p:cNvSpPr txBox="1"/>
          <p:nvPr/>
        </p:nvSpPr>
        <p:spPr>
          <a:xfrm>
            <a:off x="896645" y="985336"/>
            <a:ext cx="7350710" cy="1015663"/>
          </a:xfrm>
          <a:prstGeom prst="rect">
            <a:avLst/>
          </a:prstGeom>
          <a:noFill/>
        </p:spPr>
        <p:txBody>
          <a:bodyPr wrap="square">
            <a:spAutoFit/>
          </a:bodyPr>
          <a:lstStyle/>
          <a:p>
            <a:r>
              <a:rPr lang="en-US" sz="2000" i="0" dirty="0">
                <a:effectLst/>
                <a:latin typeface="Calibri" panose="020F0502020204030204" pitchFamily="34" charset="0"/>
                <a:cs typeface="Calibri" panose="020F0502020204030204" pitchFamily="34" charset="0"/>
              </a:rPr>
              <a:t>- In </a:t>
            </a:r>
            <a:r>
              <a:rPr lang="en-US" sz="2000" i="0" dirty="0" err="1">
                <a:effectLst/>
                <a:latin typeface="Calibri" panose="020F0502020204030204" pitchFamily="34" charset="0"/>
                <a:cs typeface="Calibri" panose="020F0502020204030204" pitchFamily="34" charset="0"/>
              </a:rPr>
              <a:t>procesul</a:t>
            </a:r>
            <a:r>
              <a:rPr lang="en-US" sz="2000" i="0" dirty="0">
                <a:effectLst/>
                <a:latin typeface="Calibri" panose="020F0502020204030204" pitchFamily="34" charset="0"/>
                <a:cs typeface="Calibri" panose="020F0502020204030204" pitchFamily="34" charset="0"/>
              </a:rPr>
              <a:t> de </a:t>
            </a:r>
            <a:r>
              <a:rPr lang="en-US" sz="2000" i="0" dirty="0" err="1">
                <a:effectLst/>
                <a:latin typeface="Calibri" panose="020F0502020204030204" pitchFamily="34" charset="0"/>
                <a:cs typeface="Calibri" panose="020F0502020204030204" pitchFamily="34" charset="0"/>
              </a:rPr>
              <a:t>testare</a:t>
            </a:r>
            <a:r>
              <a:rPr lang="en-US" sz="2000" i="0" dirty="0">
                <a:effectLst/>
                <a:latin typeface="Calibri" panose="020F0502020204030204" pitchFamily="34" charset="0"/>
                <a:cs typeface="Calibri" panose="020F0502020204030204" pitchFamily="34" charset="0"/>
              </a:rPr>
              <a:t> se </a:t>
            </a:r>
            <a:r>
              <a:rPr lang="en-US" sz="2000" i="0" dirty="0" err="1">
                <a:effectLst/>
                <a:latin typeface="Calibri" panose="020F0502020204030204" pitchFamily="34" charset="0"/>
                <a:cs typeface="Calibri" panose="020F0502020204030204" pitchFamily="34" charset="0"/>
              </a:rPr>
              <a:t>vor</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folosi</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diferite</a:t>
            </a:r>
            <a:r>
              <a:rPr lang="en-US" sz="2000" i="0" dirty="0">
                <a:effectLst/>
                <a:latin typeface="Calibri" panose="020F0502020204030204" pitchFamily="34" charset="0"/>
                <a:cs typeface="Calibri" panose="020F0502020204030204" pitchFamily="34" charset="0"/>
              </a:rPr>
              <a:t> tool-</a:t>
            </a:r>
            <a:r>
              <a:rPr lang="en-US" sz="2000" i="0" dirty="0" err="1">
                <a:effectLst/>
                <a:latin typeface="Calibri" panose="020F0502020204030204" pitchFamily="34" charset="0"/>
                <a:cs typeface="Calibri" panose="020F0502020204030204" pitchFamily="34" charset="0"/>
              </a:rPr>
              <a:t>uri</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pentru</a:t>
            </a:r>
            <a:r>
              <a:rPr lang="en-US" sz="2000" i="0" dirty="0">
                <a:effectLst/>
                <a:latin typeface="Calibri" panose="020F0502020204030204" pitchFamily="34" charset="0"/>
                <a:cs typeface="Calibri" panose="020F0502020204030204" pitchFamily="34" charset="0"/>
              </a:rPr>
              <a:t> a ne face </a:t>
            </a:r>
            <a:r>
              <a:rPr lang="en-US" sz="2000" i="0" dirty="0" err="1">
                <a:effectLst/>
                <a:latin typeface="Calibri" panose="020F0502020204030204" pitchFamily="34" charset="0"/>
                <a:cs typeface="Calibri" panose="020F0502020204030204" pitchFamily="34" charset="0"/>
              </a:rPr>
              <a:t>munca</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mai</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usoara</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si</a:t>
            </a:r>
            <a:r>
              <a:rPr lang="en-US" sz="2000" i="0" dirty="0">
                <a:effectLst/>
                <a:latin typeface="Calibri" panose="020F0502020204030204" pitchFamily="34" charset="0"/>
                <a:cs typeface="Calibri" panose="020F0502020204030204" pitchFamily="34" charset="0"/>
              </a:rPr>
              <a:t> de a </a:t>
            </a:r>
            <a:r>
              <a:rPr lang="en-US" sz="2000" i="0" dirty="0" err="1">
                <a:effectLst/>
                <a:latin typeface="Calibri" panose="020F0502020204030204" pitchFamily="34" charset="0"/>
                <a:cs typeface="Calibri" panose="020F0502020204030204" pitchFamily="34" charset="0"/>
              </a:rPr>
              <a:t>simplifica</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trecerea</a:t>
            </a:r>
            <a:r>
              <a:rPr lang="en-US" sz="2000" i="0" dirty="0">
                <a:effectLst/>
                <a:latin typeface="Calibri" panose="020F0502020204030204" pitchFamily="34" charset="0"/>
                <a:cs typeface="Calibri" panose="020F0502020204030204" pitchFamily="34" charset="0"/>
              </a:rPr>
              <a:t> de </a:t>
            </a:r>
            <a:r>
              <a:rPr lang="en-US" sz="2000" i="0" dirty="0" err="1">
                <a:effectLst/>
                <a:latin typeface="Calibri" panose="020F0502020204030204" pitchFamily="34" charset="0"/>
                <a:cs typeface="Calibri" panose="020F0502020204030204" pitchFamily="34" charset="0"/>
              </a:rPr>
              <a:t>informatii</a:t>
            </a:r>
            <a:r>
              <a:rPr lang="en-US" sz="2000" i="0" dirty="0">
                <a:effectLst/>
                <a:latin typeface="Calibri" panose="020F0502020204030204" pitchFamily="34" charset="0"/>
                <a:cs typeface="Calibri" panose="020F0502020204030204" pitchFamily="34" charset="0"/>
              </a:rPr>
              <a:t> de la un </a:t>
            </a:r>
            <a:r>
              <a:rPr lang="en-US" sz="2000" i="0" dirty="0" err="1">
                <a:effectLst/>
                <a:latin typeface="Calibri" panose="020F0502020204030204" pitchFamily="34" charset="0"/>
                <a:cs typeface="Calibri" panose="020F0502020204030204" pitchFamily="34" charset="0"/>
              </a:rPr>
              <a:t>departament</a:t>
            </a:r>
            <a:r>
              <a:rPr lang="en-US" sz="2000" i="0" dirty="0">
                <a:effectLst/>
                <a:latin typeface="Calibri" panose="020F0502020204030204" pitchFamily="34" charset="0"/>
                <a:cs typeface="Calibri" panose="020F0502020204030204" pitchFamily="34" charset="0"/>
              </a:rPr>
              <a:t> la </a:t>
            </a:r>
            <a:r>
              <a:rPr lang="en-US" sz="2000" i="0" dirty="0" err="1">
                <a:effectLst/>
                <a:latin typeface="Calibri" panose="020F0502020204030204" pitchFamily="34" charset="0"/>
                <a:cs typeface="Calibri" panose="020F0502020204030204" pitchFamily="34" charset="0"/>
              </a:rPr>
              <a:t>altul</a:t>
            </a:r>
            <a:r>
              <a:rPr lang="en-US" sz="2000" i="0" dirty="0">
                <a:effectLst/>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34A4B6D9-CB4C-EDF2-18F9-E9BEB52C5DC0}"/>
              </a:ext>
            </a:extLst>
          </p:cNvPr>
          <p:cNvSpPr txBox="1"/>
          <p:nvPr/>
        </p:nvSpPr>
        <p:spPr>
          <a:xfrm>
            <a:off x="896645" y="2079420"/>
            <a:ext cx="7350710" cy="769441"/>
          </a:xfrm>
          <a:prstGeom prst="rect">
            <a:avLst/>
          </a:prstGeom>
          <a:noFill/>
        </p:spPr>
        <p:txBody>
          <a:bodyPr wrap="square">
            <a:spAutoFit/>
          </a:bodyPr>
          <a:lstStyle/>
          <a:p>
            <a:r>
              <a:rPr lang="en-US" sz="2000" i="0" dirty="0">
                <a:effectLst/>
                <a:latin typeface="Calibri" panose="020F0502020204030204" pitchFamily="34" charset="0"/>
                <a:cs typeface="Calibri" panose="020F0502020204030204" pitchFamily="34" charset="0"/>
              </a:rPr>
              <a:t>- De </a:t>
            </a:r>
            <a:r>
              <a:rPr lang="en-US" sz="2000" i="0" dirty="0" err="1">
                <a:effectLst/>
                <a:latin typeface="Calibri" panose="020F0502020204030204" pitchFamily="34" charset="0"/>
                <a:cs typeface="Calibri" panose="020F0502020204030204" pitchFamily="34" charset="0"/>
              </a:rPr>
              <a:t>exemplu</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pentru</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pentru</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managementul</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proiectelor</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unul</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dintre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cele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mai</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folosite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programe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este</a:t>
            </a:r>
            <a:r>
              <a:rPr lang="en-US" sz="2000" i="0" dirty="0">
                <a:effectLst/>
                <a:latin typeface="Calibri" panose="020F0502020204030204" pitchFamily="34" charset="0"/>
                <a:cs typeface="Calibri" panose="020F0502020204030204" pitchFamily="34" charset="0"/>
              </a:rPr>
              <a:t> </a:t>
            </a:r>
            <a:r>
              <a:rPr lang="en-US" sz="2400" b="1" i="0" dirty="0">
                <a:solidFill>
                  <a:schemeClr val="bg1"/>
                </a:solidFill>
                <a:effectLst/>
                <a:latin typeface="Calibri" panose="020F0502020204030204" pitchFamily="34" charset="0"/>
                <a:cs typeface="Calibri" panose="020F0502020204030204" pitchFamily="34" charset="0"/>
              </a:rPr>
              <a:t>JIRA</a:t>
            </a:r>
            <a:endParaRPr lang="en-US" sz="2400" b="1" dirty="0">
              <a:solidFill>
                <a:schemeClr val="bg1"/>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16942B60-2416-D68B-1778-5904C49ACABE}"/>
              </a:ext>
            </a:extLst>
          </p:cNvPr>
          <p:cNvSpPr txBox="1"/>
          <p:nvPr/>
        </p:nvSpPr>
        <p:spPr>
          <a:xfrm>
            <a:off x="701337" y="3005702"/>
            <a:ext cx="7936636" cy="2274982"/>
          </a:xfrm>
          <a:prstGeom prst="rect">
            <a:avLst/>
          </a:prstGeom>
          <a:noFill/>
        </p:spPr>
        <p:txBody>
          <a:bodyPr wrap="square">
            <a:spAutoFit/>
          </a:bodyPr>
          <a:lstStyle/>
          <a:p>
            <a:pPr algn="l">
              <a:lnSpc>
                <a:spcPts val="1875"/>
              </a:lnSpc>
            </a:pPr>
            <a:r>
              <a:rPr lang="en-US" sz="1400" i="0" dirty="0" err="1">
                <a:effectLst/>
                <a:latin typeface="Calibri" panose="020F0502020204030204" pitchFamily="34" charset="0"/>
                <a:cs typeface="Calibri" panose="020F0502020204030204" pitchFamily="34" charset="0"/>
              </a:rPr>
              <a:t>Caracteristicile</a:t>
            </a:r>
            <a:r>
              <a:rPr lang="en-US" sz="1400" i="0" dirty="0">
                <a:effectLst/>
                <a:latin typeface="Calibri" panose="020F0502020204030204" pitchFamily="34" charset="0"/>
                <a:cs typeface="Calibri" panose="020F0502020204030204" pitchFamily="34" charset="0"/>
              </a:rPr>
              <a:t> </a:t>
            </a:r>
            <a:r>
              <a:rPr lang="en-US" sz="1400" b="1" i="0" dirty="0">
                <a:solidFill>
                  <a:schemeClr val="bg1"/>
                </a:solidFill>
                <a:effectLst/>
                <a:latin typeface="Calibri" panose="020F0502020204030204" pitchFamily="34" charset="0"/>
                <a:cs typeface="Calibri" panose="020F0502020204030204" pitchFamily="34" charset="0"/>
              </a:rPr>
              <a:t>Jira</a:t>
            </a:r>
            <a:r>
              <a:rPr lang="en-US" sz="1400" i="0" dirty="0">
                <a:effectLst/>
                <a:latin typeface="Calibri" panose="020F0502020204030204" pitchFamily="34" charset="0"/>
                <a:cs typeface="Calibri" panose="020F0502020204030204" pitchFamily="34" charset="0"/>
              </a:rPr>
              <a:t> sunt:</a:t>
            </a: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Management </a:t>
            </a:r>
            <a:r>
              <a:rPr lang="en-US" sz="1400" b="1" i="0" dirty="0" err="1">
                <a:solidFill>
                  <a:schemeClr val="bg1"/>
                </a:solidFill>
                <a:effectLst/>
                <a:latin typeface="Calibri" panose="020F0502020204030204" pitchFamily="34" charset="0"/>
                <a:cs typeface="Calibri" panose="020F0502020204030204" pitchFamily="34" charset="0"/>
              </a:rPr>
              <a:t>centralizat</a:t>
            </a:r>
            <a:r>
              <a:rPr lang="en-US" sz="1400" b="1" i="0" dirty="0">
                <a:solidFill>
                  <a:schemeClr val="bg1"/>
                </a:solidFill>
                <a:effectLst/>
                <a:latin typeface="Calibri" panose="020F0502020204030204" pitchFamily="34" charset="0"/>
                <a:cs typeface="Calibri" panose="020F0502020204030204" pitchFamily="34" charset="0"/>
              </a:rPr>
              <a:t> al </a:t>
            </a:r>
            <a:r>
              <a:rPr lang="en-US" sz="1400" b="1" i="0" dirty="0" err="1">
                <a:solidFill>
                  <a:schemeClr val="bg1"/>
                </a:solidFill>
                <a:effectLst/>
                <a:latin typeface="Calibri" panose="020F0502020204030204" pitchFamily="34" charset="0"/>
                <a:cs typeface="Calibri" panose="020F0502020204030204" pitchFamily="34" charset="0"/>
              </a:rPr>
              <a:t>testelor</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Integrează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testarea</a:t>
            </a:r>
            <a:r>
              <a:rPr lang="en-US" sz="1400" i="0" dirty="0">
                <a:effectLst/>
                <a:latin typeface="Calibri" panose="020F0502020204030204" pitchFamily="34" charset="0"/>
                <a:cs typeface="Calibri" panose="020F0502020204030204" pitchFamily="34" charset="0"/>
              </a:rPr>
              <a:t> cu Jira </a:t>
            </a:r>
            <a:r>
              <a:rPr lang="en-US" sz="1400" i="0" dirty="0" err="1">
                <a:effectLst/>
                <a:latin typeface="Calibri" panose="020F0502020204030204" pitchFamily="34" charset="0"/>
                <a:cs typeface="Calibri" panose="020F0502020204030204" pitchFamily="34" charset="0"/>
              </a:rPr>
              <a:t>pentru</a:t>
            </a:r>
            <a:r>
              <a:rPr lang="en-US" sz="1400" i="0" dirty="0">
                <a:effectLst/>
                <a:latin typeface="Calibri" panose="020F0502020204030204" pitchFamily="34" charset="0"/>
                <a:cs typeface="Calibri" panose="020F0502020204030204" pitchFamily="34" charset="0"/>
              </a:rPr>
              <a:t> a </a:t>
            </a:r>
            <a:r>
              <a:rPr lang="en-US" sz="1400" i="0" dirty="0" err="1">
                <a:effectLst/>
                <a:latin typeface="Calibri" panose="020F0502020204030204" pitchFamily="34" charset="0"/>
                <a:cs typeface="Calibri" panose="020F0502020204030204" pitchFamily="34" charset="0"/>
              </a:rPr>
              <a:t>alinia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echipele</a:t>
            </a:r>
            <a:r>
              <a:rPr lang="en-US" sz="1400" i="0" dirty="0">
                <a:effectLst/>
                <a:latin typeface="Calibri" panose="020F0502020204030204" pitchFamily="34" charset="0"/>
                <a:cs typeface="Calibri" panose="020F0502020204030204" pitchFamily="34" charset="0"/>
              </a:rPr>
              <a:t> de QA, </a:t>
            </a:r>
            <a:r>
              <a:rPr lang="en-US" sz="1400" i="0" dirty="0" err="1">
                <a:effectLst/>
                <a:latin typeface="Calibri" panose="020F0502020204030204" pitchFamily="34" charset="0"/>
                <a:cs typeface="Calibri" panose="020F0502020204030204" pitchFamily="34" charset="0"/>
              </a:rPr>
              <a:t>dezvoltare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produse</a:t>
            </a:r>
            <a:r>
              <a:rPr lang="en-US" sz="140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Generare</a:t>
            </a:r>
            <a:r>
              <a:rPr lang="en-US" sz="1400" b="1" i="0" dirty="0">
                <a:solidFill>
                  <a:schemeClr val="bg1"/>
                </a:solidFill>
                <a:effectLst/>
                <a:latin typeface="Calibri" panose="020F0502020204030204" pitchFamily="34" charset="0"/>
                <a:cs typeface="Calibri" panose="020F0502020204030204" pitchFamily="34" charset="0"/>
              </a:rPr>
              <a:t> de </a:t>
            </a:r>
            <a:r>
              <a:rPr lang="en-US" sz="1400" b="1" i="0" dirty="0" err="1">
                <a:solidFill>
                  <a:schemeClr val="bg1"/>
                </a:solidFill>
                <a:effectLst/>
                <a:latin typeface="Calibri" panose="020F0502020204030204" pitchFamily="34" charset="0"/>
                <a:cs typeface="Calibri" panose="020F0502020204030204" pitchFamily="34" charset="0"/>
              </a:rPr>
              <a:t>cazuri</a:t>
            </a:r>
            <a:r>
              <a:rPr lang="en-US" sz="1400" b="1" i="0" dirty="0">
                <a:solidFill>
                  <a:schemeClr val="bg1"/>
                </a:solidFill>
                <a:effectLst/>
                <a:latin typeface="Calibri" panose="020F0502020204030204" pitchFamily="34" charset="0"/>
                <a:cs typeface="Calibri" panose="020F0502020204030204" pitchFamily="34" charset="0"/>
              </a:rPr>
              <a:t> de </a:t>
            </a:r>
            <a:r>
              <a:rPr lang="en-US" sz="1400" b="1" i="0" dirty="0" err="1">
                <a:solidFill>
                  <a:schemeClr val="bg1"/>
                </a:solidFill>
                <a:effectLst/>
                <a:latin typeface="Calibri" panose="020F0502020204030204" pitchFamily="34" charset="0"/>
                <a:cs typeface="Calibri" panose="020F0502020204030204" pitchFamily="34" charset="0"/>
              </a:rPr>
              <a:t>testare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bazată</a:t>
            </a:r>
            <a:r>
              <a:rPr lang="en-US" sz="1400" b="1" i="0" dirty="0">
                <a:solidFill>
                  <a:schemeClr val="bg1"/>
                </a:solidFill>
                <a:effectLst/>
                <a:latin typeface="Calibri" panose="020F0502020204030204" pitchFamily="34" charset="0"/>
                <a:cs typeface="Calibri" panose="020F0502020204030204" pitchFamily="34" charset="0"/>
              </a:rPr>
              <a:t> pe </a:t>
            </a:r>
            <a:r>
              <a:rPr lang="en-US" sz="1400" b="1" i="0" dirty="0" err="1">
                <a:solidFill>
                  <a:schemeClr val="bg1"/>
                </a:solidFill>
                <a:effectLst/>
                <a:latin typeface="Calibri" panose="020F0502020204030204" pitchFamily="34" charset="0"/>
                <a:cs typeface="Calibri" panose="020F0502020204030204" pitchFamily="34" charset="0"/>
              </a:rPr>
              <a:t>inteligență</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artificială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Generează</a:t>
            </a:r>
            <a:r>
              <a:rPr lang="en-US" sz="1400" i="0" dirty="0">
                <a:effectLst/>
                <a:latin typeface="Calibri" panose="020F0502020204030204" pitchFamily="34" charset="0"/>
                <a:cs typeface="Calibri" panose="020F0502020204030204" pitchFamily="34" charset="0"/>
              </a:rPr>
              <a:t> automat </a:t>
            </a:r>
            <a:r>
              <a:rPr lang="en-US" sz="1400" i="0" dirty="0" err="1">
                <a:effectLst/>
                <a:latin typeface="Calibri" panose="020F0502020204030204" pitchFamily="34" charset="0"/>
                <a:cs typeface="Calibri" panose="020F0502020204030204" pitchFamily="34" charset="0"/>
              </a:rPr>
              <a:t>cazuri</a:t>
            </a:r>
            <a:r>
              <a:rPr lang="en-US" sz="1400" i="0" dirty="0">
                <a:effectLst/>
                <a:latin typeface="Calibri" panose="020F0502020204030204" pitchFamily="34" charset="0"/>
                <a:cs typeface="Calibri" panose="020F0502020204030204" pitchFamily="34" charset="0"/>
              </a:rPr>
              <a:t> de </a:t>
            </a:r>
            <a:r>
              <a:rPr lang="en-US" sz="1400" i="0" dirty="0" err="1">
                <a:effectLst/>
                <a:latin typeface="Calibri" panose="020F0502020204030204" pitchFamily="34" charset="0"/>
                <a:cs typeface="Calibri" panose="020F0502020204030204" pitchFamily="34" charset="0"/>
              </a:rPr>
              <a:t>testare</a:t>
            </a:r>
            <a:r>
              <a:rPr lang="en-US" sz="1400" i="0" dirty="0">
                <a:effectLst/>
                <a:latin typeface="Calibri" panose="020F0502020204030204" pitchFamily="34" charset="0"/>
                <a:cs typeface="Calibri" panose="020F0502020204030204" pitchFamily="34" charset="0"/>
              </a:rPr>
              <a:t> din </a:t>
            </a:r>
            <a:r>
              <a:rPr lang="en-US" sz="1400" i="0" dirty="0" err="1">
                <a:effectLst/>
                <a:latin typeface="Calibri" panose="020F0502020204030204" pitchFamily="34" charset="0"/>
                <a:cs typeface="Calibri" panose="020F0502020204030204" pitchFamily="34" charset="0"/>
              </a:rPr>
              <a:t>cerințe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folosind</a:t>
            </a:r>
            <a:r>
              <a:rPr lang="en-US" sz="1400" i="0" dirty="0">
                <a:effectLst/>
                <a:latin typeface="Calibri" panose="020F0502020204030204" pitchFamily="34" charset="0"/>
                <a:cs typeface="Calibri" panose="020F0502020204030204" pitchFamily="34" charset="0"/>
              </a:rPr>
              <a:t> AI.</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Raportare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în</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timp</a:t>
            </a:r>
            <a:r>
              <a:rPr lang="en-US" sz="1400" b="1" i="0" dirty="0">
                <a:solidFill>
                  <a:schemeClr val="bg1"/>
                </a:solidFill>
                <a:effectLst/>
                <a:latin typeface="Calibri" panose="020F0502020204030204" pitchFamily="34" charset="0"/>
                <a:cs typeface="Calibri" panose="020F0502020204030204" pitchFamily="34" charset="0"/>
              </a:rPr>
              <a:t> real</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Oferă</a:t>
            </a:r>
            <a:r>
              <a:rPr lang="en-US" sz="1400" i="0" dirty="0">
                <a:effectLst/>
                <a:latin typeface="Calibri" panose="020F0502020204030204" pitchFamily="34" charset="0"/>
                <a:cs typeface="Calibri" panose="020F0502020204030204" pitchFamily="34" charset="0"/>
              </a:rPr>
              <a:t> perspective </a:t>
            </a:r>
            <a:r>
              <a:rPr lang="en-US" sz="1400" i="0" dirty="0" err="1">
                <a:effectLst/>
                <a:latin typeface="Calibri" panose="020F0502020204030204" pitchFamily="34" charset="0"/>
                <a:cs typeface="Calibri" panose="020F0502020204030204" pitchFamily="34" charset="0"/>
              </a:rPr>
              <a:t>imediate</a:t>
            </a:r>
            <a:r>
              <a:rPr lang="en-US" sz="1400" i="0" dirty="0">
                <a:effectLst/>
                <a:latin typeface="Calibri" panose="020F0502020204030204" pitchFamily="34" charset="0"/>
                <a:cs typeface="Calibri" panose="020F0502020204030204" pitchFamily="34" charset="0"/>
              </a:rPr>
              <a:t> cu </a:t>
            </a:r>
            <a:r>
              <a:rPr lang="en-US" sz="1400" i="0" dirty="0" err="1">
                <a:effectLst/>
                <a:latin typeface="Calibri" panose="020F0502020204030204" pitchFamily="34" charset="0"/>
                <a:cs typeface="Calibri" panose="020F0502020204030204" pitchFamily="34" charset="0"/>
              </a:rPr>
              <a:t>analize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detaliate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despre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execuția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testului</a:t>
            </a:r>
            <a:r>
              <a:rPr lang="en-US" sz="140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Gestionare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flexibilă</a:t>
            </a:r>
            <a:r>
              <a:rPr lang="en-US" sz="1400" b="1" i="0" dirty="0">
                <a:solidFill>
                  <a:schemeClr val="bg1"/>
                </a:solidFill>
                <a:effectLst/>
                <a:latin typeface="Calibri" panose="020F0502020204030204" pitchFamily="34" charset="0"/>
                <a:cs typeface="Calibri" panose="020F0502020204030204" pitchFamily="34" charset="0"/>
              </a:rPr>
              <a:t> a </a:t>
            </a:r>
            <a:r>
              <a:rPr lang="en-US" sz="1400" b="1" i="0" dirty="0" err="1">
                <a:solidFill>
                  <a:schemeClr val="bg1"/>
                </a:solidFill>
                <a:effectLst/>
                <a:latin typeface="Calibri" panose="020F0502020204030204" pitchFamily="34" charset="0"/>
                <a:cs typeface="Calibri" panose="020F0502020204030204" pitchFamily="34" charset="0"/>
              </a:rPr>
              <a:t>cazurilor</a:t>
            </a:r>
            <a:r>
              <a:rPr lang="en-US" sz="1400" b="1" i="0" dirty="0">
                <a:solidFill>
                  <a:schemeClr val="bg1"/>
                </a:solidFill>
                <a:effectLst/>
                <a:latin typeface="Calibri" panose="020F0502020204030204" pitchFamily="34" charset="0"/>
                <a:cs typeface="Calibri" panose="020F0502020204030204" pitchFamily="34" charset="0"/>
              </a:rPr>
              <a:t> de </a:t>
            </a:r>
            <a:r>
              <a:rPr lang="en-US" sz="1400" b="1" i="0" dirty="0" err="1">
                <a:solidFill>
                  <a:schemeClr val="bg1"/>
                </a:solidFill>
                <a:effectLst/>
                <a:latin typeface="Calibri" panose="020F0502020204030204" pitchFamily="34" charset="0"/>
                <a:cs typeface="Calibri" panose="020F0502020204030204" pitchFamily="34" charset="0"/>
              </a:rPr>
              <a:t>testare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Acceptă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crearea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organizarea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gestionarea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cazurilor</a:t>
            </a:r>
            <a:r>
              <a:rPr lang="en-US" sz="1400" i="0" dirty="0">
                <a:effectLst/>
                <a:latin typeface="Calibri" panose="020F0502020204030204" pitchFamily="34" charset="0"/>
                <a:cs typeface="Calibri" panose="020F0502020204030204" pitchFamily="34" charset="0"/>
              </a:rPr>
              <a:t> de </a:t>
            </a:r>
            <a:r>
              <a:rPr lang="en-US" sz="1400" i="0" dirty="0" err="1">
                <a:effectLst/>
                <a:latin typeface="Calibri" panose="020F0502020204030204" pitchFamily="34" charset="0"/>
                <a:cs typeface="Calibri" panose="020F0502020204030204" pitchFamily="34" charset="0"/>
              </a:rPr>
              <a:t>testare</a:t>
            </a:r>
            <a:r>
              <a:rPr lang="en-US" sz="1400" i="0" dirty="0">
                <a:effectLst/>
                <a:latin typeface="Calibri" panose="020F0502020204030204" pitchFamily="34" charset="0"/>
                <a:cs typeface="Calibri" panose="020F0502020204030204" pitchFamily="34" charset="0"/>
              </a:rPr>
              <a:t> cu </a:t>
            </a:r>
            <a:r>
              <a:rPr lang="en-US" sz="1400" i="0" dirty="0" err="1">
                <a:effectLst/>
                <a:latin typeface="Calibri" panose="020F0502020204030204" pitchFamily="34" charset="0"/>
                <a:cs typeface="Calibri" panose="020F0502020204030204" pitchFamily="34" charset="0"/>
              </a:rPr>
              <a:t>funcții</a:t>
            </a:r>
            <a:r>
              <a:rPr lang="en-US" sz="1400" i="0" dirty="0">
                <a:effectLst/>
                <a:latin typeface="Calibri" panose="020F0502020204030204" pitchFamily="34" charset="0"/>
                <a:cs typeface="Calibri" panose="020F0502020204030204" pitchFamily="34" charset="0"/>
              </a:rPr>
              <a:t> precum </a:t>
            </a:r>
            <a:r>
              <a:rPr lang="en-US" sz="1400" i="0" dirty="0" err="1">
                <a:effectLst/>
                <a:latin typeface="Calibri" panose="020F0502020204030204" pitchFamily="34" charset="0"/>
                <a:cs typeface="Calibri" panose="020F0502020204030204" pitchFamily="34" charset="0"/>
              </a:rPr>
              <a:t>clonarea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actualizarea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în</a:t>
            </a:r>
            <a:r>
              <a:rPr lang="en-US" sz="1400" i="0" dirty="0">
                <a:effectLst/>
                <a:latin typeface="Calibri" panose="020F0502020204030204" pitchFamily="34" charset="0"/>
                <a:cs typeface="Calibri" panose="020F0502020204030204" pitchFamily="34" charset="0"/>
              </a:rPr>
              <a:t> bloc.</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Integrarea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instrumentelor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terțe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Permite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gestionarea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testării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manuale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automate </a:t>
            </a:r>
            <a:r>
              <a:rPr lang="en-US" sz="1400" i="0" dirty="0" err="1">
                <a:effectLst/>
                <a:latin typeface="Calibri" panose="020F0502020204030204" pitchFamily="34" charset="0"/>
                <a:cs typeface="Calibri" panose="020F0502020204030204" pitchFamily="34" charset="0"/>
              </a:rPr>
              <a:t>în</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cadrul</a:t>
            </a:r>
            <a:r>
              <a:rPr lang="en-US" sz="1400" i="0" dirty="0">
                <a:effectLst/>
                <a:latin typeface="Calibri" panose="020F0502020204030204" pitchFamily="34" charset="0"/>
                <a:cs typeface="Calibri" panose="020F0502020204030204" pitchFamily="34" charset="0"/>
              </a:rPr>
              <a:t> Jira </a:t>
            </a:r>
            <a:r>
              <a:rPr lang="en-US" sz="1400" i="0" dirty="0" err="1">
                <a:effectLst/>
                <a:latin typeface="Calibri" panose="020F0502020204030204" pitchFamily="34" charset="0"/>
                <a:cs typeface="Calibri" panose="020F0502020204030204" pitchFamily="34" charset="0"/>
              </a:rPr>
              <a:t>prin</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integrarea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instrumentelor</a:t>
            </a:r>
            <a:r>
              <a:rPr lang="en-US" sz="1400" i="0" dirty="0">
                <a:effectLst/>
                <a:latin typeface="Calibri" panose="020F0502020204030204" pitchFamily="34" charset="0"/>
                <a:cs typeface="Calibri" panose="020F0502020204030204" pitchFamily="34" charset="0"/>
              </a:rPr>
              <a:t> externe.</a:t>
            </a:r>
          </a:p>
        </p:txBody>
      </p:sp>
    </p:spTree>
    <p:extLst>
      <p:ext uri="{BB962C8B-B14F-4D97-AF65-F5344CB8AC3E}">
        <p14:creationId xmlns:p14="http://schemas.microsoft.com/office/powerpoint/2010/main" val="4049392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7BFE3B-B897-CFB9-5172-97534D4D9A84}"/>
              </a:ext>
            </a:extLst>
          </p:cNvPr>
          <p:cNvPicPr>
            <a:picLocks noChangeAspect="1"/>
          </p:cNvPicPr>
          <p:nvPr/>
        </p:nvPicPr>
        <p:blipFill>
          <a:blip r:embed="rId2"/>
          <a:stretch>
            <a:fillRect/>
          </a:stretch>
        </p:blipFill>
        <p:spPr>
          <a:xfrm>
            <a:off x="1731147" y="3661134"/>
            <a:ext cx="5885895" cy="3056374"/>
          </a:xfrm>
          <a:prstGeom prst="rect">
            <a:avLst/>
          </a:prstGeom>
        </p:spPr>
      </p:pic>
      <p:sp>
        <p:nvSpPr>
          <p:cNvPr id="5" name="TextBox 4">
            <a:extLst>
              <a:ext uri="{FF2B5EF4-FFF2-40B4-BE49-F238E27FC236}">
                <a16:creationId xmlns:a16="http://schemas.microsoft.com/office/drawing/2014/main" id="{B4F46361-F956-7D01-0DD7-02FE43B1A0FD}"/>
              </a:ext>
            </a:extLst>
          </p:cNvPr>
          <p:cNvSpPr txBox="1"/>
          <p:nvPr/>
        </p:nvSpPr>
        <p:spPr>
          <a:xfrm>
            <a:off x="1016493" y="275205"/>
            <a:ext cx="7728011" cy="2893100"/>
          </a:xfrm>
          <a:prstGeom prst="rect">
            <a:avLst/>
          </a:prstGeom>
          <a:noFill/>
        </p:spPr>
        <p:txBody>
          <a:bodyPr wrap="square">
            <a:spAutoFit/>
          </a:bodyPr>
          <a:lstStyle/>
          <a:p>
            <a:r>
              <a:rPr lang="en-US" sz="1400" dirty="0" err="1">
                <a:latin typeface="Calibri" panose="020F0502020204030204" pitchFamily="34" charset="0"/>
                <a:cs typeface="Calibri" panose="020F0502020204030204" pitchFamily="34" charset="0"/>
              </a:rPr>
              <a:t>În</a:t>
            </a:r>
            <a:r>
              <a:rPr lang="en-US" sz="1400" dirty="0">
                <a:latin typeface="Calibri" panose="020F0502020204030204" pitchFamily="34" charset="0"/>
                <a:cs typeface="Calibri" panose="020F0502020204030204" pitchFamily="34" charset="0"/>
              </a:rPr>
              <a:t> Jira, </a:t>
            </a:r>
            <a:r>
              <a:rPr lang="en-US" sz="1400" dirty="0" err="1">
                <a:latin typeface="Calibri" panose="020F0502020204030204" pitchFamily="34" charset="0"/>
                <a:cs typeface="Calibri" panose="020F0502020204030204" pitchFamily="34" charset="0"/>
              </a:rPr>
              <a:t>structura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ierarhică</a:t>
            </a:r>
            <a:r>
              <a:rPr lang="en-US" sz="1400" dirty="0">
                <a:latin typeface="Calibri" panose="020F0502020204030204" pitchFamily="34" charset="0"/>
                <a:cs typeface="Calibri" panose="020F0502020204030204" pitchFamily="34" charset="0"/>
              </a:rPr>
              <a:t> a </a:t>
            </a:r>
            <a:r>
              <a:rPr lang="en-US" sz="1400" dirty="0" err="1">
                <a:latin typeface="Calibri" panose="020F0502020204030204" pitchFamily="34" charset="0"/>
                <a:cs typeface="Calibri" panose="020F0502020204030204" pitchFamily="34" charset="0"/>
              </a:rPr>
              <a:t>elementelor</a:t>
            </a:r>
            <a:r>
              <a:rPr lang="en-US" sz="1400" dirty="0">
                <a:latin typeface="Calibri" panose="020F0502020204030204" pitchFamily="34" charset="0"/>
                <a:cs typeface="Calibri" panose="020F0502020204030204" pitchFamily="34" charset="0"/>
              </a:rPr>
              <a:t> de </a:t>
            </a:r>
            <a:r>
              <a:rPr lang="en-US" sz="1400" dirty="0" err="1">
                <a:latin typeface="Calibri" panose="020F0502020204030204" pitchFamily="34" charset="0"/>
                <a:cs typeface="Calibri" panose="020F0502020204030204" pitchFamily="34" charset="0"/>
              </a:rPr>
              <a:t>lucru</a:t>
            </a:r>
            <a:r>
              <a:rPr lang="en-US" sz="1400" dirty="0">
                <a:latin typeface="Calibri" panose="020F0502020204030204" pitchFamily="34" charset="0"/>
                <a:cs typeface="Calibri" panose="020F0502020204030204" pitchFamily="34" charset="0"/>
              </a:rPr>
              <a:t> (issues) </a:t>
            </a:r>
            <a:r>
              <a:rPr lang="en-US" sz="1400" dirty="0" err="1">
                <a:latin typeface="Calibri" panose="020F0502020204030204" pitchFamily="34" charset="0"/>
                <a:cs typeface="Calibri" panose="020F0502020204030204" pitchFamily="34" charset="0"/>
              </a:rPr>
              <a:t>este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organizată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astfel</a:t>
            </a:r>
            <a:r>
              <a:rPr lang="en-US" sz="1400" dirty="0">
                <a:latin typeface="Calibri" panose="020F0502020204030204" pitchFamily="34" charset="0"/>
                <a:cs typeface="Calibri" panose="020F0502020204030204" pitchFamily="34" charset="0"/>
              </a:rPr>
              <a:t>:</a:t>
            </a:r>
          </a:p>
          <a:p>
            <a:pPr>
              <a:buFont typeface="+mj-lt"/>
              <a:buAutoNum type="arabicPeriod"/>
            </a:pPr>
            <a:r>
              <a:rPr lang="en-US" sz="1400" b="1" dirty="0">
                <a:solidFill>
                  <a:schemeClr val="bg1"/>
                </a:solidFill>
                <a:latin typeface="Calibri" panose="020F0502020204030204" pitchFamily="34" charset="0"/>
                <a:cs typeface="Calibri" panose="020F0502020204030204" pitchFamily="34" charset="0"/>
              </a:rPr>
              <a:t>Epic</a:t>
            </a:r>
            <a:r>
              <a:rPr lang="en-US" sz="1400" dirty="0">
                <a:latin typeface="Calibri" panose="020F0502020204030204" pitchFamily="34" charset="0"/>
                <a:cs typeface="Calibri" panose="020F0502020204030204" pitchFamily="34" charset="0"/>
              </a:rPr>
              <a:t> – O </a:t>
            </a:r>
            <a:r>
              <a:rPr lang="en-US" sz="1400" dirty="0" err="1">
                <a:latin typeface="Calibri" panose="020F0502020204030204" pitchFamily="34" charset="0"/>
                <a:cs typeface="Calibri" panose="020F0502020204030204" pitchFamily="34" charset="0"/>
              </a:rPr>
              <a:t>unitate</a:t>
            </a:r>
            <a:r>
              <a:rPr lang="en-US" sz="1400" dirty="0">
                <a:latin typeface="Calibri" panose="020F0502020204030204" pitchFamily="34" charset="0"/>
                <a:cs typeface="Calibri" panose="020F0502020204030204" pitchFamily="34" charset="0"/>
              </a:rPr>
              <a:t> mare de </a:t>
            </a:r>
            <a:r>
              <a:rPr lang="en-US" sz="1400" dirty="0" err="1">
                <a:latin typeface="Calibri" panose="020F0502020204030204" pitchFamily="34" charset="0"/>
                <a:cs typeface="Calibri" panose="020F0502020204030204" pitchFamily="34" charset="0"/>
              </a:rPr>
              <a:t>lucru</a:t>
            </a:r>
            <a:r>
              <a:rPr lang="en-US" sz="1400" dirty="0">
                <a:latin typeface="Calibri" panose="020F0502020204030204" pitchFamily="34" charset="0"/>
                <a:cs typeface="Calibri" panose="020F0502020204030204" pitchFamily="34" charset="0"/>
              </a:rPr>
              <a:t> care </a:t>
            </a:r>
            <a:r>
              <a:rPr lang="en-US" sz="1400" dirty="0" err="1">
                <a:latin typeface="Calibri" panose="020F0502020204030204" pitchFamily="34" charset="0"/>
                <a:cs typeface="Calibri" panose="020F0502020204030204" pitchFamily="34" charset="0"/>
              </a:rPr>
              <a:t>conține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mai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multe</a:t>
            </a:r>
            <a:r>
              <a:rPr lang="en-US" sz="1400" dirty="0">
                <a:latin typeface="Calibri" panose="020F0502020204030204" pitchFamily="34" charset="0"/>
                <a:cs typeface="Calibri" panose="020F0502020204030204" pitchFamily="34" charset="0"/>
              </a:rPr>
              <a:t> Stories, Tasks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Bugs. </a:t>
            </a:r>
            <a:r>
              <a:rPr lang="en-US" sz="1400" dirty="0" err="1">
                <a:latin typeface="Calibri" panose="020F0502020204030204" pitchFamily="34" charset="0"/>
                <a:cs typeface="Calibri" panose="020F0502020204030204" pitchFamily="34" charset="0"/>
              </a:rPr>
              <a:t>Reprezintă</a:t>
            </a:r>
            <a:r>
              <a:rPr lang="en-US" sz="1400" dirty="0">
                <a:latin typeface="Calibri" panose="020F0502020204030204" pitchFamily="34" charset="0"/>
                <a:cs typeface="Calibri" panose="020F0502020204030204" pitchFamily="34" charset="0"/>
              </a:rPr>
              <a:t> o </a:t>
            </a:r>
            <a:r>
              <a:rPr lang="en-US" sz="1400" dirty="0" err="1">
                <a:latin typeface="Calibri" panose="020F0502020204030204" pitchFamily="34" charset="0"/>
                <a:cs typeface="Calibri" panose="020F0502020204030204" pitchFamily="34" charset="0"/>
              </a:rPr>
              <a:t>funcționalitate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majoră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un </a:t>
            </a:r>
            <a:r>
              <a:rPr lang="en-US" sz="1400" dirty="0" err="1">
                <a:latin typeface="Calibri" panose="020F0502020204030204" pitchFamily="34" charset="0"/>
                <a:cs typeface="Calibri" panose="020F0502020204030204" pitchFamily="34" charset="0"/>
              </a:rPr>
              <a:t>obiectiv</a:t>
            </a:r>
            <a:r>
              <a:rPr lang="en-US" sz="1400" dirty="0">
                <a:latin typeface="Calibri" panose="020F0502020204030204" pitchFamily="34" charset="0"/>
                <a:cs typeface="Calibri" panose="020F0502020204030204" pitchFamily="34" charset="0"/>
              </a:rPr>
              <a:t> mare.</a:t>
            </a:r>
          </a:p>
          <a:p>
            <a:pPr>
              <a:buFont typeface="+mj-lt"/>
              <a:buAutoNum type="arabicPeriod"/>
            </a:pPr>
            <a:r>
              <a:rPr lang="en-US" sz="1400" b="1" dirty="0">
                <a:solidFill>
                  <a:schemeClr val="bg1"/>
                </a:solidFill>
                <a:latin typeface="Calibri" panose="020F0502020204030204" pitchFamily="34" charset="0"/>
                <a:cs typeface="Calibri" panose="020F0502020204030204" pitchFamily="34" charset="0"/>
              </a:rPr>
              <a:t>Story</a:t>
            </a:r>
            <a:r>
              <a:rPr lang="en-US" sz="1400" dirty="0">
                <a:latin typeface="Calibri" panose="020F0502020204030204" pitchFamily="34" charset="0"/>
                <a:cs typeface="Calibri" panose="020F0502020204030204" pitchFamily="34" charset="0"/>
              </a:rPr>
              <a:t> – O </a:t>
            </a:r>
            <a:r>
              <a:rPr lang="en-US" sz="1400" dirty="0" err="1">
                <a:latin typeface="Calibri" panose="020F0502020204030204" pitchFamily="34" charset="0"/>
                <a:cs typeface="Calibri" panose="020F0502020204030204" pitchFamily="34" charset="0"/>
              </a:rPr>
              <a:t>cerință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funcțională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o </a:t>
            </a:r>
            <a:r>
              <a:rPr lang="en-US" sz="1400" dirty="0" err="1">
                <a:latin typeface="Calibri" panose="020F0502020204030204" pitchFamily="34" charset="0"/>
                <a:cs typeface="Calibri" panose="020F0502020204030204" pitchFamily="34" charset="0"/>
              </a:rPr>
              <a:t>caracteristică</a:t>
            </a:r>
            <a:r>
              <a:rPr lang="en-US" sz="1400" dirty="0">
                <a:latin typeface="Calibri" panose="020F0502020204030204" pitchFamily="34" charset="0"/>
                <a:cs typeface="Calibri" panose="020F0502020204030204" pitchFamily="34" charset="0"/>
              </a:rPr>
              <a:t> care </a:t>
            </a:r>
            <a:r>
              <a:rPr lang="en-US" sz="1400" dirty="0" err="1">
                <a:latin typeface="Calibri" panose="020F0502020204030204" pitchFamily="34" charset="0"/>
                <a:cs typeface="Calibri" panose="020F0502020204030204" pitchFamily="34" charset="0"/>
              </a:rPr>
              <a:t>trebuie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implementată</a:t>
            </a:r>
            <a:r>
              <a:rPr lang="en-US" sz="1400" dirty="0">
                <a:latin typeface="Calibri" panose="020F0502020204030204" pitchFamily="34" charset="0"/>
                <a:cs typeface="Calibri" panose="020F0502020204030204" pitchFamily="34" charset="0"/>
              </a:rPr>
              <a:t>. Este o </a:t>
            </a:r>
            <a:r>
              <a:rPr lang="en-US" sz="1400" dirty="0" err="1">
                <a:latin typeface="Calibri" panose="020F0502020204030204" pitchFamily="34" charset="0"/>
                <a:cs typeface="Calibri" panose="020F0502020204030204" pitchFamily="34" charset="0"/>
              </a:rPr>
              <a:t>unitate</a:t>
            </a:r>
            <a:r>
              <a:rPr lang="en-US" sz="1400" dirty="0">
                <a:latin typeface="Calibri" panose="020F0502020204030204" pitchFamily="34" charset="0"/>
                <a:cs typeface="Calibri" panose="020F0502020204030204" pitchFamily="34" charset="0"/>
              </a:rPr>
              <a:t> de </a:t>
            </a:r>
            <a:r>
              <a:rPr lang="en-US" sz="1400" dirty="0" err="1">
                <a:latin typeface="Calibri" panose="020F0502020204030204" pitchFamily="34" charset="0"/>
                <a:cs typeface="Calibri" panose="020F0502020204030204" pitchFamily="34" charset="0"/>
              </a:rPr>
              <a:t>lucru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mai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mică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dintr</a:t>
            </a:r>
            <a:r>
              <a:rPr lang="en-US" sz="1400" dirty="0">
                <a:latin typeface="Calibri" panose="020F0502020204030204" pitchFamily="34" charset="0"/>
                <a:cs typeface="Calibri" panose="020F0502020204030204" pitchFamily="34" charset="0"/>
              </a:rPr>
              <a:t>-un Epic.</a:t>
            </a:r>
          </a:p>
          <a:p>
            <a:pPr>
              <a:buFont typeface="+mj-lt"/>
              <a:buAutoNum type="arabicPeriod"/>
            </a:pPr>
            <a:r>
              <a:rPr lang="en-US" sz="1400" b="1" dirty="0">
                <a:solidFill>
                  <a:schemeClr val="bg1"/>
                </a:solidFill>
                <a:latin typeface="Calibri" panose="020F0502020204030204" pitchFamily="34" charset="0"/>
                <a:cs typeface="Calibri" panose="020F0502020204030204" pitchFamily="34" charset="0"/>
              </a:rPr>
              <a:t>Task</a:t>
            </a:r>
            <a:r>
              <a:rPr lang="en-US" sz="1400" dirty="0">
                <a:latin typeface="Calibri" panose="020F0502020204030204" pitchFamily="34" charset="0"/>
                <a:cs typeface="Calibri" panose="020F0502020204030204" pitchFamily="34" charset="0"/>
              </a:rPr>
              <a:t> – O </a:t>
            </a:r>
            <a:r>
              <a:rPr lang="en-US" sz="1400" dirty="0" err="1">
                <a:latin typeface="Calibri" panose="020F0502020204030204" pitchFamily="34" charset="0"/>
                <a:cs typeface="Calibri" panose="020F0502020204030204" pitchFamily="34" charset="0"/>
              </a:rPr>
              <a:t>sarcină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independentă</a:t>
            </a:r>
            <a:r>
              <a:rPr lang="en-US" sz="1400" dirty="0">
                <a:latin typeface="Calibri" panose="020F0502020204030204" pitchFamily="34" charset="0"/>
                <a:cs typeface="Calibri" panose="020F0502020204030204" pitchFamily="34" charset="0"/>
              </a:rPr>
              <a:t> care </a:t>
            </a:r>
            <a:r>
              <a:rPr lang="en-US" sz="1400" dirty="0" err="1">
                <a:latin typeface="Calibri" panose="020F0502020204030204" pitchFamily="34" charset="0"/>
                <a:cs typeface="Calibri" panose="020F0502020204030204" pitchFamily="34" charset="0"/>
              </a:rPr>
              <a:t>trebuie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realizată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Poate</a:t>
            </a:r>
            <a:r>
              <a:rPr lang="en-US" sz="1400" dirty="0">
                <a:latin typeface="Calibri" panose="020F0502020204030204" pitchFamily="34" charset="0"/>
                <a:cs typeface="Calibri" panose="020F0502020204030204" pitchFamily="34" charset="0"/>
              </a:rPr>
              <a:t> face </a:t>
            </a:r>
            <a:r>
              <a:rPr lang="en-US" sz="1400" dirty="0" err="1">
                <a:latin typeface="Calibri" panose="020F0502020204030204" pitchFamily="34" charset="0"/>
                <a:cs typeface="Calibri" panose="020F0502020204030204" pitchFamily="34" charset="0"/>
              </a:rPr>
              <a:t>parte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dintr</a:t>
            </a:r>
            <a:r>
              <a:rPr lang="en-US" sz="1400" dirty="0">
                <a:latin typeface="Calibri" panose="020F0502020204030204" pitchFamily="34" charset="0"/>
                <a:cs typeface="Calibri" panose="020F0502020204030204" pitchFamily="34" charset="0"/>
              </a:rPr>
              <a:t>-un Epic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poate</a:t>
            </a:r>
            <a:r>
              <a:rPr lang="en-US" sz="1400" dirty="0">
                <a:latin typeface="Calibri" panose="020F0502020204030204" pitchFamily="34" charset="0"/>
                <a:cs typeface="Calibri" panose="020F0502020204030204" pitchFamily="34" charset="0"/>
              </a:rPr>
              <a:t> fi un element de sine </a:t>
            </a:r>
            <a:r>
              <a:rPr lang="en-US" sz="1400" dirty="0" err="1">
                <a:latin typeface="Calibri" panose="020F0502020204030204" pitchFamily="34" charset="0"/>
                <a:cs typeface="Calibri" panose="020F0502020204030204" pitchFamily="34" charset="0"/>
              </a:rPr>
              <a:t>stătător</a:t>
            </a:r>
            <a:r>
              <a:rPr lang="en-US" sz="1400" dirty="0">
                <a:latin typeface="Calibri" panose="020F0502020204030204" pitchFamily="34" charset="0"/>
                <a:cs typeface="Calibri" panose="020F0502020204030204" pitchFamily="34" charset="0"/>
              </a:rPr>
              <a:t>.</a:t>
            </a:r>
          </a:p>
          <a:p>
            <a:pPr>
              <a:buFont typeface="+mj-lt"/>
              <a:buAutoNum type="arabicPeriod"/>
            </a:pPr>
            <a:r>
              <a:rPr lang="en-US" sz="1400" b="1" dirty="0">
                <a:solidFill>
                  <a:schemeClr val="bg1"/>
                </a:solidFill>
                <a:latin typeface="Calibri" panose="020F0502020204030204" pitchFamily="34" charset="0"/>
                <a:cs typeface="Calibri" panose="020F0502020204030204" pitchFamily="34" charset="0"/>
              </a:rPr>
              <a:t>Sub-task</a:t>
            </a:r>
            <a:r>
              <a:rPr lang="en-US" sz="1400" dirty="0">
                <a:latin typeface="Calibri" panose="020F0502020204030204" pitchFamily="34" charset="0"/>
                <a:cs typeface="Calibri" panose="020F0502020204030204" pitchFamily="34" charset="0"/>
              </a:rPr>
              <a:t> – O </a:t>
            </a:r>
            <a:r>
              <a:rPr lang="en-US" sz="1400" dirty="0" err="1">
                <a:latin typeface="Calibri" panose="020F0502020204030204" pitchFamily="34" charset="0"/>
                <a:cs typeface="Calibri" panose="020F0502020204030204" pitchFamily="34" charset="0"/>
              </a:rPr>
              <a:t>subdiviziune</a:t>
            </a:r>
            <a:r>
              <a:rPr lang="en-US" sz="1400" dirty="0">
                <a:latin typeface="Calibri" panose="020F0502020204030204" pitchFamily="34" charset="0"/>
                <a:cs typeface="Calibri" panose="020F0502020204030204" pitchFamily="34" charset="0"/>
              </a:rPr>
              <a:t> a </a:t>
            </a:r>
            <a:r>
              <a:rPr lang="en-US" sz="1400" dirty="0" err="1">
                <a:latin typeface="Calibri" panose="020F0502020204030204" pitchFamily="34" charset="0"/>
                <a:cs typeface="Calibri" panose="020F0502020204030204" pitchFamily="34" charset="0"/>
              </a:rPr>
              <a:t>unui</a:t>
            </a:r>
            <a:r>
              <a:rPr lang="en-US" sz="1400" dirty="0">
                <a:latin typeface="Calibri" panose="020F0502020204030204" pitchFamily="34" charset="0"/>
                <a:cs typeface="Calibri" panose="020F0502020204030204" pitchFamily="34" charset="0"/>
              </a:rPr>
              <a:t> Task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Story, </a:t>
            </a:r>
            <a:r>
              <a:rPr lang="en-US" sz="1400" dirty="0" err="1">
                <a:latin typeface="Calibri" panose="020F0502020204030204" pitchFamily="34" charset="0"/>
                <a:cs typeface="Calibri" panose="020F0502020204030204" pitchFamily="34" charset="0"/>
              </a:rPr>
              <a:t>utilizată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pentru</a:t>
            </a:r>
            <a:r>
              <a:rPr lang="en-US" sz="1400" dirty="0">
                <a:latin typeface="Calibri" panose="020F0502020204030204" pitchFamily="34" charset="0"/>
                <a:cs typeface="Calibri" panose="020F0502020204030204" pitchFamily="34" charset="0"/>
              </a:rPr>
              <a:t> a </a:t>
            </a:r>
            <a:r>
              <a:rPr lang="en-US" sz="1400" dirty="0" err="1">
                <a:latin typeface="Calibri" panose="020F0502020204030204" pitchFamily="34" charset="0"/>
                <a:cs typeface="Calibri" panose="020F0502020204030204" pitchFamily="34" charset="0"/>
              </a:rPr>
              <a:t>împărți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lucrul</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în</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părți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mai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mici</a:t>
            </a:r>
            <a:r>
              <a:rPr lang="en-US" sz="1400" dirty="0">
                <a:latin typeface="Calibri" panose="020F0502020204030204" pitchFamily="34" charset="0"/>
                <a:cs typeface="Calibri" panose="020F0502020204030204" pitchFamily="34" charset="0"/>
              </a:rPr>
              <a:t>.</a:t>
            </a:r>
          </a:p>
          <a:p>
            <a:pPr>
              <a:buFont typeface="+mj-lt"/>
              <a:buAutoNum type="arabicPeriod"/>
            </a:pPr>
            <a:r>
              <a:rPr lang="en-US" sz="1400" b="1" dirty="0">
                <a:solidFill>
                  <a:schemeClr val="bg1"/>
                </a:solidFill>
                <a:latin typeface="Calibri" panose="020F0502020204030204" pitchFamily="34" charset="0"/>
                <a:cs typeface="Calibri" panose="020F0502020204030204" pitchFamily="34" charset="0"/>
              </a:rPr>
              <a:t>Bug</a:t>
            </a:r>
            <a:r>
              <a:rPr lang="en-US" sz="1400" dirty="0">
                <a:latin typeface="Calibri" panose="020F0502020204030204" pitchFamily="34" charset="0"/>
                <a:cs typeface="Calibri" panose="020F0502020204030204" pitchFamily="34" charset="0"/>
              </a:rPr>
              <a:t> – O </a:t>
            </a:r>
            <a:r>
              <a:rPr lang="en-US" sz="1400" dirty="0" err="1">
                <a:latin typeface="Calibri" panose="020F0502020204030204" pitchFamily="34" charset="0"/>
                <a:cs typeface="Calibri" panose="020F0502020204030204" pitchFamily="34" charset="0"/>
              </a:rPr>
              <a:t>eroare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problemă</a:t>
            </a:r>
            <a:r>
              <a:rPr lang="en-US" sz="1400" dirty="0">
                <a:latin typeface="Calibri" panose="020F0502020204030204" pitchFamily="34" charset="0"/>
                <a:cs typeface="Calibri" panose="020F0502020204030204" pitchFamily="34" charset="0"/>
              </a:rPr>
              <a:t> care </a:t>
            </a:r>
            <a:r>
              <a:rPr lang="en-US" sz="1400" dirty="0" err="1">
                <a:latin typeface="Calibri" panose="020F0502020204030204" pitchFamily="34" charset="0"/>
                <a:cs typeface="Calibri" panose="020F0502020204030204" pitchFamily="34" charset="0"/>
              </a:rPr>
              <a:t>trebuie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remediată</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Poate</a:t>
            </a:r>
            <a:r>
              <a:rPr lang="en-US" sz="1400" dirty="0">
                <a:latin typeface="Calibri" panose="020F0502020204030204" pitchFamily="34" charset="0"/>
                <a:cs typeface="Calibri" panose="020F0502020204030204" pitchFamily="34" charset="0"/>
              </a:rPr>
              <a:t> fi </a:t>
            </a:r>
            <a:r>
              <a:rPr lang="en-US" sz="1400" dirty="0" err="1">
                <a:latin typeface="Calibri" panose="020F0502020204030204" pitchFamily="34" charset="0"/>
                <a:cs typeface="Calibri" panose="020F0502020204030204" pitchFamily="34" charset="0"/>
              </a:rPr>
              <a:t>asociat</a:t>
            </a:r>
            <a:r>
              <a:rPr lang="en-US" sz="1400" dirty="0">
                <a:latin typeface="Calibri" panose="020F0502020204030204" pitchFamily="34" charset="0"/>
                <a:cs typeface="Calibri" panose="020F0502020204030204" pitchFamily="34" charset="0"/>
              </a:rPr>
              <a:t> cu un Story, Task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Epic.</a:t>
            </a:r>
          </a:p>
          <a:p>
            <a:pPr>
              <a:buFont typeface="+mj-lt"/>
              <a:buAutoNum type="arabicPeriod"/>
            </a:pPr>
            <a:r>
              <a:rPr lang="en-US" sz="1400" b="1" dirty="0">
                <a:solidFill>
                  <a:schemeClr val="bg1"/>
                </a:solidFill>
                <a:latin typeface="Calibri" panose="020F0502020204030204" pitchFamily="34" charset="0"/>
                <a:cs typeface="Calibri" panose="020F0502020204030204" pitchFamily="34" charset="0"/>
              </a:rPr>
              <a:t>Spike</a:t>
            </a:r>
            <a:r>
              <a:rPr lang="en-US" sz="1400" dirty="0">
                <a:latin typeface="Calibri" panose="020F0502020204030204" pitchFamily="34" charset="0"/>
                <a:cs typeface="Calibri" panose="020F0502020204030204" pitchFamily="34" charset="0"/>
              </a:rPr>
              <a:t> – Un task special </a:t>
            </a:r>
            <a:r>
              <a:rPr lang="en-US" sz="1400" dirty="0" err="1">
                <a:latin typeface="Calibri" panose="020F0502020204030204" pitchFamily="34" charset="0"/>
                <a:cs typeface="Calibri" panose="020F0502020204030204" pitchFamily="34" charset="0"/>
              </a:rPr>
              <a:t>utilizat</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pentru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cercetare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sau</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investigație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folosit</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adesea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pentru</a:t>
            </a:r>
            <a:r>
              <a:rPr lang="en-US" sz="1400" dirty="0">
                <a:latin typeface="Calibri" panose="020F0502020204030204" pitchFamily="34" charset="0"/>
                <a:cs typeface="Calibri" panose="020F0502020204030204" pitchFamily="34" charset="0"/>
              </a:rPr>
              <a:t> a </a:t>
            </a:r>
            <a:r>
              <a:rPr lang="en-US" sz="1400" dirty="0" err="1">
                <a:latin typeface="Calibri" panose="020F0502020204030204" pitchFamily="34" charset="0"/>
                <a:cs typeface="Calibri" panose="020F0502020204030204" pitchFamily="34" charset="0"/>
              </a:rPr>
              <a:t>clarifica</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cerințele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înainte</a:t>
            </a:r>
            <a:r>
              <a:rPr lang="en-US" sz="1400" dirty="0">
                <a:latin typeface="Calibri" panose="020F0502020204030204" pitchFamily="34" charset="0"/>
                <a:cs typeface="Calibri" panose="020F0502020204030204" pitchFamily="34" charset="0"/>
              </a:rPr>
              <a:t> de </a:t>
            </a:r>
            <a:r>
              <a:rPr lang="en-US" sz="1400" dirty="0" err="1">
                <a:latin typeface="Calibri" panose="020F0502020204030204" pitchFamily="34" charset="0"/>
                <a:cs typeface="Calibri" panose="020F0502020204030204" pitchFamily="34" charset="0"/>
              </a:rPr>
              <a:t>dezvoltare</a:t>
            </a:r>
            <a:r>
              <a:rPr lang="en-US" sz="1400" dirty="0">
                <a:latin typeface="Calibri" panose="020F0502020204030204" pitchFamily="34" charset="0"/>
                <a:cs typeface="Calibri" panose="020F0502020204030204" pitchFamily="34" charset="0"/>
              </a:rPr>
              <a:t>.</a:t>
            </a:r>
          </a:p>
          <a:p>
            <a:r>
              <a:rPr lang="en-US" sz="1400" b="1" dirty="0" err="1">
                <a:solidFill>
                  <a:schemeClr val="bg1"/>
                </a:solidFill>
                <a:latin typeface="Calibri" panose="020F0502020204030204" pitchFamily="34" charset="0"/>
                <a:cs typeface="Calibri" panose="020F0502020204030204" pitchFamily="34" charset="0"/>
              </a:rPr>
              <a:t>Această</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ierarhie</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ajută</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echipele</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să</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organizeze</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eficient</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proiectele</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și</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să</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urmărească</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progresul</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fiecărei</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componente</a:t>
            </a:r>
            <a:r>
              <a:rPr lang="en-US" sz="1400" b="1" dirty="0">
                <a:solidFill>
                  <a:schemeClr val="bg1"/>
                </a:solidFill>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AB003F4B-EEC5-E643-BCCA-D93EC25EAC94}"/>
              </a:ext>
            </a:extLst>
          </p:cNvPr>
          <p:cNvSpPr txBox="1"/>
          <p:nvPr/>
        </p:nvSpPr>
        <p:spPr>
          <a:xfrm>
            <a:off x="707994" y="3212219"/>
            <a:ext cx="7728011" cy="307777"/>
          </a:xfrm>
          <a:prstGeom prst="rect">
            <a:avLst/>
          </a:prstGeom>
          <a:noFill/>
        </p:spPr>
        <p:txBody>
          <a:bodyPr wrap="square">
            <a:spAutoFit/>
          </a:bodyPr>
          <a:lstStyle/>
          <a:p>
            <a:r>
              <a:rPr lang="en-US" sz="1400" b="1" dirty="0" err="1">
                <a:solidFill>
                  <a:schemeClr val="bg1"/>
                </a:solidFill>
                <a:latin typeface="Calibri" panose="020F0502020204030204" pitchFamily="34" charset="0"/>
                <a:cs typeface="Calibri" panose="020F0502020204030204" pitchFamily="34" charset="0"/>
              </a:rPr>
              <a:t>Pentru</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urmatoarele</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exemple</a:t>
            </a:r>
            <a:r>
              <a:rPr lang="en-US" sz="1400" b="1" dirty="0">
                <a:solidFill>
                  <a:schemeClr val="bg1"/>
                </a:solidFill>
                <a:latin typeface="Calibri" panose="020F0502020204030204" pitchFamily="34" charset="0"/>
                <a:cs typeface="Calibri" panose="020F0502020204030204" pitchFamily="34" charset="0"/>
              </a:rPr>
              <a:t> din </a:t>
            </a:r>
            <a:r>
              <a:rPr lang="en-US" sz="1400" b="1" dirty="0" err="1">
                <a:solidFill>
                  <a:schemeClr val="bg1"/>
                </a:solidFill>
                <a:latin typeface="Calibri" panose="020F0502020204030204" pitchFamily="34" charset="0"/>
                <a:cs typeface="Calibri" panose="020F0502020204030204" pitchFamily="34" charset="0"/>
              </a:rPr>
              <a:t>proiect</a:t>
            </a:r>
            <a:r>
              <a:rPr lang="en-US" sz="1400" b="1" dirty="0">
                <a:solidFill>
                  <a:schemeClr val="bg1"/>
                </a:solidFill>
                <a:latin typeface="Calibri" panose="020F0502020204030204" pitchFamily="34" charset="0"/>
                <a:cs typeface="Calibri" panose="020F0502020204030204" pitchFamily="34" charset="0"/>
              </a:rPr>
              <a:t> a </a:t>
            </a:r>
            <a:r>
              <a:rPr lang="en-US" sz="1400" b="1" dirty="0" err="1">
                <a:solidFill>
                  <a:schemeClr val="bg1"/>
                </a:solidFill>
                <a:latin typeface="Calibri" panose="020F0502020204030204" pitchFamily="34" charset="0"/>
                <a:cs typeface="Calibri" panose="020F0502020204030204" pitchFamily="34" charset="0"/>
              </a:rPr>
              <a:t>fost</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folosita</a:t>
            </a:r>
            <a:r>
              <a:rPr lang="en-US" sz="1400" b="1" dirty="0">
                <a:solidFill>
                  <a:schemeClr val="bg1"/>
                </a:solidFill>
                <a:latin typeface="Calibri" panose="020F0502020204030204" pitchFamily="34" charset="0"/>
                <a:cs typeface="Calibri" panose="020F0502020204030204" pitchFamily="34" charset="0"/>
              </a:rPr>
              <a:t> </a:t>
            </a:r>
            <a:r>
              <a:rPr lang="en-US" sz="1400" b="1" dirty="0" err="1">
                <a:solidFill>
                  <a:schemeClr val="bg1"/>
                </a:solidFill>
                <a:latin typeface="Calibri" panose="020F0502020204030204" pitchFamily="34" charset="0"/>
                <a:cs typeface="Calibri" panose="020F0502020204030204" pitchFamily="34" charset="0"/>
              </a:rPr>
              <a:t>aplicatia</a:t>
            </a:r>
            <a:r>
              <a:rPr lang="en-US" sz="1400" b="1" dirty="0">
                <a:solidFill>
                  <a:schemeClr val="bg1"/>
                </a:solidFill>
                <a:latin typeface="Calibri" panose="020F0502020204030204" pitchFamily="34" charset="0"/>
                <a:cs typeface="Calibri" panose="020F0502020204030204" pitchFamily="34" charset="0"/>
              </a:rPr>
              <a:t>  </a:t>
            </a:r>
            <a:r>
              <a:rPr lang="en-US" sz="1400" dirty="0">
                <a:solidFill>
                  <a:schemeClr val="bg1"/>
                </a:solidFill>
                <a:latin typeface="Calibri" panose="020F0502020204030204" pitchFamily="34" charset="0"/>
                <a:cs typeface="Calibri" panose="020F0502020204030204" pitchFamily="34" charset="0"/>
                <a:hlinkClick r:id="rId3"/>
              </a:rPr>
              <a:t>https://test.hapifyme.com/index.php</a:t>
            </a:r>
            <a:r>
              <a:rPr lang="en-US" sz="1400" dirty="0">
                <a:solidFill>
                  <a:schemeClr val="bg1"/>
                </a:solidFill>
                <a:latin typeface="Calibri" panose="020F0502020204030204" pitchFamily="34" charset="0"/>
                <a:cs typeface="Calibri" panose="020F0502020204030204" pitchFamily="34"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B38A65-38CE-D707-FF07-BCC8D732B1AE}"/>
              </a:ext>
            </a:extLst>
          </p:cNvPr>
          <p:cNvSpPr/>
          <p:nvPr/>
        </p:nvSpPr>
        <p:spPr>
          <a:xfrm>
            <a:off x="402085" y="3630353"/>
            <a:ext cx="2261216" cy="1375925"/>
          </a:xfrm>
          <a:prstGeom prst="rect">
            <a:avLst/>
          </a:prstGeom>
          <a:solidFill>
            <a:schemeClr val="accent6"/>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66D5E8F-5462-9E96-547A-A0BF695C330C}"/>
              </a:ext>
            </a:extLst>
          </p:cNvPr>
          <p:cNvPicPr>
            <a:picLocks noChangeAspect="1"/>
          </p:cNvPicPr>
          <p:nvPr/>
        </p:nvPicPr>
        <p:blipFill>
          <a:blip r:embed="rId2"/>
          <a:stretch>
            <a:fillRect/>
          </a:stretch>
        </p:blipFill>
        <p:spPr>
          <a:xfrm>
            <a:off x="184209" y="101071"/>
            <a:ext cx="6438531" cy="3331897"/>
          </a:xfrm>
          <a:prstGeom prst="rect">
            <a:avLst/>
          </a:prstGeom>
        </p:spPr>
      </p:pic>
      <p:pic>
        <p:nvPicPr>
          <p:cNvPr id="5" name="Picture 4">
            <a:extLst>
              <a:ext uri="{FF2B5EF4-FFF2-40B4-BE49-F238E27FC236}">
                <a16:creationId xmlns:a16="http://schemas.microsoft.com/office/drawing/2014/main" id="{25C01D84-1191-0E8E-086E-9C8A637E2E88}"/>
              </a:ext>
            </a:extLst>
          </p:cNvPr>
          <p:cNvPicPr>
            <a:picLocks noChangeAspect="1"/>
          </p:cNvPicPr>
          <p:nvPr/>
        </p:nvPicPr>
        <p:blipFill>
          <a:blip r:embed="rId3"/>
          <a:stretch>
            <a:fillRect/>
          </a:stretch>
        </p:blipFill>
        <p:spPr>
          <a:xfrm>
            <a:off x="2934047" y="3573733"/>
            <a:ext cx="5945844" cy="3084990"/>
          </a:xfrm>
          <a:prstGeom prst="rect">
            <a:avLst/>
          </a:prstGeom>
        </p:spPr>
      </p:pic>
      <p:pic>
        <p:nvPicPr>
          <p:cNvPr id="2" name="Picture 1">
            <a:hlinkClick r:id="rId4"/>
            <a:extLst>
              <a:ext uri="{FF2B5EF4-FFF2-40B4-BE49-F238E27FC236}">
                <a16:creationId xmlns:a16="http://schemas.microsoft.com/office/drawing/2014/main" id="{B5E088D1-442E-CD70-A407-C4607CA67F88}"/>
              </a:ext>
            </a:extLst>
          </p:cNvPr>
          <p:cNvPicPr>
            <a:picLocks noChangeAspect="1"/>
          </p:cNvPicPr>
          <p:nvPr/>
        </p:nvPicPr>
        <p:blipFill>
          <a:blip r:embed="rId5"/>
          <a:stretch>
            <a:fillRect/>
          </a:stretch>
        </p:blipFill>
        <p:spPr>
          <a:xfrm>
            <a:off x="1146700" y="4158633"/>
            <a:ext cx="676923" cy="676923"/>
          </a:xfrm>
          <a:prstGeom prst="rect">
            <a:avLst/>
          </a:prstGeom>
        </p:spPr>
      </p:pic>
      <p:sp>
        <p:nvSpPr>
          <p:cNvPr id="6" name="TextBox 5">
            <a:extLst>
              <a:ext uri="{FF2B5EF4-FFF2-40B4-BE49-F238E27FC236}">
                <a16:creationId xmlns:a16="http://schemas.microsoft.com/office/drawing/2014/main" id="{CE8CBDDF-9200-97AF-5425-411A3A7C0A85}"/>
              </a:ext>
            </a:extLst>
          </p:cNvPr>
          <p:cNvSpPr txBox="1"/>
          <p:nvPr/>
        </p:nvSpPr>
        <p:spPr>
          <a:xfrm>
            <a:off x="532661" y="3743134"/>
            <a:ext cx="4580876" cy="830997"/>
          </a:xfrm>
          <a:prstGeom prst="rect">
            <a:avLst/>
          </a:prstGeom>
          <a:noFill/>
        </p:spPr>
        <p:txBody>
          <a:bodyPr wrap="square">
            <a:spAutoFit/>
          </a:bodyPr>
          <a:lstStyle/>
          <a:p>
            <a:pPr marL="0" indent="0">
              <a:buNone/>
            </a:pPr>
            <a:r>
              <a:rPr lang="en-US" sz="1800" b="1" dirty="0" err="1">
                <a:solidFill>
                  <a:schemeClr val="bg1"/>
                </a:solidFill>
              </a:rPr>
              <a:t>Acces</a:t>
            </a:r>
            <a:r>
              <a:rPr lang="en-US" sz="1800" b="1" dirty="0">
                <a:solidFill>
                  <a:schemeClr val="bg1"/>
                </a:solidFill>
              </a:rPr>
              <a:t> </a:t>
            </a:r>
            <a:r>
              <a:rPr lang="en-US" sz="1800" b="1" dirty="0" err="1">
                <a:solidFill>
                  <a:schemeClr val="bg1"/>
                </a:solidFill>
              </a:rPr>
              <a:t>catre</a:t>
            </a:r>
            <a:r>
              <a:rPr lang="en-US" sz="1800" b="1" dirty="0">
                <a:solidFill>
                  <a:schemeClr val="bg1"/>
                </a:solidFill>
              </a:rPr>
              <a:t> GitHub</a:t>
            </a:r>
          </a:p>
          <a:p>
            <a:pPr marL="0" indent="0">
              <a:buNone/>
            </a:pPr>
            <a:endParaRPr lang="en-US" sz="1800" b="1" dirty="0">
              <a:solidFill>
                <a:schemeClr val="bg1"/>
              </a:solidFill>
            </a:endParaRPr>
          </a:p>
          <a:p>
            <a:pPr marL="0" indent="0">
              <a:buNone/>
            </a:pPr>
            <a:endParaRPr lang="en-US" sz="1200" b="1"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9854" y="2879801"/>
            <a:ext cx="7429499" cy="3541714"/>
          </a:xfrm>
        </p:spPr>
        <p:txBody>
          <a:bodyPr>
            <a:normAutofit/>
          </a:bodyPr>
          <a:lstStyle/>
          <a:p>
            <a:pPr marL="0" indent="0">
              <a:buNone/>
            </a:pPr>
            <a:r>
              <a:rPr sz="3200" b="1" dirty="0" err="1"/>
              <a:t>Mulțumesc</a:t>
            </a:r>
            <a:r>
              <a:rPr sz="3200" b="1" dirty="0"/>
              <a:t> </a:t>
            </a:r>
            <a:r>
              <a:rPr sz="3200" b="1" dirty="0" err="1"/>
              <a:t>pentru</a:t>
            </a:r>
            <a:r>
              <a:rPr sz="3200" b="1" dirty="0"/>
              <a:t> </a:t>
            </a:r>
            <a:r>
              <a:rPr sz="3200" b="1" dirty="0" err="1"/>
              <a:t>atenție</a:t>
            </a:r>
            <a:r>
              <a:rPr sz="3200" b="1" dirty="0"/>
              <a:t>!</a:t>
            </a:r>
            <a:endParaRPr lang="en-US" sz="3200" b="1" dirty="0"/>
          </a:p>
          <a:p>
            <a:pPr marL="0" indent="0">
              <a:buNone/>
            </a:pPr>
            <a:endParaRPr lang="en-US" sz="3200" b="1" dirty="0">
              <a:solidFill>
                <a:schemeClr val="bg1"/>
              </a:solidFill>
            </a:endParaRPr>
          </a:p>
          <a:p>
            <a:pPr marL="0" indent="0">
              <a:buNone/>
            </a:pPr>
            <a:endParaRPr sz="20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095" y="0"/>
            <a:ext cx="7429499" cy="1478570"/>
          </a:xfrm>
        </p:spPr>
        <p:txBody>
          <a:bodyPr>
            <a:normAutofit/>
          </a:bodyPr>
          <a:lstStyle/>
          <a:p>
            <a:r>
              <a:rPr sz="2000" dirty="0" err="1"/>
              <a:t>Introducere</a:t>
            </a:r>
            <a:endParaRPr sz="2000" dirty="0"/>
          </a:p>
        </p:txBody>
      </p:sp>
      <p:sp>
        <p:nvSpPr>
          <p:cNvPr id="3" name="Content Placeholder 2"/>
          <p:cNvSpPr>
            <a:spLocks noGrp="1"/>
          </p:cNvSpPr>
          <p:nvPr>
            <p:ph idx="1"/>
          </p:nvPr>
        </p:nvSpPr>
        <p:spPr>
          <a:xfrm>
            <a:off x="1083075" y="2178941"/>
            <a:ext cx="7429499" cy="3541714"/>
          </a:xfrm>
        </p:spPr>
        <p:txBody>
          <a:bodyPr>
            <a:noAutofit/>
          </a:bodyPr>
          <a:lstStyle/>
          <a:p>
            <a:r>
              <a:rPr sz="1400" dirty="0">
                <a:latin typeface="Calibri" panose="020F0502020204030204" pitchFamily="34" charset="0"/>
                <a:cs typeface="Calibri" panose="020F0502020204030204" pitchFamily="34" charset="0"/>
              </a:rPr>
              <a:t>Ce </a:t>
            </a:r>
            <a:r>
              <a:rPr sz="1400" dirty="0" err="1">
                <a:latin typeface="Calibri" panose="020F0502020204030204" pitchFamily="34" charset="0"/>
                <a:cs typeface="Calibri" panose="020F0502020204030204" pitchFamily="34" charset="0"/>
              </a:rPr>
              <a:t>este</a:t>
            </a:r>
            <a:r>
              <a:rPr sz="1400" dirty="0">
                <a:latin typeface="Calibri" panose="020F0502020204030204" pitchFamily="34" charset="0"/>
                <a:cs typeface="Calibri" panose="020F0502020204030204" pitchFamily="34" charset="0"/>
              </a:rPr>
              <a:t> </a:t>
            </a:r>
            <a:r>
              <a:rPr sz="1400" b="1" dirty="0" err="1">
                <a:latin typeface="Calibri" panose="020F0502020204030204" pitchFamily="34" charset="0"/>
                <a:cs typeface="Calibri" panose="020F0502020204030204" pitchFamily="34" charset="0"/>
              </a:rPr>
              <a:t>testarea</a:t>
            </a:r>
            <a:r>
              <a:rPr sz="1400" b="1" dirty="0">
                <a:latin typeface="Calibri" panose="020F0502020204030204" pitchFamily="34" charset="0"/>
                <a:cs typeface="Calibri" panose="020F0502020204030204" pitchFamily="34" charset="0"/>
              </a:rPr>
              <a:t> </a:t>
            </a:r>
            <a:r>
              <a:rPr lang="en-US" sz="1400" b="1" dirty="0">
                <a:latin typeface="Calibri" panose="020F0502020204030204" pitchFamily="34" charset="0"/>
                <a:cs typeface="Calibri" panose="020F0502020204030204" pitchFamily="34" charset="0"/>
              </a:rPr>
              <a:t>automata </a:t>
            </a:r>
            <a:r>
              <a:rPr lang="en-US" sz="1400" dirty="0" err="1">
                <a:latin typeface="Calibri" panose="020F0502020204030204" pitchFamily="34" charset="0"/>
                <a:cs typeface="Calibri" panose="020F0502020204030204" pitchFamily="34" charset="0"/>
              </a:rPr>
              <a:t>si</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ce</a:t>
            </a:r>
            <a:r>
              <a:rPr lang="en-US" sz="1400" dirty="0">
                <a:latin typeface="Calibri" panose="020F0502020204030204" pitchFamily="34" charset="0"/>
                <a:cs typeface="Calibri" panose="020F0502020204030204" pitchFamily="34" charset="0"/>
              </a:rPr>
              <a:t> </a:t>
            </a:r>
            <a:r>
              <a:rPr lang="en-US" sz="1400" dirty="0" err="1">
                <a:latin typeface="Calibri" panose="020F0502020204030204" pitchFamily="34" charset="0"/>
                <a:cs typeface="Calibri" panose="020F0502020204030204" pitchFamily="34" charset="0"/>
              </a:rPr>
              <a:t>este</a:t>
            </a:r>
            <a:r>
              <a:rPr lang="en-US" sz="1400" dirty="0">
                <a:latin typeface="Calibri" panose="020F0502020204030204" pitchFamily="34" charset="0"/>
                <a:cs typeface="Calibri" panose="020F0502020204030204" pitchFamily="34" charset="0"/>
              </a:rPr>
              <a:t> </a:t>
            </a:r>
            <a:r>
              <a:rPr lang="en-US" sz="1400" b="1" dirty="0" err="1">
                <a:latin typeface="Calibri" panose="020F0502020204030204" pitchFamily="34" charset="0"/>
                <a:cs typeface="Calibri" panose="020F0502020204030204" pitchFamily="34" charset="0"/>
              </a:rPr>
              <a:t>testarea</a:t>
            </a:r>
            <a:r>
              <a:rPr lang="en-US" sz="1400" b="1" dirty="0">
                <a:latin typeface="Calibri" panose="020F0502020204030204" pitchFamily="34" charset="0"/>
                <a:cs typeface="Calibri" panose="020F0502020204030204" pitchFamily="34" charset="0"/>
              </a:rPr>
              <a:t> </a:t>
            </a:r>
            <a:r>
              <a:rPr lang="en-US" sz="1400" b="1" dirty="0" err="1">
                <a:latin typeface="Calibri" panose="020F0502020204030204" pitchFamily="34" charset="0"/>
                <a:cs typeface="Calibri" panose="020F0502020204030204" pitchFamily="34" charset="0"/>
              </a:rPr>
              <a:t>manuala</a:t>
            </a:r>
            <a:r>
              <a:rPr lang="en-US" sz="1400" b="1" dirty="0">
                <a:latin typeface="Calibri" panose="020F0502020204030204" pitchFamily="34" charset="0"/>
                <a:cs typeface="Calibri" panose="020F0502020204030204" pitchFamily="34" charset="0"/>
              </a:rPr>
              <a:t>?</a:t>
            </a:r>
            <a:endParaRPr sz="1400" dirty="0">
              <a:latin typeface="Calibri" panose="020F0502020204030204" pitchFamily="34" charset="0"/>
              <a:cs typeface="Calibri" panose="020F0502020204030204" pitchFamily="34" charset="0"/>
            </a:endParaRPr>
          </a:p>
          <a:p>
            <a:pPr marL="0" indent="0">
              <a:buNone/>
            </a:pPr>
            <a:r>
              <a:rPr lang="en-US" sz="1400" b="0" i="0" dirty="0">
                <a:solidFill>
                  <a:schemeClr val="bg1"/>
                </a:solidFill>
                <a:effectLst/>
                <a:latin typeface="Calibri" panose="020F0502020204030204" pitchFamily="34" charset="0"/>
                <a:cs typeface="Calibri" panose="020F0502020204030204" pitchFamily="34" charset="0"/>
              </a:rPr>
              <a:t>      -</a:t>
            </a:r>
            <a:r>
              <a:rPr lang="en-US" sz="1400" b="0" i="0" dirty="0">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Testarea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automată</a:t>
            </a:r>
            <a:r>
              <a:rPr lang="en-US" sz="1400" b="1" i="0" dirty="0">
                <a:solidFill>
                  <a:schemeClr val="bg1"/>
                </a:solidFill>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procesul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prin</a:t>
            </a:r>
            <a:r>
              <a:rPr lang="en-US" sz="1400" b="0" i="0" dirty="0">
                <a:effectLst/>
                <a:latin typeface="Calibri" panose="020F0502020204030204" pitchFamily="34" charset="0"/>
                <a:cs typeface="Calibri" panose="020F0502020204030204" pitchFamily="34" charset="0"/>
              </a:rPr>
              <a:t> care un tester </a:t>
            </a:r>
            <a:r>
              <a:rPr lang="en-US" sz="1400" b="0" i="0" dirty="0" err="1">
                <a:effectLst/>
                <a:latin typeface="Calibri" panose="020F0502020204030204" pitchFamily="34" charset="0"/>
                <a:cs typeface="Calibri" panose="020F0502020204030204" pitchFamily="34" charset="0"/>
              </a:rPr>
              <a:t>folosește</a:t>
            </a:r>
            <a:r>
              <a:rPr lang="en-US" sz="1400" b="0" i="0" dirty="0">
                <a:effectLst/>
                <a:latin typeface="Calibri" panose="020F0502020204030204" pitchFamily="34" charset="0"/>
                <a:cs typeface="Calibri" panose="020F0502020204030204" pitchFamily="34" charset="0"/>
              </a:rPr>
              <a:t> un instrument </a:t>
            </a:r>
            <a:r>
              <a:rPr lang="en-US" sz="1400" b="0" i="0" dirty="0" err="1">
                <a:effectLst/>
                <a:latin typeface="Calibri" panose="020F0502020204030204" pitchFamily="34" charset="0"/>
                <a:cs typeface="Calibri" panose="020F0502020204030204" pitchFamily="34" charset="0"/>
              </a:rPr>
              <a:t>terț</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 </a:t>
            </a:r>
            <a:r>
              <a:rPr lang="en-US" sz="1400" b="0" i="0" dirty="0" err="1">
                <a:effectLst/>
                <a:latin typeface="Calibri" panose="020F0502020204030204" pitchFamily="34" charset="0"/>
                <a:cs typeface="Calibri" panose="020F0502020204030204" pitchFamily="34" charset="0"/>
              </a:rPr>
              <a:t>automatiza</a:t>
            </a:r>
            <a:r>
              <a:rPr lang="en-US" sz="1400" b="0" i="0" dirty="0">
                <a:effectLst/>
                <a:latin typeface="Calibri" panose="020F0502020204030204" pitchFamily="34" charset="0"/>
                <a:cs typeface="Calibri" panose="020F0502020204030204" pitchFamily="34" charset="0"/>
              </a:rPr>
              <a:t> o </a:t>
            </a:r>
            <a:r>
              <a:rPr lang="en-US" sz="1400" b="0" i="0" dirty="0" err="1">
                <a:effectLst/>
                <a:latin typeface="Calibri" panose="020F0502020204030204" pitchFamily="34" charset="0"/>
                <a:cs typeface="Calibri" panose="020F0502020204030204" pitchFamily="34" charset="0"/>
              </a:rPr>
              <a:t>bucată</a:t>
            </a:r>
            <a:r>
              <a:rPr lang="en-US" sz="1400" b="0" i="0" dirty="0">
                <a:effectLst/>
                <a:latin typeface="Calibri" panose="020F0502020204030204" pitchFamily="34" charset="0"/>
                <a:cs typeface="Calibri" panose="020F0502020204030204" pitchFamily="34" charset="0"/>
              </a:rPr>
              <a:t> de software, </a:t>
            </a:r>
            <a:r>
              <a:rPr lang="en-US" sz="1400" b="0" i="0" dirty="0" err="1">
                <a:effectLst/>
                <a:latin typeface="Calibri" panose="020F0502020204030204" pitchFamily="34" charset="0"/>
                <a:cs typeface="Calibri" panose="020F0502020204030204" pitchFamily="34" charset="0"/>
              </a:rPr>
              <a:t>examinând</a:t>
            </a:r>
            <a:r>
              <a:rPr lang="en-US" sz="1400" b="0" i="0" dirty="0">
                <a:effectLst/>
                <a:latin typeface="Calibri" panose="020F0502020204030204" pitchFamily="34" charset="0"/>
                <a:cs typeface="Calibri" panose="020F0502020204030204" pitchFamily="34" charset="0"/>
              </a:rPr>
              <a:t> software-</a:t>
            </a:r>
            <a:r>
              <a:rPr lang="en-US" sz="1400" b="0" i="0" dirty="0" err="1">
                <a:effectLst/>
                <a:latin typeface="Calibri" panose="020F0502020204030204" pitchFamily="34" charset="0"/>
                <a:cs typeface="Calibri" panose="020F0502020204030204" pitchFamily="34" charset="0"/>
              </a:rPr>
              <a:t>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timp</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acesta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efectuează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mod </a:t>
            </a:r>
            <a:r>
              <a:rPr lang="en-US" sz="1400" b="0" i="0" dirty="0" err="1">
                <a:effectLst/>
                <a:latin typeface="Calibri" panose="020F0502020204030204" pitchFamily="34" charset="0"/>
                <a:cs typeface="Calibri" panose="020F0502020204030204" pitchFamily="34" charset="0"/>
              </a:rPr>
              <a:t>repetat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același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proces</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 se </a:t>
            </a:r>
            <a:r>
              <a:rPr lang="en-US" sz="1400" b="0" i="0" dirty="0" err="1">
                <a:effectLst/>
                <a:latin typeface="Calibri" panose="020F0502020204030204" pitchFamily="34" charset="0"/>
                <a:cs typeface="Calibri" panose="020F0502020204030204" pitchFamily="34" charset="0"/>
              </a:rPr>
              <a:t>asigura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funcționează</a:t>
            </a:r>
            <a:r>
              <a:rPr lang="en-US" sz="1400" b="0" i="0" dirty="0">
                <a:effectLst/>
                <a:latin typeface="Calibri" panose="020F0502020204030204" pitchFamily="34" charset="0"/>
                <a:cs typeface="Calibri" panose="020F0502020204030204" pitchFamily="34" charset="0"/>
              </a:rPr>
              <a:t> la un standard </a:t>
            </a:r>
            <a:r>
              <a:rPr lang="en-US" sz="1400" b="0" i="0" dirty="0" err="1">
                <a:effectLst/>
                <a:latin typeface="Calibri" panose="020F0502020204030204" pitchFamily="34" charset="0"/>
                <a:cs typeface="Calibri" panose="020F0502020204030204" pitchFamily="34" charset="0"/>
              </a:rPr>
              <a:t>suficient</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ridicat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o </a:t>
            </a:r>
            <a:r>
              <a:rPr lang="en-US" sz="1400" b="0" i="0" dirty="0" err="1">
                <a:effectLst/>
                <a:latin typeface="Calibri" panose="020F0502020204030204" pitchFamily="34" charset="0"/>
                <a:cs typeface="Calibri" panose="020F0502020204030204" pitchFamily="34" charset="0"/>
              </a:rPr>
              <a:t>organizație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Principalul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beneficiu</a:t>
            </a:r>
            <a:r>
              <a:rPr lang="en-US" sz="1400" b="0" i="0" dirty="0">
                <a:effectLst/>
                <a:latin typeface="Calibri" panose="020F0502020204030204" pitchFamily="34" charset="0"/>
                <a:cs typeface="Calibri" panose="020F0502020204030204" pitchFamily="34" charset="0"/>
              </a:rPr>
              <a:t> al </a:t>
            </a:r>
            <a:r>
              <a:rPr lang="en-US" sz="1400" b="0" i="0" dirty="0" err="1">
                <a:effectLst/>
                <a:latin typeface="Calibri" panose="020F0502020204030204" pitchFamily="34" charset="0"/>
                <a:cs typeface="Calibri" panose="020F0502020204030204" pitchFamily="34" charset="0"/>
              </a:rPr>
              <a:t>automatizării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testelor</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un </a:t>
            </a:r>
            <a:r>
              <a:rPr lang="en-US" sz="1400" b="0" i="0" dirty="0" err="1">
                <a:effectLst/>
                <a:latin typeface="Calibri" panose="020F0502020204030204" pitchFamily="34" charset="0"/>
                <a:cs typeface="Calibri" panose="020F0502020204030204" pitchFamily="34" charset="0"/>
              </a:rPr>
              <a:t>proces</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mult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mai</a:t>
            </a:r>
            <a:r>
              <a:rPr lang="en-US" sz="1400" b="0" i="0" dirty="0">
                <a:effectLst/>
                <a:latin typeface="Calibri" panose="020F0502020204030204" pitchFamily="34" charset="0"/>
                <a:cs typeface="Calibri" panose="020F0502020204030204" pitchFamily="34" charset="0"/>
              </a:rPr>
              <a:t> rapid,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special </a:t>
            </a:r>
            <a:r>
              <a:rPr lang="en-US" sz="1400" b="0" i="0" dirty="0" err="1">
                <a:effectLst/>
                <a:latin typeface="Calibri" panose="020F0502020204030204" pitchFamily="34" charset="0"/>
                <a:cs typeface="Calibri" panose="020F0502020204030204" pitchFamily="34" charset="0"/>
              </a:rPr>
              <a:t>atunci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când</a:t>
            </a:r>
            <a:r>
              <a:rPr lang="en-US" sz="1400" b="0" i="0" dirty="0">
                <a:effectLst/>
                <a:latin typeface="Calibri" panose="020F0502020204030204" pitchFamily="34" charset="0"/>
                <a:cs typeface="Calibri" panose="020F0502020204030204" pitchFamily="34" charset="0"/>
              </a:rPr>
              <a:t> se </a:t>
            </a:r>
            <a:r>
              <a:rPr lang="en-US" sz="1400" b="0" i="0" dirty="0" err="1">
                <a:effectLst/>
                <a:latin typeface="Calibri" panose="020F0502020204030204" pitchFamily="34" charset="0"/>
                <a:cs typeface="Calibri" panose="020F0502020204030204" pitchFamily="34" charset="0"/>
              </a:rPr>
              <a:t>realizează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sarcini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minore</a:t>
            </a:r>
            <a:r>
              <a:rPr lang="en-US" sz="1400" b="0" i="0" dirty="0">
                <a:effectLst/>
                <a:latin typeface="Calibri" panose="020F0502020204030204" pitchFamily="34" charset="0"/>
                <a:cs typeface="Calibri" panose="020F0502020204030204" pitchFamily="34" charset="0"/>
              </a:rPr>
              <a:t>, cum </a:t>
            </a:r>
            <a:r>
              <a:rPr lang="en-US" sz="1400" b="0" i="0" dirty="0" err="1">
                <a:effectLst/>
                <a:latin typeface="Calibri" panose="020F0502020204030204" pitchFamily="34" charset="0"/>
                <a:cs typeface="Calibri" panose="020F0502020204030204" pitchFamily="34" charset="0"/>
              </a:rPr>
              <a:t>ar</a:t>
            </a:r>
            <a:r>
              <a:rPr lang="en-US" sz="1400" b="0" i="0" dirty="0">
                <a:effectLst/>
                <a:latin typeface="Calibri" panose="020F0502020204030204" pitchFamily="34" charset="0"/>
                <a:cs typeface="Calibri" panose="020F0502020204030204" pitchFamily="34" charset="0"/>
              </a:rPr>
              <a:t> fi </a:t>
            </a:r>
            <a:r>
              <a:rPr lang="en-US" sz="1400" b="0" i="0" dirty="0" err="1">
                <a:effectLst/>
                <a:latin typeface="Calibri" panose="020F0502020204030204" pitchFamily="34" charset="0"/>
                <a:cs typeface="Calibri" panose="020F0502020204030204" pitchFamily="34" charset="0"/>
              </a:rPr>
              <a:t>introducerea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datelor</a:t>
            </a:r>
            <a:r>
              <a:rPr lang="en-US" sz="1400" b="0" i="0" dirty="0">
                <a:effectLst/>
                <a:latin typeface="Calibri" panose="020F0502020204030204" pitchFamily="34" charset="0"/>
                <a:cs typeface="Calibri" panose="020F0502020204030204" pitchFamily="34" charset="0"/>
              </a:rPr>
              <a:t>.</a:t>
            </a:r>
          </a:p>
          <a:p>
            <a:pPr marL="0" indent="0">
              <a:buNone/>
            </a:pPr>
            <a:r>
              <a:rPr lang="en-US" sz="1400" b="1" i="0" dirty="0">
                <a:solidFill>
                  <a:schemeClr val="bg1"/>
                </a:solidFill>
                <a:effectLst/>
                <a:latin typeface="Calibri" panose="020F0502020204030204" pitchFamily="34" charset="0"/>
                <a:cs typeface="Calibri" panose="020F0502020204030204" pitchFamily="34" charset="0"/>
              </a:rPr>
              <a:t>      - </a:t>
            </a:r>
            <a:r>
              <a:rPr lang="en-US" sz="1400" b="1" i="0" dirty="0" err="1">
                <a:solidFill>
                  <a:schemeClr val="bg1"/>
                </a:solidFill>
                <a:effectLst/>
                <a:latin typeface="Calibri" panose="020F0502020204030204" pitchFamily="34" charset="0"/>
                <a:cs typeface="Calibri" panose="020F0502020204030204" pitchFamily="34" charset="0"/>
              </a:rPr>
              <a:t>Testarea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manuală</a:t>
            </a:r>
            <a:r>
              <a:rPr lang="en-US" sz="1400" b="1" i="0" dirty="0">
                <a:solidFill>
                  <a:schemeClr val="bg1"/>
                </a:solidFill>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un tip de </a:t>
            </a:r>
            <a:r>
              <a:rPr lang="en-US" sz="1400" b="0" i="0" dirty="0" err="1">
                <a:effectLst/>
                <a:latin typeface="Calibri" panose="020F0502020204030204" pitchFamily="34" charset="0"/>
                <a:cs typeface="Calibri" panose="020F0502020204030204" pitchFamily="34" charset="0"/>
              </a:rPr>
              <a:t>testare</a:t>
            </a:r>
            <a:r>
              <a:rPr lang="en-US" sz="1400" b="0" i="0" dirty="0">
                <a:effectLst/>
                <a:latin typeface="Calibri" panose="020F0502020204030204" pitchFamily="34" charset="0"/>
                <a:cs typeface="Calibri" panose="020F0502020204030204" pitchFamily="34" charset="0"/>
              </a:rPr>
              <a:t> a software-</a:t>
            </a:r>
            <a:r>
              <a:rPr lang="en-US" sz="1400" b="0" i="0" dirty="0" err="1">
                <a:effectLst/>
                <a:latin typeface="Calibri" panose="020F0502020204030204" pitchFamily="34" charset="0"/>
                <a:cs typeface="Calibri" panose="020F0502020204030204" pitchFamily="34" charset="0"/>
              </a:rPr>
              <a:t>ului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care un </a:t>
            </a:r>
            <a:r>
              <a:rPr lang="en-US" sz="1400" b="0" i="0" dirty="0" err="1">
                <a:effectLst/>
                <a:latin typeface="Calibri" panose="020F0502020204030204" pitchFamily="34" charset="0"/>
                <a:cs typeface="Calibri" panose="020F0502020204030204" pitchFamily="34" charset="0"/>
              </a:rPr>
              <a:t>caz</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testare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executat</a:t>
            </a:r>
            <a:r>
              <a:rPr lang="en-US" sz="1400" b="0" i="0" dirty="0">
                <a:effectLst/>
                <a:latin typeface="Calibri" panose="020F0502020204030204" pitchFamily="34" charset="0"/>
                <a:cs typeface="Calibri" panose="020F0502020204030204" pitchFamily="34" charset="0"/>
              </a:rPr>
              <a:t> manual de </a:t>
            </a:r>
            <a:r>
              <a:rPr lang="en-US" sz="1400" b="0" i="0" dirty="0" err="1">
                <a:effectLst/>
                <a:latin typeface="Calibri" panose="020F0502020204030204" pitchFamily="34" charset="0"/>
                <a:cs typeface="Calibri" panose="020F0502020204030204" pitchFamily="34" charset="0"/>
              </a:rPr>
              <a:t>către</a:t>
            </a:r>
            <a:r>
              <a:rPr lang="en-US" sz="1400" b="0" i="0" dirty="0">
                <a:effectLst/>
                <a:latin typeface="Calibri" panose="020F0502020204030204" pitchFamily="34" charset="0"/>
                <a:cs typeface="Calibri" panose="020F0502020204030204" pitchFamily="34" charset="0"/>
              </a:rPr>
              <a:t> tester, </a:t>
            </a:r>
            <a:r>
              <a:rPr lang="en-US" sz="1400" b="0" i="0" dirty="0" err="1">
                <a:effectLst/>
                <a:latin typeface="Calibri" panose="020F0502020204030204" pitchFamily="34" charset="0"/>
                <a:cs typeface="Calibri" panose="020F0502020204030204" pitchFamily="34" charset="0"/>
              </a:rPr>
              <a:t>fără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ajutorul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unor</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instrumente</a:t>
            </a:r>
            <a:r>
              <a:rPr lang="en-US" sz="1400" b="0" i="0" dirty="0">
                <a:effectLst/>
                <a:latin typeface="Calibri" panose="020F0502020204030204" pitchFamily="34" charset="0"/>
                <a:cs typeface="Calibri" panose="020F0502020204030204" pitchFamily="34" charset="0"/>
              </a:rPr>
              <a:t> automate. </a:t>
            </a:r>
            <a:endParaRPr sz="1400" dirty="0">
              <a:latin typeface="Calibri" panose="020F0502020204030204" pitchFamily="34" charset="0"/>
              <a:cs typeface="Calibri" panose="020F0502020204030204" pitchFamily="34" charset="0"/>
            </a:endParaRPr>
          </a:p>
          <a:p>
            <a:r>
              <a:rPr sz="1400" b="1" dirty="0" err="1">
                <a:solidFill>
                  <a:schemeClr val="bg1"/>
                </a:solidFill>
                <a:latin typeface="Calibri" panose="020F0502020204030204" pitchFamily="34" charset="0"/>
                <a:cs typeface="Calibri" panose="020F0502020204030204" pitchFamily="34" charset="0"/>
              </a:rPr>
              <a:t>Rolul</a:t>
            </a:r>
            <a:r>
              <a:rPr sz="1400" b="1" dirty="0">
                <a:solidFill>
                  <a:schemeClr val="bg1"/>
                </a:solidFill>
                <a:latin typeface="Calibri" panose="020F0502020204030204" pitchFamily="34" charset="0"/>
                <a:cs typeface="Calibri" panose="020F0502020204030204" pitchFamily="34" charset="0"/>
              </a:rPr>
              <a:t> </a:t>
            </a:r>
            <a:r>
              <a:rPr sz="1400" b="1" dirty="0" err="1">
                <a:solidFill>
                  <a:schemeClr val="bg1"/>
                </a:solidFill>
                <a:latin typeface="Calibri" panose="020F0502020204030204" pitchFamily="34" charset="0"/>
                <a:cs typeface="Calibri" panose="020F0502020204030204" pitchFamily="34" charset="0"/>
              </a:rPr>
              <a:t>unui</a:t>
            </a:r>
            <a:r>
              <a:rPr sz="1400" b="1" dirty="0">
                <a:solidFill>
                  <a:schemeClr val="bg1"/>
                </a:solidFill>
                <a:latin typeface="Calibri" panose="020F0502020204030204" pitchFamily="34" charset="0"/>
                <a:cs typeface="Calibri" panose="020F0502020204030204" pitchFamily="34" charset="0"/>
              </a:rPr>
              <a:t> QA Tester:</a:t>
            </a:r>
          </a:p>
          <a:p>
            <a:r>
              <a:rPr sz="1400" dirty="0">
                <a:latin typeface="Calibri" panose="020F0502020204030204" pitchFamily="34" charset="0"/>
                <a:cs typeface="Calibri" panose="020F0502020204030204" pitchFamily="34" charset="0"/>
              </a:rPr>
              <a:t>- </a:t>
            </a:r>
            <a:r>
              <a:rPr sz="1400" dirty="0" err="1">
                <a:latin typeface="Calibri" panose="020F0502020204030204" pitchFamily="34" charset="0"/>
                <a:cs typeface="Calibri" panose="020F0502020204030204" pitchFamily="34" charset="0"/>
              </a:rPr>
              <a:t>Identifică</a:t>
            </a:r>
            <a:r>
              <a:rPr sz="1400" dirty="0">
                <a:latin typeface="Calibri" panose="020F0502020204030204" pitchFamily="34" charset="0"/>
                <a:cs typeface="Calibri" panose="020F0502020204030204" pitchFamily="34" charset="0"/>
              </a:rPr>
              <a:t> </a:t>
            </a:r>
            <a:r>
              <a:rPr sz="1400" dirty="0" err="1">
                <a:latin typeface="Calibri" panose="020F0502020204030204" pitchFamily="34" charset="0"/>
                <a:cs typeface="Calibri" panose="020F0502020204030204" pitchFamily="34" charset="0"/>
              </a:rPr>
              <a:t>defecte</a:t>
            </a:r>
            <a:endParaRPr sz="1400" dirty="0">
              <a:latin typeface="Calibri" panose="020F0502020204030204" pitchFamily="34" charset="0"/>
              <a:cs typeface="Calibri" panose="020F0502020204030204" pitchFamily="34" charset="0"/>
            </a:endParaRPr>
          </a:p>
          <a:p>
            <a:r>
              <a:rPr sz="1400" dirty="0">
                <a:latin typeface="Calibri" panose="020F0502020204030204" pitchFamily="34" charset="0"/>
                <a:cs typeface="Calibri" panose="020F0502020204030204" pitchFamily="34" charset="0"/>
              </a:rPr>
              <a:t>- </a:t>
            </a:r>
            <a:r>
              <a:rPr sz="1400" dirty="0" err="1">
                <a:latin typeface="Calibri" panose="020F0502020204030204" pitchFamily="34" charset="0"/>
                <a:cs typeface="Calibri" panose="020F0502020204030204" pitchFamily="34" charset="0"/>
              </a:rPr>
              <a:t>Testează</a:t>
            </a:r>
            <a:r>
              <a:rPr sz="1400" dirty="0">
                <a:latin typeface="Calibri" panose="020F0502020204030204" pitchFamily="34" charset="0"/>
                <a:cs typeface="Calibri" panose="020F0502020204030204" pitchFamily="34" charset="0"/>
              </a:rPr>
              <a:t> </a:t>
            </a:r>
            <a:r>
              <a:rPr sz="1400" dirty="0" err="1">
                <a:latin typeface="Calibri" panose="020F0502020204030204" pitchFamily="34" charset="0"/>
                <a:cs typeface="Calibri" panose="020F0502020204030204" pitchFamily="34" charset="0"/>
              </a:rPr>
              <a:t>funcționalitățile</a:t>
            </a:r>
            <a:endParaRPr sz="1400" dirty="0">
              <a:latin typeface="Calibri" panose="020F0502020204030204" pitchFamily="34" charset="0"/>
              <a:cs typeface="Calibri" panose="020F0502020204030204" pitchFamily="34" charset="0"/>
            </a:endParaRPr>
          </a:p>
          <a:p>
            <a:r>
              <a:rPr sz="1400" dirty="0">
                <a:latin typeface="Calibri" panose="020F0502020204030204" pitchFamily="34" charset="0"/>
                <a:cs typeface="Calibri" panose="020F0502020204030204" pitchFamily="34" charset="0"/>
              </a:rPr>
              <a:t>- </a:t>
            </a:r>
            <a:r>
              <a:rPr sz="1400" dirty="0" err="1">
                <a:latin typeface="Calibri" panose="020F0502020204030204" pitchFamily="34" charset="0"/>
                <a:cs typeface="Calibri" panose="020F0502020204030204" pitchFamily="34" charset="0"/>
              </a:rPr>
              <a:t>Raportează</a:t>
            </a:r>
            <a:r>
              <a:rPr sz="1400" dirty="0">
                <a:latin typeface="Calibri" panose="020F0502020204030204" pitchFamily="34" charset="0"/>
                <a:cs typeface="Calibri" panose="020F0502020204030204" pitchFamily="34" charset="0"/>
              </a:rPr>
              <a:t> bug-</a:t>
            </a:r>
            <a:r>
              <a:rPr sz="1400" dirty="0" err="1">
                <a:latin typeface="Calibri" panose="020F0502020204030204" pitchFamily="34" charset="0"/>
                <a:cs typeface="Calibri" panose="020F0502020204030204" pitchFamily="34" charset="0"/>
              </a:rPr>
              <a:t>uri</a:t>
            </a:r>
            <a:endParaRPr lang="en-US" sz="1400" dirty="0">
              <a:latin typeface="Calibri" panose="020F0502020204030204" pitchFamily="34" charset="0"/>
              <a:cs typeface="Calibri" panose="020F0502020204030204" pitchFamily="34" charset="0"/>
            </a:endParaRPr>
          </a:p>
          <a:p>
            <a:pPr marL="0" indent="0">
              <a:buNone/>
            </a:pPr>
            <a:r>
              <a:rPr lang="en-US" sz="1400" dirty="0">
                <a:latin typeface="Calibri" panose="020F0502020204030204" pitchFamily="34" charset="0"/>
                <a:cs typeface="Calibri" panose="020F0502020204030204" pitchFamily="34" charset="0"/>
              </a:rPr>
              <a:t>         </a:t>
            </a:r>
            <a:endParaRPr sz="1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17E4F4E-FCF8-C279-7748-B4EAFFD81BD2}"/>
              </a:ext>
            </a:extLst>
          </p:cNvPr>
          <p:cNvSpPr txBox="1"/>
          <p:nvPr/>
        </p:nvSpPr>
        <p:spPr>
          <a:xfrm>
            <a:off x="1083075" y="1335367"/>
            <a:ext cx="7203674" cy="738664"/>
          </a:xfrm>
          <a:prstGeom prst="rect">
            <a:avLst/>
          </a:prstGeom>
          <a:noFill/>
        </p:spPr>
        <p:txBody>
          <a:bodyPr wrap="square">
            <a:spAutoFit/>
          </a:bodyPr>
          <a:lstStyle/>
          <a:p>
            <a:r>
              <a:rPr lang="en-US" sz="1400" b="0" i="0" dirty="0" err="1">
                <a:effectLst/>
                <a:latin typeface="Calibri" panose="020F0502020204030204" pitchFamily="34" charset="0"/>
                <a:cs typeface="Calibri" panose="020F0502020204030204" pitchFamily="34" charset="0"/>
              </a:rPr>
              <a:t>Există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două</a:t>
            </a:r>
            <a:r>
              <a:rPr lang="en-US" sz="1400" b="0" i="0" dirty="0">
                <a:effectLst/>
                <a:latin typeface="Calibri" panose="020F0502020204030204" pitchFamily="34" charset="0"/>
                <a:cs typeface="Calibri" panose="020F0502020204030204" pitchFamily="34" charset="0"/>
              </a:rPr>
              <a:t> discipline </a:t>
            </a:r>
            <a:r>
              <a:rPr lang="en-US" sz="1400" b="0" i="0" dirty="0" err="1">
                <a:effectLst/>
                <a:latin typeface="Calibri" panose="020F0502020204030204" pitchFamily="34" charset="0"/>
                <a:cs typeface="Calibri" panose="020F0502020204030204" pitchFamily="34" charset="0"/>
              </a:rPr>
              <a:t>diferite</a:t>
            </a:r>
            <a:r>
              <a:rPr lang="en-US" sz="1400" b="0" i="0" dirty="0">
                <a:effectLst/>
                <a:latin typeface="Calibri" panose="020F0502020204030204" pitchFamily="34" charset="0"/>
                <a:cs typeface="Calibri" panose="020F0502020204030204" pitchFamily="34" charset="0"/>
              </a:rPr>
              <a:t> implicate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testarea</a:t>
            </a:r>
            <a:r>
              <a:rPr lang="en-US" sz="1400" b="0" i="0" dirty="0">
                <a:effectLst/>
                <a:latin typeface="Calibri" panose="020F0502020204030204" pitchFamily="34" charset="0"/>
                <a:cs typeface="Calibri" panose="020F0502020204030204" pitchFamily="34" charset="0"/>
              </a:rPr>
              <a:t> software: </a:t>
            </a:r>
            <a:r>
              <a:rPr lang="en-US" sz="1400" b="1" i="0" dirty="0" err="1">
                <a:solidFill>
                  <a:schemeClr val="bg1"/>
                </a:solidFill>
                <a:effectLst/>
                <a:latin typeface="Calibri" panose="020F0502020204030204" pitchFamily="34" charset="0"/>
                <a:cs typeface="Calibri" panose="020F0502020204030204" pitchFamily="34" charset="0"/>
              </a:rPr>
              <a:t>testarea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manuală</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și</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testarea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automată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ciuda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faptului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ambele</a:t>
            </a:r>
            <a:r>
              <a:rPr lang="en-US" sz="1400" b="0" i="0" dirty="0">
                <a:effectLst/>
                <a:latin typeface="Calibri" panose="020F0502020204030204" pitchFamily="34" charset="0"/>
                <a:cs typeface="Calibri" panose="020F0502020204030204" pitchFamily="34" charset="0"/>
              </a:rPr>
              <a:t> au </a:t>
            </a:r>
            <a:r>
              <a:rPr lang="en-US" sz="1400" b="0" i="0" dirty="0" err="1">
                <a:effectLst/>
                <a:latin typeface="Calibri" panose="020F0502020204030204" pitchFamily="34" charset="0"/>
                <a:cs typeface="Calibri" panose="020F0502020204030204" pitchFamily="34" charset="0"/>
              </a:rPr>
              <a:t>efectiv</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aceeași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funcție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ele</a:t>
            </a:r>
            <a:r>
              <a:rPr lang="en-US" sz="1400" b="0" i="0" dirty="0">
                <a:effectLst/>
                <a:latin typeface="Calibri" panose="020F0502020204030204" pitchFamily="34" charset="0"/>
                <a:cs typeface="Calibri" panose="020F0502020204030204" pitchFamily="34" charset="0"/>
              </a:rPr>
              <a:t> sunt discipline </a:t>
            </a:r>
            <a:r>
              <a:rPr lang="en-US" sz="1400" b="0" i="0" dirty="0" err="1">
                <a:effectLst/>
                <a:latin typeface="Calibri" panose="020F0502020204030204" pitchFamily="34" charset="0"/>
                <a:cs typeface="Calibri" panose="020F0502020204030204" pitchFamily="34" charset="0"/>
              </a:rPr>
              <a:t>distincte</a:t>
            </a:r>
            <a:r>
              <a:rPr lang="en-US" sz="1400" b="0" i="0" dirty="0">
                <a:effectLst/>
                <a:latin typeface="Calibri" panose="020F0502020204030204" pitchFamily="34" charset="0"/>
                <a:cs typeface="Calibri" panose="020F0502020204030204" pitchFamily="34" charset="0"/>
              </a:rPr>
              <a:t> pe care </a:t>
            </a:r>
            <a:r>
              <a:rPr lang="en-US" sz="1400" b="0" i="0" dirty="0" err="1">
                <a:effectLst/>
                <a:latin typeface="Calibri" panose="020F0502020204030204" pitchFamily="34" charset="0"/>
                <a:cs typeface="Calibri" panose="020F0502020204030204" pitchFamily="34" charset="0"/>
              </a:rPr>
              <a:t>companiile</a:t>
            </a:r>
            <a:r>
              <a:rPr lang="en-US" sz="1400" b="0" i="0" dirty="0">
                <a:effectLst/>
                <a:latin typeface="Calibri" panose="020F0502020204030204" pitchFamily="34" charset="0"/>
                <a:cs typeface="Calibri" panose="020F0502020204030204" pitchFamily="34" charset="0"/>
              </a:rPr>
              <a:t> le </a:t>
            </a:r>
            <a:r>
              <a:rPr lang="en-US" sz="1400" b="0" i="0" dirty="0" err="1">
                <a:effectLst/>
                <a:latin typeface="Calibri" panose="020F0502020204030204" pitchFamily="34" charset="0"/>
                <a:cs typeface="Calibri" panose="020F0502020204030204" pitchFamily="34" charset="0"/>
              </a:rPr>
              <a:t>folosesc</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examina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pachetele</a:t>
            </a:r>
            <a:r>
              <a:rPr lang="en-US" sz="1400" b="0" i="0" dirty="0">
                <a:effectLst/>
                <a:latin typeface="Calibri" panose="020F0502020204030204" pitchFamily="34" charset="0"/>
                <a:cs typeface="Calibri" panose="020F0502020204030204" pitchFamily="34" charset="0"/>
              </a:rPr>
              <a:t> software.</a:t>
            </a:r>
            <a:endParaRPr lang="en-US" sz="1400" dirty="0">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917D48-6127-C325-3E0B-F003E38BC141}"/>
              </a:ext>
            </a:extLst>
          </p:cNvPr>
          <p:cNvSpPr txBox="1"/>
          <p:nvPr/>
        </p:nvSpPr>
        <p:spPr>
          <a:xfrm>
            <a:off x="1402671" y="2181119"/>
            <a:ext cx="6178858" cy="4518929"/>
          </a:xfrm>
          <a:prstGeom prst="rect">
            <a:avLst/>
          </a:prstGeom>
          <a:noFill/>
        </p:spPr>
        <p:txBody>
          <a:bodyPr wrap="square">
            <a:spAutoFit/>
          </a:bodyPr>
          <a:lstStyle/>
          <a:p>
            <a:pPr fontAlgn="base">
              <a:lnSpc>
                <a:spcPts val="1650"/>
              </a:lnSpc>
              <a:spcAft>
                <a:spcPts val="1200"/>
              </a:spcAft>
            </a:pPr>
            <a:r>
              <a:rPr lang="en-US" sz="1400" b="1" i="0" dirty="0" err="1">
                <a:effectLst/>
                <a:latin typeface="Calibri" panose="020F0502020204030204" pitchFamily="34" charset="0"/>
                <a:cs typeface="Calibri" panose="020F0502020204030204" pitchFamily="34" charset="0"/>
              </a:rPr>
              <a:t>Cateva</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exemple</a:t>
            </a:r>
            <a:r>
              <a:rPr lang="en-US" sz="1400" b="1" i="0" dirty="0">
                <a:effectLst/>
                <a:latin typeface="Calibri" panose="020F0502020204030204" pitchFamily="34" charset="0"/>
                <a:cs typeface="Calibri" panose="020F0502020204030204" pitchFamily="34" charset="0"/>
              </a:rPr>
              <a:t> din </a:t>
            </a:r>
            <a:r>
              <a:rPr lang="en-US" sz="1400" b="1" i="0" dirty="0" err="1">
                <a:solidFill>
                  <a:schemeClr val="bg1"/>
                </a:solidFill>
                <a:effectLst/>
                <a:latin typeface="Calibri" panose="020F0502020204030204" pitchFamily="34" charset="0"/>
                <a:cs typeface="Calibri" panose="020F0502020204030204" pitchFamily="34" charset="0"/>
              </a:rPr>
              <a:t>categoria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testelor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functionale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a:effectLst/>
                <a:latin typeface="Calibri" panose="020F0502020204030204" pitchFamily="34" charset="0"/>
                <a:cs typeface="Calibri" panose="020F0502020204030204" pitchFamily="34" charset="0"/>
              </a:rPr>
              <a:t>sunt:</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Unit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Integration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System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Sanity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Smoke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Interface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Regression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Acceptance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Black box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White box testing</a:t>
            </a:r>
          </a:p>
          <a:p>
            <a:pPr fontAlgn="base">
              <a:lnSpc>
                <a:spcPts val="1650"/>
              </a:lnSpc>
              <a:spcAft>
                <a:spcPts val="1200"/>
              </a:spcAft>
            </a:pPr>
            <a:endParaRPr lang="en-US" sz="1400" b="0" i="0" dirty="0">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698CCE4-02F5-411E-1656-C095592C3E07}"/>
              </a:ext>
            </a:extLst>
          </p:cNvPr>
          <p:cNvSpPr txBox="1"/>
          <p:nvPr/>
        </p:nvSpPr>
        <p:spPr>
          <a:xfrm>
            <a:off x="3710865" y="3332428"/>
            <a:ext cx="4572000" cy="3108480"/>
          </a:xfrm>
          <a:prstGeom prst="rect">
            <a:avLst/>
          </a:prstGeom>
          <a:noFill/>
        </p:spPr>
        <p:txBody>
          <a:bodyPr wrap="square">
            <a:spAutoFit/>
          </a:bodyPr>
          <a:lstStyle/>
          <a:p>
            <a:pPr fontAlgn="base">
              <a:lnSpc>
                <a:spcPts val="1650"/>
              </a:lnSpc>
              <a:spcAft>
                <a:spcPts val="1200"/>
              </a:spcAft>
            </a:pPr>
            <a:r>
              <a:rPr lang="en-US" sz="1400" b="1" i="0" dirty="0" err="1">
                <a:effectLst/>
                <a:latin typeface="Calibri" panose="020F0502020204030204" pitchFamily="34" charset="0"/>
                <a:cs typeface="Calibri" panose="020F0502020204030204" pitchFamily="34" charset="0"/>
              </a:rPr>
              <a:t>Cateva</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exemple</a:t>
            </a:r>
            <a:r>
              <a:rPr lang="en-US" sz="1400" b="1" i="0" dirty="0">
                <a:effectLst/>
                <a:latin typeface="Calibri" panose="020F0502020204030204" pitchFamily="34" charset="0"/>
                <a:cs typeface="Calibri" panose="020F0502020204030204" pitchFamily="34" charset="0"/>
              </a:rPr>
              <a:t> din </a:t>
            </a:r>
            <a:r>
              <a:rPr lang="en-US" sz="1400" b="1" i="0" dirty="0" err="1">
                <a:solidFill>
                  <a:schemeClr val="bg1"/>
                </a:solidFill>
                <a:effectLst/>
                <a:latin typeface="Calibri" panose="020F0502020204030204" pitchFamily="34" charset="0"/>
                <a:cs typeface="Calibri" panose="020F0502020204030204" pitchFamily="34" charset="0"/>
              </a:rPr>
              <a:t>categoria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testelor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nefunctionale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a:effectLst/>
                <a:latin typeface="Calibri" panose="020F0502020204030204" pitchFamily="34" charset="0"/>
                <a:cs typeface="Calibri" panose="020F0502020204030204" pitchFamily="34" charset="0"/>
              </a:rPr>
              <a:t>sunt:</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Performance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Load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Volume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Stress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Security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Compatibility testing</a:t>
            </a:r>
          </a:p>
          <a:p>
            <a:pPr fontAlgn="base">
              <a:lnSpc>
                <a:spcPts val="3000"/>
              </a:lnSpc>
              <a:buFont typeface="Arial" panose="020B0604020202020204" pitchFamily="34" charset="0"/>
              <a:buChar char="•"/>
            </a:pPr>
            <a:r>
              <a:rPr lang="en-US" sz="1400" b="0" i="0" dirty="0">
                <a:effectLst/>
                <a:latin typeface="Calibri" panose="020F0502020204030204" pitchFamily="34" charset="0"/>
                <a:cs typeface="Calibri" panose="020F0502020204030204" pitchFamily="34" charset="0"/>
              </a:rPr>
              <a:t>Penetration testing</a:t>
            </a:r>
            <a:endParaRPr lang="en-US" sz="1400" dirty="0">
              <a:latin typeface="Calibri" panose="020F0502020204030204" pitchFamily="34" charset="0"/>
              <a:cs typeface="Calibri" panose="020F0502020204030204" pitchFamily="34" charset="0"/>
            </a:endParaRPr>
          </a:p>
        </p:txBody>
      </p:sp>
      <p:sp>
        <p:nvSpPr>
          <p:cNvPr id="12" name="Title 11">
            <a:extLst>
              <a:ext uri="{FF2B5EF4-FFF2-40B4-BE49-F238E27FC236}">
                <a16:creationId xmlns:a16="http://schemas.microsoft.com/office/drawing/2014/main" id="{F23913F6-5243-909A-32B3-BA11160AE67D}"/>
              </a:ext>
            </a:extLst>
          </p:cNvPr>
          <p:cNvSpPr>
            <a:spLocks noGrp="1"/>
          </p:cNvSpPr>
          <p:nvPr>
            <p:ph type="title"/>
          </p:nvPr>
        </p:nvSpPr>
        <p:spPr>
          <a:xfrm>
            <a:off x="1083076" y="1208209"/>
            <a:ext cx="7728012" cy="387498"/>
          </a:xfrm>
        </p:spPr>
        <p:txBody>
          <a:bodyPr>
            <a:noAutofit/>
          </a:bodyPr>
          <a:lstStyle/>
          <a:p>
            <a:pPr fontAlgn="base">
              <a:lnSpc>
                <a:spcPts val="3000"/>
              </a:lnSpc>
            </a:pPr>
            <a:r>
              <a:rPr lang="en-US" sz="2000" b="1" i="0" dirty="0" err="1">
                <a:solidFill>
                  <a:srgbClr val="2C2C2C"/>
                </a:solidFill>
                <a:effectLst/>
                <a:latin typeface="Calibri" panose="020F0502020204030204" pitchFamily="34" charset="0"/>
                <a:cs typeface="Calibri" panose="020F0502020204030204" pitchFamily="34" charset="0"/>
              </a:rPr>
              <a:t>Tipuri</a:t>
            </a:r>
            <a:r>
              <a:rPr lang="en-US" sz="2000" b="1" i="0" dirty="0">
                <a:solidFill>
                  <a:srgbClr val="2C2C2C"/>
                </a:solidFill>
                <a:effectLst/>
                <a:latin typeface="Calibri" panose="020F0502020204030204" pitchFamily="34" charset="0"/>
                <a:cs typeface="Calibri" panose="020F0502020204030204" pitchFamily="34" charset="0"/>
              </a:rPr>
              <a:t> de </a:t>
            </a:r>
            <a:r>
              <a:rPr lang="en-US" sz="2000" b="1" i="0" dirty="0" err="1">
                <a:solidFill>
                  <a:srgbClr val="2C2C2C"/>
                </a:solidFill>
                <a:effectLst/>
                <a:latin typeface="Calibri" panose="020F0502020204030204" pitchFamily="34" charset="0"/>
                <a:cs typeface="Calibri" panose="020F0502020204030204" pitchFamily="34" charset="0"/>
              </a:rPr>
              <a:t>testare</a:t>
            </a:r>
            <a:r>
              <a:rPr lang="en-US" sz="2000" b="1" i="0" dirty="0">
                <a:solidFill>
                  <a:srgbClr val="2C2C2C"/>
                </a:solidFill>
                <a:effectLst/>
                <a:latin typeface="Calibri" panose="020F0502020204030204" pitchFamily="34" charset="0"/>
                <a:cs typeface="Calibri" panose="020F0502020204030204" pitchFamily="34" charset="0"/>
              </a:rPr>
              <a:t> software</a:t>
            </a:r>
            <a:br>
              <a:rPr lang="en-US" sz="1400" b="1" i="0" dirty="0">
                <a:solidFill>
                  <a:srgbClr val="2C2C2C"/>
                </a:solidFill>
                <a:effectLst/>
                <a:latin typeface="Calibri" panose="020F0502020204030204" pitchFamily="34" charset="0"/>
                <a:cs typeface="Calibri" panose="020F0502020204030204" pitchFamily="34" charset="0"/>
              </a:rPr>
            </a:br>
            <a:r>
              <a:rPr lang="en-US" sz="1400" b="1" i="0" dirty="0">
                <a:effectLst/>
                <a:latin typeface="Calibri" panose="020F0502020204030204" pitchFamily="34" charset="0"/>
                <a:cs typeface="Calibri" panose="020F0502020204030204" pitchFamily="34" charset="0"/>
              </a:rPr>
              <a:t>In </a:t>
            </a:r>
            <a:r>
              <a:rPr lang="en-US" sz="1400" b="1" i="0" dirty="0" err="1">
                <a:effectLst/>
                <a:latin typeface="Calibri" panose="020F0502020204030204" pitchFamily="34" charset="0"/>
                <a:cs typeface="Calibri" panose="020F0502020204030204" pitchFamily="34" charset="0"/>
              </a:rPr>
              <a:t>practica</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testarea</a:t>
            </a:r>
            <a:r>
              <a:rPr lang="en-US" sz="1400" b="1" i="0" dirty="0">
                <a:effectLst/>
                <a:latin typeface="Calibri" panose="020F0502020204030204" pitchFamily="34" charset="0"/>
                <a:cs typeface="Calibri" panose="020F0502020204030204" pitchFamily="34" charset="0"/>
              </a:rPr>
              <a:t> software </a:t>
            </a:r>
            <a:r>
              <a:rPr lang="en-US" sz="1400" b="1" i="0" dirty="0" err="1">
                <a:effectLst/>
                <a:latin typeface="Calibri" panose="020F0502020204030204" pitchFamily="34" charset="0"/>
                <a:cs typeface="Calibri" panose="020F0502020204030204" pitchFamily="34" charset="0"/>
              </a:rPr>
              <a:t>este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impartita</a:t>
            </a:r>
            <a:r>
              <a:rPr lang="en-US" sz="1400" b="1" i="0" dirty="0">
                <a:effectLst/>
                <a:latin typeface="Calibri" panose="020F0502020204030204" pitchFamily="34" charset="0"/>
                <a:cs typeface="Calibri" panose="020F0502020204030204" pitchFamily="34" charset="0"/>
              </a:rPr>
              <a:t> in </a:t>
            </a:r>
            <a:r>
              <a:rPr lang="en-US" sz="1400" b="1" i="0" dirty="0" err="1">
                <a:effectLst/>
                <a:latin typeface="Calibri" panose="020F0502020204030204" pitchFamily="34" charset="0"/>
                <a:cs typeface="Calibri" panose="020F0502020204030204" pitchFamily="34" charset="0"/>
              </a:rPr>
              <a:t>foarte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multe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tipuri</a:t>
            </a:r>
            <a:r>
              <a:rPr lang="en-US" sz="1400" b="1" i="0" dirty="0">
                <a:effectLst/>
                <a:latin typeface="Calibri" panose="020F0502020204030204" pitchFamily="34" charset="0"/>
                <a:cs typeface="Calibri" panose="020F0502020204030204" pitchFamily="34" charset="0"/>
              </a:rPr>
              <a:t>. In </a:t>
            </a:r>
            <a:r>
              <a:rPr lang="en-US" sz="1400" b="1" i="0" dirty="0" err="1">
                <a:effectLst/>
                <a:latin typeface="Calibri" panose="020F0502020204030204" pitchFamily="34" charset="0"/>
                <a:cs typeface="Calibri" panose="020F0502020204030204" pitchFamily="34" charset="0"/>
              </a:rPr>
              <a:t>functie</a:t>
            </a:r>
            <a:r>
              <a:rPr lang="en-US" sz="1400" b="1" i="0" dirty="0">
                <a:effectLst/>
                <a:latin typeface="Calibri" panose="020F0502020204030204" pitchFamily="34" charset="0"/>
                <a:cs typeface="Calibri" panose="020F0502020204030204" pitchFamily="34" charset="0"/>
              </a:rPr>
              <a:t> de natura </a:t>
            </a:r>
            <a:r>
              <a:rPr lang="en-US" sz="1400" b="1" i="0" dirty="0" err="1">
                <a:effectLst/>
                <a:latin typeface="Calibri" panose="020F0502020204030204" pitchFamily="34" charset="0"/>
                <a:cs typeface="Calibri" panose="020F0502020204030204" pitchFamily="34" charset="0"/>
              </a:rPr>
              <a:t>si</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scopul</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aplicatiei</a:t>
            </a:r>
            <a:r>
              <a:rPr lang="en-US" sz="1400" b="1" i="0" dirty="0">
                <a:effectLst/>
                <a:latin typeface="Calibri" panose="020F0502020204030204" pitchFamily="34" charset="0"/>
                <a:cs typeface="Calibri" panose="020F0502020204030204" pitchFamily="34" charset="0"/>
              </a:rPr>
              <a:t> testate </a:t>
            </a:r>
            <a:r>
              <a:rPr lang="en-US" sz="1400" b="1" i="0" dirty="0" err="1">
                <a:effectLst/>
                <a:latin typeface="Calibri" panose="020F0502020204030204" pitchFamily="34" charset="0"/>
                <a:cs typeface="Calibri" panose="020F0502020204030204" pitchFamily="34" charset="0"/>
              </a:rPr>
              <a:t>decidem</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ce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fel</a:t>
            </a:r>
            <a:r>
              <a:rPr lang="en-US" sz="1400" b="1" i="0" dirty="0">
                <a:effectLst/>
                <a:latin typeface="Calibri" panose="020F0502020204030204" pitchFamily="34" charset="0"/>
                <a:cs typeface="Calibri" panose="020F0502020204030204" pitchFamily="34" charset="0"/>
              </a:rPr>
              <a:t> de teste </a:t>
            </a:r>
            <a:r>
              <a:rPr lang="en-US" sz="1400" b="1" i="0" dirty="0" err="1">
                <a:effectLst/>
                <a:latin typeface="Calibri" panose="020F0502020204030204" pitchFamily="34" charset="0"/>
                <a:cs typeface="Calibri" panose="020F0502020204030204" pitchFamily="34" charset="0"/>
              </a:rPr>
              <a:t>trebuie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sa</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executam.Aceste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tipuri</a:t>
            </a:r>
            <a:r>
              <a:rPr lang="en-US" sz="1400" b="1" i="0" dirty="0">
                <a:effectLst/>
                <a:latin typeface="Calibri" panose="020F0502020204030204" pitchFamily="34" charset="0"/>
                <a:cs typeface="Calibri" panose="020F0502020204030204" pitchFamily="34" charset="0"/>
              </a:rPr>
              <a:t> de teste pot fi </a:t>
            </a:r>
            <a:r>
              <a:rPr lang="en-US" sz="1400" b="1" i="0" dirty="0" err="1">
                <a:effectLst/>
                <a:latin typeface="Calibri" panose="020F0502020204030204" pitchFamily="34" charset="0"/>
                <a:cs typeface="Calibri" panose="020F0502020204030204" pitchFamily="34" charset="0"/>
              </a:rPr>
              <a:t>impartite</a:t>
            </a:r>
            <a:r>
              <a:rPr lang="en-US" sz="1400" b="1" i="0" dirty="0">
                <a:effectLst/>
                <a:latin typeface="Calibri" panose="020F0502020204030204" pitchFamily="34" charset="0"/>
                <a:cs typeface="Calibri" panose="020F0502020204030204" pitchFamily="34" charset="0"/>
              </a:rPr>
              <a:t> in </a:t>
            </a:r>
            <a:r>
              <a:rPr lang="en-US" sz="1400" b="1" i="0" dirty="0" err="1">
                <a:effectLst/>
                <a:latin typeface="Calibri" panose="020F0502020204030204" pitchFamily="34" charset="0"/>
                <a:cs typeface="Calibri" panose="020F0502020204030204" pitchFamily="34" charset="0"/>
              </a:rPr>
              <a:t>doua</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mari</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categorii</a:t>
            </a:r>
            <a:r>
              <a:rPr lang="en-US" sz="1400" b="0" i="0" dirty="0">
                <a:effectLst/>
                <a:latin typeface="Calibri" panose="020F0502020204030204" pitchFamily="34" charset="0"/>
                <a:cs typeface="Calibri" panose="020F0502020204030204" pitchFamily="34" charset="0"/>
              </a:rPr>
              <a:t>: </a:t>
            </a:r>
            <a:r>
              <a:rPr lang="en-US" sz="1400" b="1" i="0" dirty="0">
                <a:solidFill>
                  <a:schemeClr val="bg1"/>
                </a:solidFill>
                <a:effectLst/>
                <a:latin typeface="Calibri" panose="020F0502020204030204" pitchFamily="34" charset="0"/>
                <a:cs typeface="Calibri" panose="020F0502020204030204" pitchFamily="34" charset="0"/>
              </a:rPr>
              <a:t>teste </a:t>
            </a:r>
            <a:r>
              <a:rPr lang="en-US" sz="1400" b="1" i="0" dirty="0" err="1">
                <a:solidFill>
                  <a:schemeClr val="bg1"/>
                </a:solidFill>
                <a:effectLst/>
                <a:latin typeface="Calibri" panose="020F0502020204030204" pitchFamily="34" charset="0"/>
                <a:cs typeface="Calibri" panose="020F0502020204030204" pitchFamily="34" charset="0"/>
              </a:rPr>
              <a:t>functionale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si</a:t>
            </a:r>
            <a:r>
              <a:rPr lang="en-US" sz="1400" b="1" i="0" dirty="0">
                <a:solidFill>
                  <a:schemeClr val="bg1"/>
                </a:solidFill>
                <a:effectLst/>
                <a:latin typeface="Calibri" panose="020F0502020204030204" pitchFamily="34" charset="0"/>
                <a:cs typeface="Calibri" panose="020F0502020204030204" pitchFamily="34" charset="0"/>
              </a:rPr>
              <a:t> teste </a:t>
            </a:r>
            <a:r>
              <a:rPr lang="en-US" sz="1400" b="1" i="0" dirty="0" err="1">
                <a:solidFill>
                  <a:schemeClr val="bg1"/>
                </a:solidFill>
                <a:effectLst/>
                <a:latin typeface="Calibri" panose="020F0502020204030204" pitchFamily="34" charset="0"/>
                <a:cs typeface="Calibri" panose="020F0502020204030204" pitchFamily="34" charset="0"/>
              </a:rPr>
              <a:t>nefunctionale</a:t>
            </a:r>
            <a:r>
              <a:rPr lang="en-US" sz="1400" b="1" i="0" dirty="0">
                <a:effectLst/>
                <a:latin typeface="Calibri" panose="020F0502020204030204" pitchFamily="34" charset="0"/>
                <a:cs typeface="Calibri" panose="020F0502020204030204" pitchFamily="34" charset="0"/>
              </a:rPr>
              <a:t>.</a:t>
            </a:r>
            <a:br>
              <a:rPr lang="en-US" sz="1400" b="0" i="0" dirty="0">
                <a:solidFill>
                  <a:srgbClr val="5F5F5F"/>
                </a:solidFill>
                <a:effectLst/>
                <a:latin typeface="Calibri" panose="020F0502020204030204" pitchFamily="34" charset="0"/>
                <a:cs typeface="Calibri" panose="020F0502020204030204" pitchFamily="34" charset="0"/>
              </a:rPr>
            </a:br>
            <a:endParaRPr lang="en-US" sz="1400" dirty="0">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EF6E04A-A788-0C2D-034F-C42323B62987}"/>
              </a:ext>
            </a:extLst>
          </p:cNvPr>
          <p:cNvSpPr txBox="1"/>
          <p:nvPr/>
        </p:nvSpPr>
        <p:spPr>
          <a:xfrm>
            <a:off x="825623" y="677247"/>
            <a:ext cx="7688061" cy="2769989"/>
          </a:xfrm>
          <a:prstGeom prst="rect">
            <a:avLst/>
          </a:prstGeom>
          <a:noFill/>
        </p:spPr>
        <p:txBody>
          <a:bodyPr wrap="square">
            <a:spAutoFit/>
          </a:bodyPr>
          <a:lstStyle/>
          <a:p>
            <a:pPr algn="l" fontAlgn="base"/>
            <a:r>
              <a:rPr lang="en-US" sz="1400" b="1" i="0" dirty="0">
                <a:solidFill>
                  <a:schemeClr val="bg1"/>
                </a:solidFill>
                <a:effectLst/>
                <a:latin typeface="Calibri" panose="020F0502020204030204" pitchFamily="34" charset="0"/>
                <a:cs typeface="Calibri" panose="020F0502020204030204" pitchFamily="34" charset="0"/>
              </a:rPr>
              <a:t>                  </a:t>
            </a:r>
            <a:r>
              <a:rPr lang="en-US" sz="2000" b="1" i="0" dirty="0" err="1">
                <a:solidFill>
                  <a:schemeClr val="bg1"/>
                </a:solidFill>
                <a:effectLst/>
                <a:latin typeface="Calibri" panose="020F0502020204030204" pitchFamily="34" charset="0"/>
                <a:cs typeface="Calibri" panose="020F0502020204030204" pitchFamily="34" charset="0"/>
              </a:rPr>
              <a:t>Cerințe</a:t>
            </a:r>
            <a:r>
              <a:rPr lang="en-US" sz="2000" b="1" i="0" dirty="0">
                <a:solidFill>
                  <a:schemeClr val="bg1"/>
                </a:solidFill>
                <a:effectLst/>
                <a:latin typeface="Calibri" panose="020F0502020204030204" pitchFamily="34" charset="0"/>
                <a:cs typeface="Calibri" panose="020F0502020204030204" pitchFamily="34" charset="0"/>
              </a:rPr>
              <a:t> </a:t>
            </a:r>
            <a:r>
              <a:rPr lang="en-US" sz="2000" b="1" i="0" dirty="0" err="1">
                <a:solidFill>
                  <a:schemeClr val="bg1"/>
                </a:solidFill>
                <a:effectLst/>
                <a:latin typeface="Calibri" panose="020F0502020204030204" pitchFamily="34" charset="0"/>
                <a:cs typeface="Calibri" panose="020F0502020204030204" pitchFamily="34" charset="0"/>
              </a:rPr>
              <a:t>privind</a:t>
            </a:r>
            <a:r>
              <a:rPr lang="en-US" sz="2000" b="1" i="0" dirty="0">
                <a:solidFill>
                  <a:schemeClr val="bg1"/>
                </a:solidFill>
                <a:effectLst/>
                <a:latin typeface="Calibri" panose="020F0502020204030204" pitchFamily="34" charset="0"/>
                <a:cs typeface="Calibri" panose="020F0502020204030204" pitchFamily="34" charset="0"/>
              </a:rPr>
              <a:t> software-</a:t>
            </a:r>
            <a:r>
              <a:rPr lang="en-US" sz="2000" b="1" i="0" dirty="0" err="1">
                <a:solidFill>
                  <a:schemeClr val="bg1"/>
                </a:solidFill>
                <a:effectLst/>
                <a:latin typeface="Calibri" panose="020F0502020204030204" pitchFamily="34" charset="0"/>
                <a:cs typeface="Calibri" panose="020F0502020204030204" pitchFamily="34" charset="0"/>
              </a:rPr>
              <a:t>ul</a:t>
            </a:r>
            <a:endParaRPr lang="en-US" sz="2000" b="0" i="0" dirty="0">
              <a:solidFill>
                <a:schemeClr val="bg1"/>
              </a:solidFill>
              <a:effectLst/>
              <a:latin typeface="Calibri" panose="020F0502020204030204" pitchFamily="34" charset="0"/>
              <a:cs typeface="Calibri" panose="020F0502020204030204" pitchFamily="34" charset="0"/>
            </a:endParaRPr>
          </a:p>
          <a:p>
            <a:pPr algn="l" fontAlgn="base"/>
            <a:r>
              <a:rPr lang="en-US" sz="1400" b="0" i="0" dirty="0">
                <a:effectLst/>
                <a:latin typeface="Calibri" panose="020F0502020204030204" pitchFamily="34" charset="0"/>
                <a:cs typeface="Calibri" panose="020F0502020204030204" pitchFamily="34" charset="0"/>
              </a:rPr>
              <a:t> </a:t>
            </a:r>
          </a:p>
          <a:p>
            <a:pPr algn="l" fontAlgn="base"/>
            <a:r>
              <a:rPr lang="en-US" sz="1400" b="0" i="0" dirty="0">
                <a:effectLst/>
                <a:latin typeface="Calibri" panose="020F0502020204030204" pitchFamily="34" charset="0"/>
                <a:cs typeface="Calibri" panose="020F0502020204030204" pitchFamily="34" charset="0"/>
              </a:rPr>
              <a:t>- Un tester </a:t>
            </a:r>
            <a:r>
              <a:rPr lang="en-US" sz="1400" b="0" i="0" dirty="0" err="1">
                <a:effectLst/>
                <a:latin typeface="Calibri" panose="020F0502020204030204" pitchFamily="34" charset="0"/>
                <a:cs typeface="Calibri" panose="020F0502020204030204" pitchFamily="34" charset="0"/>
              </a:rPr>
              <a:t>trebuie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aibă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acces</a:t>
            </a:r>
            <a:r>
              <a:rPr lang="en-US" sz="1400" b="0" i="0" dirty="0">
                <a:effectLst/>
                <a:latin typeface="Calibri" panose="020F0502020204030204" pitchFamily="34" charset="0"/>
                <a:cs typeface="Calibri" panose="020F0502020204030204" pitchFamily="34" charset="0"/>
              </a:rPr>
              <a:t> la </a:t>
            </a:r>
            <a:r>
              <a:rPr lang="en-US" sz="1400" b="0" i="0" dirty="0" err="1">
                <a:effectLst/>
                <a:latin typeface="Calibri" panose="020F0502020204030204" pitchFamily="34" charset="0"/>
                <a:cs typeface="Calibri" panose="020F0502020204030204" pitchFamily="34" charset="0"/>
              </a:rPr>
              <a:t>cerințele</a:t>
            </a:r>
            <a:r>
              <a:rPr lang="en-US" sz="1400" b="0" i="0" dirty="0">
                <a:effectLst/>
                <a:latin typeface="Calibri" panose="020F0502020204030204" pitchFamily="34" charset="0"/>
                <a:cs typeface="Calibri" panose="020F0502020204030204" pitchFamily="34" charset="0"/>
              </a:rPr>
              <a:t> software-</a:t>
            </a:r>
            <a:r>
              <a:rPr lang="en-US" sz="1400" b="0" i="0" dirty="0" err="1">
                <a:effectLst/>
                <a:latin typeface="Calibri" panose="020F0502020204030204" pitchFamily="34" charset="0"/>
                <a:cs typeface="Calibri" panose="020F0502020204030204" pitchFamily="34" charset="0"/>
              </a:rPr>
              <a:t>ului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Aceasta</a:t>
            </a:r>
            <a:r>
              <a:rPr lang="en-US" sz="1400" b="0" i="0" dirty="0">
                <a:effectLst/>
                <a:latin typeface="Calibri" panose="020F0502020204030204" pitchFamily="34" charset="0"/>
                <a:cs typeface="Calibri" panose="020F0502020204030204" pitchFamily="34" charset="0"/>
              </a:rPr>
              <a:t> nu se </a:t>
            </a:r>
            <a:r>
              <a:rPr lang="en-US" sz="1400" b="0" i="0" dirty="0" err="1">
                <a:effectLst/>
                <a:latin typeface="Calibri" panose="020F0502020204030204" pitchFamily="34" charset="0"/>
                <a:cs typeface="Calibri" panose="020F0502020204030204" pitchFamily="34" charset="0"/>
              </a:rPr>
              <a:t>referă</a:t>
            </a:r>
            <a:r>
              <a:rPr lang="en-US" sz="1400" b="0" i="0" dirty="0">
                <a:effectLst/>
                <a:latin typeface="Calibri" panose="020F0502020204030204" pitchFamily="34" charset="0"/>
                <a:cs typeface="Calibri" panose="020F0502020204030204" pitchFamily="34" charset="0"/>
              </a:rPr>
              <a:t> la hardware-</a:t>
            </a:r>
            <a:r>
              <a:rPr lang="en-US" sz="1400" b="0" i="0" dirty="0" err="1">
                <a:effectLst/>
                <a:latin typeface="Calibri" panose="020F0502020204030204" pitchFamily="34" charset="0"/>
                <a:cs typeface="Calibri" panose="020F0502020204030204" pitchFamily="34" charset="0"/>
              </a:rPr>
              <a:t>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sau</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sistemul</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operare</a:t>
            </a:r>
            <a:r>
              <a:rPr lang="en-US" sz="1400" b="0" i="0" dirty="0">
                <a:effectLst/>
                <a:latin typeface="Calibri" panose="020F0502020204030204" pitchFamily="34" charset="0"/>
                <a:cs typeface="Calibri" panose="020F0502020204030204" pitchFamily="34" charset="0"/>
              </a:rPr>
              <a:t> de care are </a:t>
            </a:r>
            <a:r>
              <a:rPr lang="en-US" sz="1400" b="0" i="0" dirty="0" err="1">
                <a:effectLst/>
                <a:latin typeface="Calibri" panose="020F0502020204030204" pitchFamily="34" charset="0"/>
                <a:cs typeface="Calibri" panose="020F0502020204030204" pitchFamily="34" charset="0"/>
              </a:rPr>
              <a:t>nevoie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pachetul</a:t>
            </a:r>
            <a:r>
              <a:rPr lang="en-US" sz="1400" b="0" i="0" dirty="0">
                <a:effectLst/>
                <a:latin typeface="Calibri" panose="020F0502020204030204" pitchFamily="34" charset="0"/>
                <a:cs typeface="Calibri" panose="020F0502020204030204" pitchFamily="34" charset="0"/>
              </a:rPr>
              <a:t>, ci </a:t>
            </a:r>
            <a:r>
              <a:rPr lang="en-US" sz="1400" b="0" i="0" dirty="0" err="1">
                <a:effectLst/>
                <a:latin typeface="Calibri" panose="020F0502020204030204" pitchFamily="34" charset="0"/>
                <a:cs typeface="Calibri" panose="020F0502020204030204" pitchFamily="34" charset="0"/>
              </a:rPr>
              <a:t>mai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degrabă</a:t>
            </a:r>
            <a:r>
              <a:rPr lang="en-US" sz="1400" b="0" i="0" dirty="0">
                <a:effectLst/>
                <a:latin typeface="Calibri" panose="020F0502020204030204" pitchFamily="34" charset="0"/>
                <a:cs typeface="Calibri" panose="020F0502020204030204" pitchFamily="34" charset="0"/>
              </a:rPr>
              <a:t> la </a:t>
            </a:r>
            <a:r>
              <a:rPr lang="en-US" sz="1400" b="0" i="0" dirty="0" err="1">
                <a:effectLst/>
                <a:latin typeface="Calibri" panose="020F0502020204030204" pitchFamily="34" charset="0"/>
                <a:cs typeface="Calibri" panose="020F0502020204030204" pitchFamily="34" charset="0"/>
              </a:rPr>
              <a:t>briefingul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software-</a:t>
            </a:r>
            <a:r>
              <a:rPr lang="en-US" sz="1400" b="0" i="0" dirty="0" err="1">
                <a:effectLst/>
                <a:latin typeface="Calibri" panose="020F0502020204030204" pitchFamily="34" charset="0"/>
                <a:cs typeface="Calibri" panose="020F0502020204030204" pitchFamily="34" charset="0"/>
              </a:rPr>
              <a:t>ul</a:t>
            </a:r>
            <a:r>
              <a:rPr lang="en-US" sz="1400" b="0" i="0" dirty="0">
                <a:effectLst/>
                <a:latin typeface="Calibri" panose="020F0502020204030204" pitchFamily="34" charset="0"/>
                <a:cs typeface="Calibri" panose="020F0502020204030204" pitchFamily="34" charset="0"/>
              </a:rPr>
              <a:t> la care </a:t>
            </a:r>
            <a:r>
              <a:rPr lang="en-US" sz="1400" b="0" i="0" dirty="0" err="1">
                <a:effectLst/>
                <a:latin typeface="Calibri" panose="020F0502020204030204" pitchFamily="34" charset="0"/>
                <a:cs typeface="Calibri" panose="020F0502020204030204" pitchFamily="34" charset="0"/>
              </a:rPr>
              <a:t>lucrează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dezvoltatorul</a:t>
            </a:r>
            <a:r>
              <a:rPr lang="en-US" sz="1400" b="0" i="0" dirty="0">
                <a:effectLst/>
                <a:latin typeface="Calibri" panose="020F0502020204030204" pitchFamily="34" charset="0"/>
                <a:cs typeface="Calibri" panose="020F0502020204030204" pitchFamily="34" charset="0"/>
              </a:rPr>
              <a:t>.</a:t>
            </a:r>
          </a:p>
          <a:p>
            <a:pPr algn="l" fontAlgn="base"/>
            <a:endParaRPr lang="en-US" sz="1400" b="0" i="0" dirty="0">
              <a:effectLst/>
              <a:latin typeface="Calibri" panose="020F0502020204030204" pitchFamily="34" charset="0"/>
              <a:cs typeface="Calibri" panose="020F0502020204030204" pitchFamily="34" charset="0"/>
            </a:endParaRPr>
          </a:p>
          <a:p>
            <a:pPr algn="l" fontAlgn="base"/>
            <a:r>
              <a:rPr lang="en-US" sz="1400" b="0" i="0" dirty="0">
                <a:effectLst/>
                <a:latin typeface="Calibri" panose="020F0502020204030204" pitchFamily="34" charset="0"/>
                <a:cs typeface="Calibri" panose="020F0502020204030204" pitchFamily="34" charset="0"/>
              </a:rPr>
              <a:t> - </a:t>
            </a:r>
            <a:r>
              <a:rPr lang="en-US" sz="1400" b="0" i="0" dirty="0" err="1">
                <a:effectLst/>
                <a:latin typeface="Calibri" panose="020F0502020204030204" pitchFamily="34" charset="0"/>
                <a:cs typeface="Calibri" panose="020F0502020204030204" pitchFamily="34" charset="0"/>
              </a:rPr>
              <a:t>Având</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cerințe</a:t>
            </a:r>
            <a:r>
              <a:rPr lang="en-US" sz="1400" b="0" i="0" dirty="0">
                <a:effectLst/>
                <a:latin typeface="Calibri" panose="020F0502020204030204" pitchFamily="34" charset="0"/>
                <a:cs typeface="Calibri" panose="020F0502020204030204" pitchFamily="34" charset="0"/>
              </a:rPr>
              <a:t> software </a:t>
            </a:r>
            <a:r>
              <a:rPr lang="en-US" sz="1400" b="0" i="0" dirty="0" err="1">
                <a:effectLst/>
                <a:latin typeface="Calibri" panose="020F0502020204030204" pitchFamily="34" charset="0"/>
                <a:cs typeface="Calibri" panose="020F0502020204030204" pitchFamily="34" charset="0"/>
              </a:rPr>
              <a:t>mai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detaliate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etapa</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testare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personalul</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asigurare</a:t>
            </a:r>
            <a:r>
              <a:rPr lang="en-US" sz="1400" b="0" i="0" dirty="0">
                <a:effectLst/>
                <a:latin typeface="Calibri" panose="020F0502020204030204" pitchFamily="34" charset="0"/>
                <a:cs typeface="Calibri" panose="020F0502020204030204" pitchFamily="34" charset="0"/>
              </a:rPr>
              <a:t> a </a:t>
            </a:r>
            <a:r>
              <a:rPr lang="en-US" sz="1400" b="0" i="0" dirty="0" err="1">
                <a:effectLst/>
                <a:latin typeface="Calibri" panose="020F0502020204030204" pitchFamily="34" charset="0"/>
                <a:cs typeface="Calibri" panose="020F0502020204030204" pitchFamily="34" charset="0"/>
              </a:rPr>
              <a:t>calității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caută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toate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caracteristicile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importante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încă</a:t>
            </a:r>
            <a:r>
              <a:rPr lang="en-US" sz="1400" b="0" i="0" dirty="0">
                <a:effectLst/>
                <a:latin typeface="Calibri" panose="020F0502020204030204" pitchFamily="34" charset="0"/>
                <a:cs typeface="Calibri" panose="020F0502020204030204" pitchFamily="34" charset="0"/>
              </a:rPr>
              <a:t> de la </a:t>
            </a:r>
            <a:r>
              <a:rPr lang="en-US" sz="1400" b="0" i="0" dirty="0" err="1">
                <a:effectLst/>
                <a:latin typeface="Calibri" panose="020F0502020204030204" pitchFamily="34" charset="0"/>
                <a:cs typeface="Calibri" panose="020F0502020204030204" pitchFamily="34" charset="0"/>
              </a:rPr>
              <a:t>început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notând</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unde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există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probleme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software </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recomandând</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ajustări</a:t>
            </a:r>
            <a:r>
              <a:rPr lang="en-US" sz="1400" b="0" i="0" dirty="0">
                <a:effectLst/>
                <a:latin typeface="Calibri" panose="020F0502020204030204" pitchFamily="34" charset="0"/>
                <a:cs typeface="Calibri" panose="020F0502020204030204" pitchFamily="34" charset="0"/>
              </a:rPr>
              <a:t>.</a:t>
            </a:r>
          </a:p>
          <a:p>
            <a:pPr marL="285750" indent="-285750" algn="l" fontAlgn="base">
              <a:buFontTx/>
              <a:buChar char="-"/>
            </a:pPr>
            <a:endParaRPr lang="en-US" sz="1400" dirty="0">
              <a:latin typeface="Calibri" panose="020F0502020204030204" pitchFamily="34" charset="0"/>
              <a:cs typeface="Calibri" panose="020F0502020204030204" pitchFamily="34" charset="0"/>
            </a:endParaRPr>
          </a:p>
          <a:p>
            <a:pPr algn="l" fontAlgn="base"/>
            <a:r>
              <a:rPr lang="en-US" sz="1200" b="0" i="0" dirty="0">
                <a:effectLst/>
                <a:latin typeface="Calibri" panose="020F0502020204030204" pitchFamily="34" charset="0"/>
                <a:cs typeface="Calibri" panose="020F0502020204030204" pitchFamily="34" charset="0"/>
              </a:rPr>
              <a:t> - </a:t>
            </a:r>
            <a:r>
              <a:rPr lang="en-US" sz="1400" b="0" i="0" dirty="0" err="1">
                <a:effectLst/>
                <a:latin typeface="Calibri" panose="020F0502020204030204" pitchFamily="34" charset="0"/>
                <a:cs typeface="Calibri" panose="020F0502020204030204" pitchFamily="34" charset="0"/>
              </a:rPr>
              <a:t>Fără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aceasta</a:t>
            </a:r>
            <a:r>
              <a:rPr lang="en-US" sz="1400" b="0" i="0" dirty="0">
                <a:effectLst/>
                <a:latin typeface="Calibri" panose="020F0502020204030204" pitchFamily="34" charset="0"/>
                <a:cs typeface="Calibri" panose="020F0502020204030204" pitchFamily="34" charset="0"/>
              </a:rPr>
              <a:t>, un tester </a:t>
            </a:r>
            <a:r>
              <a:rPr lang="en-US" sz="1400" b="0" i="0" dirty="0" err="1">
                <a:effectLst/>
                <a:latin typeface="Calibri" panose="020F0502020204030204" pitchFamily="34" charset="0"/>
                <a:cs typeface="Calibri" panose="020F0502020204030204" pitchFamily="34" charset="0"/>
              </a:rPr>
              <a:t>lucrează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fără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nicio</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îndrumare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nu </a:t>
            </a:r>
            <a:r>
              <a:rPr lang="en-US" sz="1400" b="0" i="0" dirty="0" err="1">
                <a:effectLst/>
                <a:latin typeface="Calibri" panose="020F0502020204030204" pitchFamily="34" charset="0"/>
                <a:cs typeface="Calibri" panose="020F0502020204030204" pitchFamily="34" charset="0"/>
              </a:rPr>
              <a:t>știe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dacă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informațiile</a:t>
            </a:r>
            <a:r>
              <a:rPr lang="en-US" sz="1400" b="0" i="0" dirty="0">
                <a:effectLst/>
                <a:latin typeface="Calibri" panose="020F0502020204030204" pitchFamily="34" charset="0"/>
                <a:cs typeface="Calibri" panose="020F0502020204030204" pitchFamily="34" charset="0"/>
              </a:rPr>
              <a:t> pe care le </a:t>
            </a:r>
            <a:r>
              <a:rPr lang="en-US" sz="1400" b="0" i="0" dirty="0" err="1">
                <a:effectLst/>
                <a:latin typeface="Calibri" panose="020F0502020204030204" pitchFamily="34" charset="0"/>
                <a:cs typeface="Calibri" panose="020F0502020204030204" pitchFamily="34" charset="0"/>
              </a:rPr>
              <a:t>furnizează</a:t>
            </a:r>
            <a:r>
              <a:rPr lang="en-US" sz="1400" b="0" i="0" dirty="0">
                <a:effectLst/>
                <a:latin typeface="Calibri" panose="020F0502020204030204" pitchFamily="34" charset="0"/>
                <a:cs typeface="Calibri" panose="020F0502020204030204" pitchFamily="34" charset="0"/>
              </a:rPr>
              <a:t> sunt utile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echipa</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dezvoltare</a:t>
            </a:r>
            <a:r>
              <a:rPr lang="en-US" sz="1400" b="0" i="0" dirty="0">
                <a:effectLst/>
                <a:latin typeface="Calibri" panose="020F0502020204030204" pitchFamily="34" charset="0"/>
                <a:cs typeface="Calibri" panose="020F0502020204030204" pitchFamily="34" charset="0"/>
              </a:rPr>
              <a:t>.</a:t>
            </a:r>
          </a:p>
        </p:txBody>
      </p:sp>
      <p:sp>
        <p:nvSpPr>
          <p:cNvPr id="11" name="TextBox 10">
            <a:extLst>
              <a:ext uri="{FF2B5EF4-FFF2-40B4-BE49-F238E27FC236}">
                <a16:creationId xmlns:a16="http://schemas.microsoft.com/office/drawing/2014/main" id="{F2ED6A05-DB6A-50AA-F1CC-7699F9338508}"/>
              </a:ext>
            </a:extLst>
          </p:cNvPr>
          <p:cNvSpPr txBox="1"/>
          <p:nvPr/>
        </p:nvSpPr>
        <p:spPr>
          <a:xfrm>
            <a:off x="1642369" y="3867374"/>
            <a:ext cx="6640496" cy="400110"/>
          </a:xfrm>
          <a:prstGeom prst="rect">
            <a:avLst/>
          </a:prstGeom>
          <a:noFill/>
        </p:spPr>
        <p:txBody>
          <a:bodyPr wrap="square">
            <a:spAutoFit/>
          </a:bodyPr>
          <a:lstStyle/>
          <a:p>
            <a:pPr algn="l" fontAlgn="base"/>
            <a:r>
              <a:rPr lang="en-US" sz="2000" b="1" i="0" dirty="0" err="1">
                <a:solidFill>
                  <a:schemeClr val="bg1"/>
                </a:solidFill>
                <a:effectLst/>
                <a:latin typeface="Calibri" panose="020F0502020204030204" pitchFamily="34" charset="0"/>
                <a:cs typeface="Calibri" panose="020F0502020204030204" pitchFamily="34" charset="0"/>
              </a:rPr>
              <a:t>Procesul</a:t>
            </a:r>
            <a:r>
              <a:rPr lang="en-US" sz="2000" b="1" i="0" dirty="0">
                <a:solidFill>
                  <a:schemeClr val="bg1"/>
                </a:solidFill>
                <a:effectLst/>
                <a:latin typeface="Calibri" panose="020F0502020204030204" pitchFamily="34" charset="0"/>
                <a:cs typeface="Calibri" panose="020F0502020204030204" pitchFamily="34" charset="0"/>
              </a:rPr>
              <a:t> de </a:t>
            </a:r>
            <a:r>
              <a:rPr lang="en-US" sz="2000" b="1" i="0" dirty="0" err="1">
                <a:solidFill>
                  <a:schemeClr val="bg1"/>
                </a:solidFill>
                <a:effectLst/>
                <a:latin typeface="Calibri" panose="020F0502020204030204" pitchFamily="34" charset="0"/>
                <a:cs typeface="Calibri" panose="020F0502020204030204" pitchFamily="34" charset="0"/>
              </a:rPr>
              <a:t>testare</a:t>
            </a:r>
            <a:r>
              <a:rPr lang="en-US" sz="2000" b="1" i="0" dirty="0">
                <a:solidFill>
                  <a:schemeClr val="bg1"/>
                </a:solidFill>
                <a:effectLst/>
                <a:latin typeface="Calibri" panose="020F0502020204030204" pitchFamily="34" charset="0"/>
                <a:cs typeface="Calibri" panose="020F0502020204030204" pitchFamily="34" charset="0"/>
              </a:rPr>
              <a:t> </a:t>
            </a:r>
            <a:r>
              <a:rPr lang="en-US" sz="2000" b="1" i="0" dirty="0" err="1">
                <a:solidFill>
                  <a:schemeClr val="bg1"/>
                </a:solidFill>
                <a:effectLst/>
                <a:latin typeface="Calibri" panose="020F0502020204030204" pitchFamily="34" charset="0"/>
                <a:cs typeface="Calibri" panose="020F0502020204030204" pitchFamily="34" charset="0"/>
              </a:rPr>
              <a:t>contine</a:t>
            </a:r>
            <a:r>
              <a:rPr lang="en-US" sz="2000" b="1" i="0" dirty="0">
                <a:solidFill>
                  <a:schemeClr val="bg1"/>
                </a:solidFill>
                <a:effectLst/>
                <a:latin typeface="Calibri" panose="020F0502020204030204" pitchFamily="34" charset="0"/>
                <a:cs typeface="Calibri" panose="020F0502020204030204" pitchFamily="34" charset="0"/>
              </a:rPr>
              <a:t> </a:t>
            </a:r>
            <a:r>
              <a:rPr lang="en-US" sz="2000" b="1" i="0" dirty="0" err="1">
                <a:solidFill>
                  <a:schemeClr val="bg1"/>
                </a:solidFill>
                <a:effectLst/>
                <a:latin typeface="Calibri" panose="020F0502020204030204" pitchFamily="34" charset="0"/>
                <a:cs typeface="Calibri" panose="020F0502020204030204" pitchFamily="34" charset="0"/>
              </a:rPr>
              <a:t>mai</a:t>
            </a:r>
            <a:r>
              <a:rPr lang="en-US" sz="2000" b="1" i="0" dirty="0">
                <a:solidFill>
                  <a:schemeClr val="bg1"/>
                </a:solidFill>
                <a:effectLst/>
                <a:latin typeface="Calibri" panose="020F0502020204030204" pitchFamily="34" charset="0"/>
                <a:cs typeface="Calibri" panose="020F0502020204030204" pitchFamily="34" charset="0"/>
              </a:rPr>
              <a:t> </a:t>
            </a:r>
            <a:r>
              <a:rPr lang="en-US" sz="2000" b="1" i="0" dirty="0" err="1">
                <a:solidFill>
                  <a:schemeClr val="bg1"/>
                </a:solidFill>
                <a:effectLst/>
                <a:latin typeface="Calibri" panose="020F0502020204030204" pitchFamily="34" charset="0"/>
                <a:cs typeface="Calibri" panose="020F0502020204030204" pitchFamily="34" charset="0"/>
              </a:rPr>
              <a:t>multe</a:t>
            </a:r>
            <a:r>
              <a:rPr lang="en-US" sz="2000" b="1" i="0" dirty="0">
                <a:solidFill>
                  <a:schemeClr val="bg1"/>
                </a:solidFill>
                <a:effectLst/>
                <a:latin typeface="Calibri" panose="020F0502020204030204" pitchFamily="34" charset="0"/>
                <a:cs typeface="Calibri" panose="020F0502020204030204" pitchFamily="34" charset="0"/>
              </a:rPr>
              <a:t> </a:t>
            </a:r>
            <a:r>
              <a:rPr lang="en-US" sz="2000" b="1" i="0" dirty="0" err="1">
                <a:solidFill>
                  <a:schemeClr val="bg1"/>
                </a:solidFill>
                <a:effectLst/>
                <a:latin typeface="Calibri" panose="020F0502020204030204" pitchFamily="34" charset="0"/>
                <a:cs typeface="Calibri" panose="020F0502020204030204" pitchFamily="34" charset="0"/>
              </a:rPr>
              <a:t>etape</a:t>
            </a:r>
            <a:r>
              <a:rPr lang="en-US" sz="2000" b="1" i="0" dirty="0">
                <a:solidFill>
                  <a:schemeClr val="bg1"/>
                </a:solidFill>
                <a:effectLst/>
                <a:latin typeface="Calibri" panose="020F0502020204030204" pitchFamily="34" charset="0"/>
                <a:cs typeface="Calibri" panose="020F0502020204030204" pitchFamily="34" charset="0"/>
              </a:rPr>
              <a:t>:</a:t>
            </a:r>
            <a:endParaRPr lang="en-US" sz="2000" b="0" i="0" dirty="0">
              <a:solidFill>
                <a:schemeClr val="bg1"/>
              </a:solidFill>
              <a:effectLst/>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D1F638D7-03C1-FE6D-1483-9D39960A1B0E}"/>
              </a:ext>
            </a:extLst>
          </p:cNvPr>
          <p:cNvSpPr txBox="1"/>
          <p:nvPr/>
        </p:nvSpPr>
        <p:spPr>
          <a:xfrm>
            <a:off x="1997476" y="4441941"/>
            <a:ext cx="4864963" cy="1600438"/>
          </a:xfrm>
          <a:prstGeom prst="rect">
            <a:avLst/>
          </a:prstGeom>
          <a:noFill/>
        </p:spPr>
        <p:txBody>
          <a:bodyPr wrap="square">
            <a:spAutoFit/>
          </a:bodyPr>
          <a:lstStyle/>
          <a:p>
            <a:pPr algn="l">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Test planning</a:t>
            </a:r>
          </a:p>
          <a:p>
            <a:pPr algn="l">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Test control</a:t>
            </a:r>
          </a:p>
          <a:p>
            <a:pPr algn="l">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Requirements analysis and test design</a:t>
            </a:r>
          </a:p>
          <a:p>
            <a:pPr algn="l">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Test creation</a:t>
            </a:r>
          </a:p>
          <a:p>
            <a:pPr algn="l">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Test execution</a:t>
            </a:r>
          </a:p>
          <a:p>
            <a:pPr algn="l">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Evaluating exit criteria and reporting</a:t>
            </a:r>
          </a:p>
          <a:p>
            <a:pPr algn="l">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Test closure activities.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9C8E9D5-9FE7-A5FC-5E21-1629ECE1E4F8}"/>
              </a:ext>
            </a:extLst>
          </p:cNvPr>
          <p:cNvSpPr txBox="1"/>
          <p:nvPr/>
        </p:nvSpPr>
        <p:spPr>
          <a:xfrm>
            <a:off x="1162975" y="296440"/>
            <a:ext cx="7173158" cy="1077218"/>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1.Test planning (</a:t>
            </a:r>
            <a:r>
              <a:rPr lang="en-US" sz="2400" b="1" i="0" dirty="0" err="1">
                <a:solidFill>
                  <a:schemeClr val="bg1"/>
                </a:solidFill>
                <a:effectLst/>
                <a:latin typeface="Calibri" panose="020F0502020204030204" pitchFamily="34" charset="0"/>
                <a:cs typeface="Calibri" panose="020F0502020204030204" pitchFamily="34" charset="0"/>
              </a:rPr>
              <a:t>Planul</a:t>
            </a:r>
            <a:r>
              <a:rPr lang="en-US" sz="2400" b="1" i="0" dirty="0">
                <a:solidFill>
                  <a:schemeClr val="bg1"/>
                </a:solidFill>
                <a:effectLst/>
                <a:latin typeface="Calibri" panose="020F0502020204030204" pitchFamily="34" charset="0"/>
                <a:cs typeface="Calibri" panose="020F0502020204030204" pitchFamily="34" charset="0"/>
              </a:rPr>
              <a:t> de </a:t>
            </a:r>
            <a:r>
              <a:rPr lang="en-US" sz="2400" b="1" i="0" dirty="0" err="1">
                <a:solidFill>
                  <a:schemeClr val="bg1"/>
                </a:solidFill>
                <a:effectLst/>
                <a:latin typeface="Calibri" panose="020F0502020204030204" pitchFamily="34" charset="0"/>
                <a:cs typeface="Calibri" panose="020F0502020204030204" pitchFamily="34" charset="0"/>
              </a:rPr>
              <a:t>testare</a:t>
            </a:r>
            <a:r>
              <a:rPr lang="en-US" sz="2400" b="1" i="0" dirty="0">
                <a:solidFill>
                  <a:schemeClr val="bg1"/>
                </a:solidFill>
                <a:effectLst/>
                <a:latin typeface="Calibri" panose="020F0502020204030204" pitchFamily="34" charset="0"/>
                <a:cs typeface="Calibri" panose="020F0502020204030204" pitchFamily="34" charset="0"/>
              </a:rPr>
              <a:t>)</a:t>
            </a:r>
          </a:p>
          <a:p>
            <a:pPr algn="l"/>
            <a:r>
              <a:rPr lang="en-US" sz="2000" i="0" dirty="0" err="1">
                <a:effectLst/>
                <a:latin typeface="Calibri" panose="020F0502020204030204" pitchFamily="34" charset="0"/>
                <a:cs typeface="Calibri" panose="020F0502020204030204" pitchFamily="34" charset="0"/>
              </a:rPr>
              <a:t>În</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perioada</a:t>
            </a:r>
            <a:r>
              <a:rPr lang="en-US" sz="2000" i="0" dirty="0">
                <a:effectLst/>
                <a:latin typeface="Calibri" panose="020F0502020204030204" pitchFamily="34" charset="0"/>
                <a:cs typeface="Calibri" panose="020F0502020204030204" pitchFamily="34" charset="0"/>
              </a:rPr>
              <a:t> de test planning ne </a:t>
            </a:r>
            <a:r>
              <a:rPr lang="en-US" sz="2000" i="0" dirty="0" err="1">
                <a:effectLst/>
                <a:latin typeface="Calibri" panose="020F0502020204030204" pitchFamily="34" charset="0"/>
                <a:cs typeface="Calibri" panose="020F0502020204030204" pitchFamily="34" charset="0"/>
              </a:rPr>
              <a:t>asigurăm</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că</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înțelegem</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obiectivele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clienților</a:t>
            </a:r>
            <a:r>
              <a:rPr lang="en-US" sz="2000" i="0" dirty="0">
                <a:effectLst/>
                <a:latin typeface="Calibri" panose="020F0502020204030204" pitchFamily="34" charset="0"/>
                <a:cs typeface="Calibri" panose="020F0502020204030204" pitchFamily="34" charset="0"/>
              </a:rPr>
              <a:t>/</a:t>
            </a:r>
            <a:r>
              <a:rPr lang="en-US" sz="2000" i="0" dirty="0" err="1">
                <a:effectLst/>
                <a:latin typeface="Calibri" panose="020F0502020204030204" pitchFamily="34" charset="0"/>
                <a:cs typeface="Calibri" panose="020F0502020204030204" pitchFamily="34" charset="0"/>
              </a:rPr>
              <a:t>proiectului</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și</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riscurile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asociate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testării.Vom</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urma</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pasii</a:t>
            </a:r>
            <a:r>
              <a:rPr lang="en-US" sz="2000" i="0" dirty="0">
                <a:effectLst/>
                <a:latin typeface="Calibri" panose="020F0502020204030204" pitchFamily="34" charset="0"/>
                <a:cs typeface="Calibri" panose="020F0502020204030204" pitchFamily="34" charset="0"/>
              </a:rPr>
              <a:t>:</a:t>
            </a:r>
          </a:p>
        </p:txBody>
      </p:sp>
      <p:sp>
        <p:nvSpPr>
          <p:cNvPr id="11" name="TextBox 10">
            <a:extLst>
              <a:ext uri="{FF2B5EF4-FFF2-40B4-BE49-F238E27FC236}">
                <a16:creationId xmlns:a16="http://schemas.microsoft.com/office/drawing/2014/main" id="{EB3A32AD-17C0-98F9-02A2-4B277A3D4480}"/>
              </a:ext>
            </a:extLst>
          </p:cNvPr>
          <p:cNvSpPr txBox="1"/>
          <p:nvPr/>
        </p:nvSpPr>
        <p:spPr>
          <a:xfrm>
            <a:off x="887765" y="1300256"/>
            <a:ext cx="7767962" cy="2677656"/>
          </a:xfrm>
          <a:prstGeom prst="rect">
            <a:avLst/>
          </a:prstGeom>
          <a:noFill/>
        </p:spPr>
        <p:txBody>
          <a:bodyPr wrap="square">
            <a:spAutoFit/>
          </a:bodyPr>
          <a:lstStyle/>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Scopul</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și</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obiective</a:t>
            </a:r>
            <a:r>
              <a:rPr lang="en-US" sz="1400" b="1" i="0" dirty="0">
                <a:solidFill>
                  <a:schemeClr val="bg1"/>
                </a:solidFill>
                <a:effectLst/>
                <a:latin typeface="Calibri" panose="020F0502020204030204" pitchFamily="34" charset="0"/>
                <a:cs typeface="Calibri" panose="020F0502020204030204" pitchFamily="34" charset="0"/>
              </a:rPr>
              <a:t> de </a:t>
            </a:r>
            <a:r>
              <a:rPr lang="en-US" sz="1400" b="1" i="0" dirty="0" err="1">
                <a:solidFill>
                  <a:schemeClr val="bg1"/>
                </a:solidFill>
                <a:effectLst/>
                <a:latin typeface="Calibri" panose="020F0502020204030204" pitchFamily="34" charset="0"/>
                <a:cs typeface="Calibri" panose="020F0502020204030204" pitchFamily="34" charset="0"/>
              </a:rPr>
              <a:t>testare</a:t>
            </a:r>
            <a:r>
              <a:rPr lang="en-US" sz="1400" b="1" i="0" dirty="0">
                <a:effectLst/>
                <a:latin typeface="Calibri" panose="020F0502020204030204" pitchFamily="34" charset="0"/>
                <a:cs typeface="Calibri" panose="020F0502020204030204" pitchFamily="34" charset="0"/>
              </a:rPr>
              <a:t> </a:t>
            </a:r>
            <a:r>
              <a:rPr lang="en-US" sz="1400" b="0" i="0" dirty="0">
                <a:effectLst/>
                <a:latin typeface="Calibri" panose="020F0502020204030204" pitchFamily="34" charset="0"/>
                <a:cs typeface="Calibri" panose="020F0502020204030204" pitchFamily="34" charset="0"/>
              </a:rPr>
              <a:t>(ex: </a:t>
            </a:r>
            <a:r>
              <a:rPr lang="en-US" sz="1400" b="0" i="0" dirty="0" err="1">
                <a:effectLst/>
                <a:latin typeface="Calibri" panose="020F0502020204030204" pitchFamily="34" charset="0"/>
                <a:cs typeface="Calibri" panose="020F0502020204030204" pitchFamily="34" charset="0"/>
              </a:rPr>
              <a:t>dorim</a:t>
            </a:r>
            <a:r>
              <a:rPr lang="en-US" sz="1400" b="0" i="0" dirty="0">
                <a:effectLst/>
                <a:latin typeface="Calibri" panose="020F0502020204030204" pitchFamily="34" charset="0"/>
                <a:cs typeface="Calibri" panose="020F0502020204030204" pitchFamily="34" charset="0"/>
              </a:rPr>
              <a:t> ca </a:t>
            </a:r>
            <a:r>
              <a:rPr lang="en-US" sz="1400" b="0" i="0" dirty="0" err="1">
                <a:effectLst/>
                <a:latin typeface="Calibri" panose="020F0502020204030204" pitchFamily="34" charset="0"/>
                <a:cs typeface="Calibri" panose="020F0502020204030204" pitchFamily="34" charset="0"/>
              </a:rPr>
              <a:t>prin</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activitățile</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testare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să</a:t>
            </a:r>
            <a:r>
              <a:rPr lang="en-US" sz="1400" b="0" i="0" dirty="0">
                <a:effectLst/>
                <a:latin typeface="Calibri" panose="020F0502020204030204" pitchFamily="34" charset="0"/>
                <a:cs typeface="Calibri" panose="020F0502020204030204" pitchFamily="34" charset="0"/>
              </a:rPr>
              <a:t> ne </a:t>
            </a:r>
            <a:r>
              <a:rPr lang="en-US" sz="1400" b="0" i="0" dirty="0" err="1">
                <a:effectLst/>
                <a:latin typeface="Calibri" panose="020F0502020204030204" pitchFamily="34" charset="0"/>
                <a:cs typeface="Calibri" panose="020F0502020204030204" pitchFamily="34" charset="0"/>
              </a:rPr>
              <a:t>asigurăm</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că</a:t>
            </a:r>
            <a:r>
              <a:rPr lang="en-US" sz="1400" b="0" i="0" dirty="0">
                <a:effectLst/>
                <a:latin typeface="Calibri" panose="020F0502020204030204" pitchFamily="34" charset="0"/>
                <a:cs typeface="Calibri" panose="020F0502020204030204" pitchFamily="34" charset="0"/>
              </a:rPr>
              <a:t> software-</a:t>
            </a:r>
            <a:r>
              <a:rPr lang="en-US" sz="1400" b="0" i="0" dirty="0" err="1">
                <a:effectLst/>
                <a:latin typeface="Calibri" panose="020F0502020204030204" pitchFamily="34" charset="0"/>
                <a:cs typeface="Calibri" panose="020F0502020204030204" pitchFamily="34" charset="0"/>
              </a:rPr>
              <a:t>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îndeplinește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cerințele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tehnice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funcționale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de business)</a:t>
            </a: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Ce se </a:t>
            </a:r>
            <a:r>
              <a:rPr lang="en-US" sz="1400" b="1" i="0" dirty="0" err="1">
                <a:solidFill>
                  <a:schemeClr val="bg1"/>
                </a:solidFill>
                <a:effectLst/>
                <a:latin typeface="Calibri" panose="020F0502020204030204" pitchFamily="34" charset="0"/>
                <a:cs typeface="Calibri" panose="020F0502020204030204" pitchFamily="34" charset="0"/>
              </a:rPr>
              <a:t>testează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descrierea</a:t>
            </a:r>
            <a:r>
              <a:rPr lang="en-US" sz="1400" b="0" i="0" dirty="0">
                <a:effectLst/>
                <a:latin typeface="Calibri" panose="020F0502020204030204" pitchFamily="34" charset="0"/>
                <a:cs typeface="Calibri" panose="020F0502020204030204" pitchFamily="34" charset="0"/>
              </a:rPr>
              <a:t> software-</a:t>
            </a:r>
            <a:r>
              <a:rPr lang="en-US" sz="1400" b="0" i="0" dirty="0" err="1">
                <a:effectLst/>
                <a:latin typeface="Calibri" panose="020F0502020204030204" pitchFamily="34" charset="0"/>
                <a:cs typeface="Calibri" panose="020F0502020204030204" pitchFamily="34" charset="0"/>
              </a:rPr>
              <a:t>ului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sau</a:t>
            </a:r>
            <a:r>
              <a:rPr lang="en-US" sz="1400" b="0" i="0" dirty="0">
                <a:effectLst/>
                <a:latin typeface="Calibri" panose="020F0502020204030204" pitchFamily="34" charset="0"/>
                <a:cs typeface="Calibri" panose="020F0502020204030204" pitchFamily="34" charset="0"/>
              </a:rPr>
              <a:t> a </a:t>
            </a:r>
            <a:r>
              <a:rPr lang="en-US" sz="1400" b="0" i="0" dirty="0" err="1">
                <a:effectLst/>
                <a:latin typeface="Calibri" panose="020F0502020204030204" pitchFamily="34" charset="0"/>
                <a:cs typeface="Calibri" panose="020F0502020204030204" pitchFamily="34" charset="0"/>
              </a:rPr>
              <a:t>componentelor</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unui</a:t>
            </a:r>
            <a:r>
              <a:rPr lang="en-US" sz="1400" b="0" i="0" dirty="0">
                <a:effectLst/>
                <a:latin typeface="Calibri" panose="020F0502020204030204" pitchFamily="34" charset="0"/>
                <a:cs typeface="Calibri" panose="020F0502020204030204" pitchFamily="34" charset="0"/>
              </a:rPr>
              <a:t> software care </a:t>
            </a:r>
            <a:r>
              <a:rPr lang="en-US" sz="1400" b="0" i="0" dirty="0" err="1">
                <a:effectLst/>
                <a:latin typeface="Calibri" panose="020F0502020204030204" pitchFamily="34" charset="0"/>
                <a:cs typeface="Calibri" panose="020F0502020204030204" pitchFamily="34" charset="0"/>
              </a:rPr>
              <a:t>trebuie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să</a:t>
            </a:r>
            <a:r>
              <a:rPr lang="en-US" sz="1400" b="0" i="0" dirty="0">
                <a:effectLst/>
                <a:latin typeface="Calibri" panose="020F0502020204030204" pitchFamily="34" charset="0"/>
                <a:cs typeface="Calibri" panose="020F0502020204030204" pitchFamily="34" charset="0"/>
              </a:rPr>
              <a:t> fie testate</a:t>
            </a: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Test approach</a:t>
            </a:r>
            <a:r>
              <a:rPr lang="en-US" sz="1400" b="0" i="0" dirty="0">
                <a:effectLst/>
                <a:latin typeface="Calibri" panose="020F0502020204030204" pitchFamily="34" charset="0"/>
                <a:cs typeface="Calibri" panose="020F0502020204030204" pitchFamily="34" charset="0"/>
              </a:rPr>
              <a:t>: se </a:t>
            </a:r>
            <a:r>
              <a:rPr lang="en-US" sz="1400" b="0" i="0" dirty="0" err="1">
                <a:effectLst/>
                <a:latin typeface="Calibri" panose="020F0502020204030204" pitchFamily="34" charset="0"/>
                <a:cs typeface="Calibri" panose="020F0502020204030204" pitchFamily="34" charset="0"/>
              </a:rPr>
              <a:t>determină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tehnicile</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testare</a:t>
            </a:r>
            <a:r>
              <a:rPr lang="en-US" sz="1400" b="0" i="0" dirty="0">
                <a:effectLst/>
                <a:latin typeface="Calibri" panose="020F0502020204030204" pitchFamily="34" charset="0"/>
                <a:cs typeface="Calibri" panose="020F0502020204030204" pitchFamily="34" charset="0"/>
              </a:rPr>
              <a:t>, cum se </a:t>
            </a:r>
            <a:r>
              <a:rPr lang="en-US" sz="1400" b="0" i="0" dirty="0" err="1">
                <a:effectLst/>
                <a:latin typeface="Calibri" panose="020F0502020204030204" pitchFamily="34" charset="0"/>
                <a:cs typeface="Calibri" panose="020F0502020204030204" pitchFamily="34" charset="0"/>
              </a:rPr>
              <a:t>va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desfășura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testarea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cât</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mult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trebuie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testat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acoperire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aibă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testele</a:t>
            </a:r>
            <a:r>
              <a:rPr lang="en-US" sz="1400" b="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Resurse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persoanele</a:t>
            </a:r>
            <a:r>
              <a:rPr lang="en-US" sz="1400" b="0" i="0" dirty="0">
                <a:effectLst/>
                <a:latin typeface="Calibri" panose="020F0502020204030204" pitchFamily="34" charset="0"/>
                <a:cs typeface="Calibri" panose="020F0502020204030204" pitchFamily="34" charset="0"/>
              </a:rPr>
              <a:t> care </a:t>
            </a:r>
            <a:r>
              <a:rPr lang="en-US" sz="1400" b="0" i="0" dirty="0" err="1">
                <a:effectLst/>
                <a:latin typeface="Calibri" panose="020F0502020204030204" pitchFamily="34" charset="0"/>
                <a:cs typeface="Calibri" panose="020F0502020204030204" pitchFamily="34" charset="0"/>
              </a:rPr>
              <a:t>vor</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testa</a:t>
            </a:r>
            <a:r>
              <a:rPr lang="en-US" sz="1400" b="0" i="0" dirty="0">
                <a:effectLst/>
                <a:latin typeface="Calibri" panose="020F0502020204030204" pitchFamily="34" charset="0"/>
                <a:cs typeface="Calibri" panose="020F0502020204030204" pitchFamily="34" charset="0"/>
              </a:rPr>
              <a:t>, test environment, </a:t>
            </a:r>
            <a:r>
              <a:rPr lang="en-US" sz="1400" b="0" i="0" dirty="0" err="1">
                <a:effectLst/>
                <a:latin typeface="Calibri" panose="020F0502020204030204" pitchFamily="34" charset="0"/>
                <a:cs typeface="Calibri" panose="020F0502020204030204" pitchFamily="34" charset="0"/>
              </a:rPr>
              <a:t>echipamente</a:t>
            </a:r>
            <a:r>
              <a:rPr lang="en-US" sz="1400" b="0" i="0" dirty="0">
                <a:effectLst/>
                <a:latin typeface="Calibri" panose="020F0502020204030204" pitchFamily="34" charset="0"/>
                <a:cs typeface="Calibri" panose="020F0502020204030204" pitchFamily="34" charset="0"/>
              </a:rPr>
              <a:t> hardware </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identificarea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oricăror</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altor</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nevoi</a:t>
            </a:r>
            <a:r>
              <a:rPr lang="en-US" sz="1400" b="0" i="0" dirty="0">
                <a:effectLst/>
                <a:latin typeface="Calibri" panose="020F0502020204030204" pitchFamily="34" charset="0"/>
                <a:cs typeface="Calibri" panose="020F0502020204030204" pitchFamily="34" charset="0"/>
              </a:rPr>
              <a:t> care pot </a:t>
            </a:r>
            <a:r>
              <a:rPr lang="en-US" sz="1400" b="0" i="0" dirty="0" err="1">
                <a:effectLst/>
                <a:latin typeface="Calibri" panose="020F0502020204030204" pitchFamily="34" charset="0"/>
                <a:cs typeface="Calibri" panose="020F0502020204030204" pitchFamily="34" charset="0"/>
              </a:rPr>
              <a:t>să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apară</a:t>
            </a:r>
            <a:r>
              <a:rPr lang="en-US" sz="1400" b="0" i="0" dirty="0">
                <a:effectLst/>
                <a:latin typeface="Calibri" panose="020F0502020204030204" pitchFamily="34" charset="0"/>
                <a:cs typeface="Calibri" panose="020F0502020204030204" pitchFamily="34" charset="0"/>
              </a:rPr>
              <a:t> pe </a:t>
            </a:r>
            <a:r>
              <a:rPr lang="en-US" sz="1400" b="0" i="0" dirty="0" err="1">
                <a:effectLst/>
                <a:latin typeface="Calibri" panose="020F0502020204030204" pitchFamily="34" charset="0"/>
                <a:cs typeface="Calibri" panose="020F0502020204030204" pitchFamily="34" charset="0"/>
              </a:rPr>
              <a:t>parcursul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testării</a:t>
            </a:r>
            <a:endParaRPr lang="en-US" sz="1400" b="0"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funcție</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ce</a:t>
            </a:r>
            <a:r>
              <a:rPr lang="en-US" sz="1400" b="0" i="0" dirty="0">
                <a:effectLst/>
                <a:latin typeface="Calibri" panose="020F0502020204030204" pitchFamily="34" charset="0"/>
                <a:cs typeface="Calibri" panose="020F0502020204030204" pitchFamily="34" charset="0"/>
              </a:rPr>
              <a:t> Software Development Life Cycle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folosit</a:t>
            </a:r>
            <a:r>
              <a:rPr lang="en-US" sz="1400" b="0" i="0" dirty="0">
                <a:effectLst/>
                <a:latin typeface="Calibri" panose="020F0502020204030204" pitchFamily="34" charset="0"/>
                <a:cs typeface="Calibri" panose="020F0502020204030204" pitchFamily="34" charset="0"/>
              </a:rPr>
              <a:t>, se </a:t>
            </a:r>
            <a:r>
              <a:rPr lang="en-US" sz="1400" b="0" i="0" dirty="0" err="1">
                <a:effectLst/>
                <a:latin typeface="Calibri" panose="020F0502020204030204" pitchFamily="34" charset="0"/>
                <a:cs typeface="Calibri" panose="020F0502020204030204" pitchFamily="34" charset="0"/>
              </a:rPr>
              <a:t>încadrează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activitățile</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testare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într</a:t>
            </a:r>
            <a:r>
              <a:rPr lang="en-US" sz="1400" b="0" i="0" dirty="0">
                <a:effectLst/>
                <a:latin typeface="Calibri" panose="020F0502020204030204" pitchFamily="34" charset="0"/>
                <a:cs typeface="Calibri" panose="020F0502020204030204" pitchFamily="34" charset="0"/>
              </a:rPr>
              <a:t>-un </a:t>
            </a:r>
            <a:r>
              <a:rPr lang="en-US" sz="1400" b="1" i="0" dirty="0" err="1">
                <a:solidFill>
                  <a:schemeClr val="bg1"/>
                </a:solidFill>
                <a:effectLst/>
                <a:latin typeface="Calibri" panose="020F0502020204030204" pitchFamily="34" charset="0"/>
                <a:cs typeface="Calibri" panose="020F0502020204030204" pitchFamily="34" charset="0"/>
              </a:rPr>
              <a:t>orizont</a:t>
            </a:r>
            <a:r>
              <a:rPr lang="en-US" sz="1400" b="1" i="0" dirty="0">
                <a:solidFill>
                  <a:schemeClr val="bg1"/>
                </a:solidFill>
                <a:effectLst/>
                <a:latin typeface="Calibri" panose="020F0502020204030204" pitchFamily="34" charset="0"/>
                <a:cs typeface="Calibri" panose="020F0502020204030204" pitchFamily="34" charset="0"/>
              </a:rPr>
              <a:t> de </a:t>
            </a:r>
            <a:r>
              <a:rPr lang="en-US" sz="1400" b="1" i="0" dirty="0" err="1">
                <a:solidFill>
                  <a:schemeClr val="bg1"/>
                </a:solidFill>
                <a:effectLst/>
                <a:latin typeface="Calibri" panose="020F0502020204030204" pitchFamily="34" charset="0"/>
                <a:cs typeface="Calibri" panose="020F0502020204030204" pitchFamily="34" charset="0"/>
              </a:rPr>
              <a:t>timp</a:t>
            </a:r>
            <a:r>
              <a:rPr lang="en-US" sz="1400" b="1" i="0" dirty="0">
                <a:solidFill>
                  <a:schemeClr val="bg1"/>
                </a:solidFill>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sau</a:t>
            </a:r>
            <a:r>
              <a:rPr lang="en-US" sz="1400" b="0" i="0" dirty="0">
                <a:effectLst/>
                <a:latin typeface="Calibri" panose="020F0502020204030204" pitchFamily="34" charset="0"/>
                <a:cs typeface="Calibri" panose="020F0502020204030204" pitchFamily="34" charset="0"/>
              </a:rPr>
              <a:t> se </a:t>
            </a:r>
            <a:r>
              <a:rPr lang="en-US" sz="1400" b="0" i="0" dirty="0" err="1">
                <a:effectLst/>
                <a:latin typeface="Calibri" panose="020F0502020204030204" pitchFamily="34" charset="0"/>
                <a:cs typeface="Calibri" panose="020F0502020204030204" pitchFamily="34" charset="0"/>
              </a:rPr>
              <a:t>stabilește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contextul</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a:t>
            </a:r>
            <a:r>
              <a:rPr lang="en-US" sz="1400" b="0" i="0" dirty="0">
                <a:effectLst/>
                <a:latin typeface="Calibri" panose="020F0502020204030204" pitchFamily="34" charset="0"/>
                <a:cs typeface="Calibri" panose="020F0502020204030204" pitchFamily="34" charset="0"/>
              </a:rPr>
              <a:t> care </a:t>
            </a:r>
            <a:r>
              <a:rPr lang="en-US" sz="1400" b="0" i="0" dirty="0" err="1">
                <a:effectLst/>
                <a:latin typeface="Calibri" panose="020F0502020204030204" pitchFamily="34" charset="0"/>
                <a:cs typeface="Calibri" panose="020F0502020204030204" pitchFamily="34" charset="0"/>
              </a:rPr>
              <a:t>începe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testarea</a:t>
            </a:r>
            <a:endParaRPr lang="en-US" sz="1400" b="0"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Riscuri</a:t>
            </a:r>
            <a:endParaRPr lang="en-US" sz="1400" b="1" i="0" dirty="0">
              <a:solidFill>
                <a:schemeClr val="bg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Exit criteria </a:t>
            </a:r>
            <a:r>
              <a:rPr lang="en-US" sz="1400" b="0" i="0" dirty="0">
                <a:effectLst/>
                <a:latin typeface="Calibri" panose="020F0502020204030204" pitchFamily="34" charset="0"/>
                <a:cs typeface="Calibri" panose="020F0502020204030204" pitchFamily="34" charset="0"/>
              </a:rPr>
              <a:t>– se </a:t>
            </a:r>
            <a:r>
              <a:rPr lang="en-US" sz="1400" b="0" i="0" dirty="0" err="1">
                <a:effectLst/>
                <a:latin typeface="Calibri" panose="020F0502020204030204" pitchFamily="34" charset="0"/>
                <a:cs typeface="Calibri" panose="020F0502020204030204" pitchFamily="34" charset="0"/>
              </a:rPr>
              <a:t>stabilesc</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criterii</a:t>
            </a:r>
            <a:r>
              <a:rPr lang="en-US" sz="1400" b="0" i="0" dirty="0">
                <a:effectLst/>
                <a:latin typeface="Calibri" panose="020F0502020204030204" pitchFamily="34" charset="0"/>
                <a:cs typeface="Calibri" panose="020F0502020204030204" pitchFamily="34" charset="0"/>
              </a:rPr>
              <a:t> care </a:t>
            </a:r>
            <a:r>
              <a:rPr lang="en-US" sz="1400" b="0" i="0" dirty="0" err="1">
                <a:effectLst/>
                <a:latin typeface="Calibri" panose="020F0502020204030204" pitchFamily="34" charset="0"/>
                <a:cs typeface="Calibri" panose="020F0502020204030204" pitchFamily="34" charset="0"/>
              </a:rPr>
              <a:t>trebuie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îndeplinite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 </a:t>
            </a:r>
            <a:r>
              <a:rPr lang="en-US" sz="1400" b="0" i="0" dirty="0" err="1">
                <a:effectLst/>
                <a:latin typeface="Calibri" panose="020F0502020204030204" pitchFamily="34" charset="0"/>
                <a:cs typeface="Calibri" panose="020F0502020204030204" pitchFamily="34" charset="0"/>
              </a:rPr>
              <a:t>putea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considera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testarea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completă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exemplu</a:t>
            </a:r>
            <a:r>
              <a:rPr lang="en-US" sz="1400" b="0" i="0" dirty="0">
                <a:effectLst/>
                <a:latin typeface="Calibri" panose="020F0502020204030204" pitchFamily="34" charset="0"/>
                <a:cs typeface="Calibri" panose="020F0502020204030204" pitchFamily="34" charset="0"/>
              </a:rPr>
              <a:t>: test coverage de 70%)</a:t>
            </a:r>
          </a:p>
        </p:txBody>
      </p:sp>
      <p:sp>
        <p:nvSpPr>
          <p:cNvPr id="13" name="TextBox 12">
            <a:extLst>
              <a:ext uri="{FF2B5EF4-FFF2-40B4-BE49-F238E27FC236}">
                <a16:creationId xmlns:a16="http://schemas.microsoft.com/office/drawing/2014/main" id="{593B677C-3BE1-CB02-9D89-C68272F379E5}"/>
              </a:ext>
            </a:extLst>
          </p:cNvPr>
          <p:cNvSpPr txBox="1"/>
          <p:nvPr/>
        </p:nvSpPr>
        <p:spPr>
          <a:xfrm>
            <a:off x="767917" y="3873299"/>
            <a:ext cx="8007659" cy="1384995"/>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2. Test control (Control </a:t>
            </a:r>
            <a:r>
              <a:rPr lang="en-US" sz="2400" b="1" i="0" dirty="0" err="1">
                <a:solidFill>
                  <a:schemeClr val="bg1"/>
                </a:solidFill>
                <a:effectLst/>
                <a:latin typeface="Calibri" panose="020F0502020204030204" pitchFamily="34" charset="0"/>
                <a:cs typeface="Calibri" panose="020F0502020204030204" pitchFamily="34" charset="0"/>
              </a:rPr>
              <a:t>asupra</a:t>
            </a:r>
            <a:r>
              <a:rPr lang="en-US" sz="2400" b="1" i="0" dirty="0">
                <a:solidFill>
                  <a:schemeClr val="bg1"/>
                </a:solidFill>
                <a:effectLst/>
                <a:latin typeface="Calibri" panose="020F0502020204030204" pitchFamily="34" charset="0"/>
                <a:cs typeface="Calibri" panose="020F0502020204030204" pitchFamily="34" charset="0"/>
              </a:rPr>
              <a:t> </a:t>
            </a:r>
            <a:r>
              <a:rPr lang="en-US" sz="2400" b="1" i="0" dirty="0" err="1">
                <a:solidFill>
                  <a:schemeClr val="bg1"/>
                </a:solidFill>
                <a:effectLst/>
                <a:latin typeface="Calibri" panose="020F0502020204030204" pitchFamily="34" charset="0"/>
                <a:cs typeface="Calibri" panose="020F0502020204030204" pitchFamily="34" charset="0"/>
              </a:rPr>
              <a:t>testarii</a:t>
            </a:r>
            <a:r>
              <a:rPr lang="en-US" sz="2400" b="1" i="0" dirty="0">
                <a:solidFill>
                  <a:schemeClr val="bg1"/>
                </a:solidFill>
                <a:effectLst/>
                <a:latin typeface="Calibri" panose="020F0502020204030204" pitchFamily="34" charset="0"/>
                <a:cs typeface="Calibri" panose="020F0502020204030204" pitchFamily="34" charset="0"/>
              </a:rPr>
              <a:t>)</a:t>
            </a:r>
          </a:p>
          <a:p>
            <a:pPr algn="l"/>
            <a:r>
              <a:rPr lang="en-US" sz="2000" i="0" dirty="0">
                <a:effectLst/>
                <a:latin typeface="Calibri" panose="020F0502020204030204" pitchFamily="34" charset="0"/>
                <a:cs typeface="Calibri" panose="020F0502020204030204" pitchFamily="34" charset="0"/>
              </a:rPr>
              <a:t>Test control-</a:t>
            </a:r>
            <a:r>
              <a:rPr lang="en-US" sz="2000" i="0" dirty="0" err="1">
                <a:effectLst/>
                <a:latin typeface="Calibri" panose="020F0502020204030204" pitchFamily="34" charset="0"/>
                <a:cs typeface="Calibri" panose="020F0502020204030204" pitchFamily="34" charset="0"/>
              </a:rPr>
              <a:t>ul</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este</a:t>
            </a:r>
            <a:r>
              <a:rPr lang="en-US" sz="2000" i="0" dirty="0">
                <a:effectLst/>
                <a:latin typeface="Calibri" panose="020F0502020204030204" pitchFamily="34" charset="0"/>
                <a:cs typeface="Calibri" panose="020F0502020204030204" pitchFamily="34" charset="0"/>
              </a:rPr>
              <a:t> o </a:t>
            </a:r>
            <a:r>
              <a:rPr lang="en-US" sz="2000" i="0" dirty="0" err="1">
                <a:effectLst/>
                <a:latin typeface="Calibri" panose="020F0502020204030204" pitchFamily="34" charset="0"/>
                <a:cs typeface="Calibri" panose="020F0502020204030204" pitchFamily="34" charset="0"/>
              </a:rPr>
              <a:t>activitate</a:t>
            </a:r>
            <a:r>
              <a:rPr lang="en-US" sz="2000" i="0" dirty="0">
                <a:effectLst/>
                <a:latin typeface="Calibri" panose="020F0502020204030204" pitchFamily="34" charset="0"/>
                <a:cs typeface="Calibri" panose="020F0502020204030204" pitchFamily="34" charset="0"/>
              </a:rPr>
              <a:t> care se </a:t>
            </a:r>
            <a:r>
              <a:rPr lang="en-US" sz="2000" i="0" dirty="0" err="1">
                <a:effectLst/>
                <a:latin typeface="Calibri" panose="020F0502020204030204" pitchFamily="34" charset="0"/>
                <a:cs typeface="Calibri" panose="020F0502020204030204" pitchFamily="34" charset="0"/>
              </a:rPr>
              <a:t>desfășoară</a:t>
            </a:r>
            <a:r>
              <a:rPr lang="en-US" sz="2000" i="0" dirty="0">
                <a:effectLst/>
                <a:latin typeface="Calibri" panose="020F0502020204030204" pitchFamily="34" charset="0"/>
                <a:cs typeface="Calibri" panose="020F0502020204030204" pitchFamily="34" charset="0"/>
              </a:rPr>
              <a:t> pe </a:t>
            </a:r>
            <a:r>
              <a:rPr lang="en-US" sz="2000" i="0" dirty="0" err="1">
                <a:effectLst/>
                <a:latin typeface="Calibri" panose="020F0502020204030204" pitchFamily="34" charset="0"/>
                <a:cs typeface="Calibri" panose="020F0502020204030204" pitchFamily="34" charset="0"/>
              </a:rPr>
              <a:t>toată</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perioada</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testării</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și</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presupune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că</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mereu</a:t>
            </a:r>
            <a:r>
              <a:rPr lang="en-US" sz="2000" i="0" dirty="0">
                <a:effectLst/>
                <a:latin typeface="Calibri" panose="020F0502020204030204" pitchFamily="34" charset="0"/>
                <a:cs typeface="Calibri" panose="020F0502020204030204" pitchFamily="34" charset="0"/>
              </a:rPr>
              <a:t> se </a:t>
            </a:r>
            <a:r>
              <a:rPr lang="en-US" sz="2000" i="0" dirty="0" err="1">
                <a:effectLst/>
                <a:latin typeface="Calibri" panose="020F0502020204030204" pitchFamily="34" charset="0"/>
                <a:cs typeface="Calibri" panose="020F0502020204030204" pitchFamily="34" charset="0"/>
              </a:rPr>
              <a:t>compară</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progresul</a:t>
            </a:r>
            <a:r>
              <a:rPr lang="en-US" sz="2000" i="0" dirty="0">
                <a:effectLst/>
                <a:latin typeface="Calibri" panose="020F0502020204030204" pitchFamily="34" charset="0"/>
                <a:cs typeface="Calibri" panose="020F0502020204030204" pitchFamily="34" charset="0"/>
              </a:rPr>
              <a:t> actual cu cel </a:t>
            </a:r>
            <a:r>
              <a:rPr lang="en-US" sz="2000" i="0" dirty="0" err="1">
                <a:effectLst/>
                <a:latin typeface="Calibri" panose="020F0502020204030204" pitchFamily="34" charset="0"/>
                <a:cs typeface="Calibri" panose="020F0502020204030204" pitchFamily="34" charset="0"/>
              </a:rPr>
              <a:t>planificat</a:t>
            </a:r>
            <a:r>
              <a:rPr lang="en-US" sz="2000" i="0" dirty="0">
                <a:effectLst/>
                <a:latin typeface="Calibri" panose="020F0502020204030204" pitchFamily="34" charset="0"/>
                <a:cs typeface="Calibri" panose="020F0502020204030204" pitchFamily="34" charset="0"/>
              </a:rPr>
              <a:t> (Test Plan) </a:t>
            </a:r>
            <a:r>
              <a:rPr lang="en-US" sz="2000" i="0" dirty="0" err="1">
                <a:effectLst/>
                <a:latin typeface="Calibri" panose="020F0502020204030204" pitchFamily="34" charset="0"/>
                <a:cs typeface="Calibri" panose="020F0502020204030204" pitchFamily="34" charset="0"/>
              </a:rPr>
              <a:t>și</a:t>
            </a:r>
            <a:r>
              <a:rPr lang="en-US" sz="2000" i="0" dirty="0">
                <a:effectLst/>
                <a:latin typeface="Calibri" panose="020F0502020204030204" pitchFamily="34" charset="0"/>
                <a:cs typeface="Calibri" panose="020F0502020204030204" pitchFamily="34" charset="0"/>
              </a:rPr>
              <a:t> se </a:t>
            </a:r>
            <a:r>
              <a:rPr lang="en-US" sz="2000" i="0" dirty="0" err="1">
                <a:effectLst/>
                <a:latin typeface="Calibri" panose="020F0502020204030204" pitchFamily="34" charset="0"/>
                <a:cs typeface="Calibri" panose="020F0502020204030204" pitchFamily="34" charset="0"/>
              </a:rPr>
              <a:t>iau</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măsurile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necesare</a:t>
            </a:r>
            <a:endParaRPr lang="en-US" sz="2000" i="0" dirty="0">
              <a:effectLst/>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A8124A79-C565-C25A-5099-24A6E0D4759C}"/>
              </a:ext>
            </a:extLst>
          </p:cNvPr>
          <p:cNvSpPr txBox="1"/>
          <p:nvPr/>
        </p:nvSpPr>
        <p:spPr>
          <a:xfrm>
            <a:off x="1162975" y="5174455"/>
            <a:ext cx="7412854" cy="1169551"/>
          </a:xfrm>
          <a:prstGeom prst="rect">
            <a:avLst/>
          </a:prstGeom>
          <a:noFill/>
        </p:spPr>
        <p:txBody>
          <a:bodyPr wrap="square">
            <a:spAutoFit/>
          </a:bodyPr>
          <a:lstStyle/>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Se </a:t>
            </a:r>
            <a:r>
              <a:rPr lang="en-US" sz="1400" b="1" i="0" dirty="0" err="1">
                <a:solidFill>
                  <a:schemeClr val="bg1"/>
                </a:solidFill>
                <a:effectLst/>
                <a:latin typeface="Calibri" panose="020F0502020204030204" pitchFamily="34" charset="0"/>
                <a:cs typeface="Calibri" panose="020F0502020204030204" pitchFamily="34" charset="0"/>
              </a:rPr>
              <a:t>analizează</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rezultatele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testelor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a:effectLst/>
                <a:latin typeface="Calibri" panose="020F0502020204030204" pitchFamily="34" charset="0"/>
                <a:cs typeface="Calibri" panose="020F0502020204030204" pitchFamily="34" charset="0"/>
              </a:rPr>
              <a:t>(</a:t>
            </a:r>
            <a:r>
              <a:rPr lang="en-US" sz="1400" i="0" dirty="0" err="1">
                <a:effectLst/>
                <a:latin typeface="Calibri" panose="020F0502020204030204" pitchFamily="34" charset="0"/>
                <a:cs typeface="Calibri" panose="020F0502020204030204" pitchFamily="34" charset="0"/>
              </a:rPr>
              <a:t>câte</a:t>
            </a:r>
            <a:r>
              <a:rPr lang="en-US" sz="1400" i="0" dirty="0">
                <a:effectLst/>
                <a:latin typeface="Calibri" panose="020F0502020204030204" pitchFamily="34" charset="0"/>
                <a:cs typeface="Calibri" panose="020F0502020204030204" pitchFamily="34" charset="0"/>
              </a:rPr>
              <a:t> teste sunt passed/failed, </a:t>
            </a:r>
            <a:r>
              <a:rPr lang="en-US" sz="1400" i="0" dirty="0" err="1">
                <a:effectLst/>
                <a:latin typeface="Calibri" panose="020F0502020204030204" pitchFamily="34" charset="0"/>
                <a:cs typeface="Calibri" panose="020F0502020204030204" pitchFamily="34" charset="0"/>
              </a:rPr>
              <a:t>considerându</a:t>
            </a:r>
            <a:r>
              <a:rPr lang="en-US" sz="1400" i="0" dirty="0">
                <a:effectLst/>
                <a:latin typeface="Calibri" panose="020F0502020204030204" pitchFamily="34" charset="0"/>
                <a:cs typeface="Calibri" panose="020F0502020204030204" pitchFamily="34" charset="0"/>
              </a:rPr>
              <a:t>-se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prioritatea</a:t>
            </a:r>
            <a:r>
              <a:rPr lang="en-US" sz="1400" i="0" dirty="0">
                <a:effectLst/>
                <a:latin typeface="Calibri" panose="020F0502020204030204" pitchFamily="34" charset="0"/>
                <a:cs typeface="Calibri" panose="020F0502020204030204" pitchFamily="34" charset="0"/>
              </a:rPr>
              <a:t> lor)</a:t>
            </a: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Se </a:t>
            </a:r>
            <a:r>
              <a:rPr lang="en-US" sz="1400" b="1" i="0" dirty="0" err="1">
                <a:solidFill>
                  <a:schemeClr val="bg1"/>
                </a:solidFill>
                <a:effectLst/>
                <a:latin typeface="Calibri" panose="020F0502020204030204" pitchFamily="34" charset="0"/>
                <a:cs typeface="Calibri" panose="020F0502020204030204" pitchFamily="34" charset="0"/>
              </a:rPr>
              <a:t>monitorizează</a:t>
            </a:r>
            <a:r>
              <a:rPr lang="en-US" sz="1400" b="1" i="0" dirty="0">
                <a:solidFill>
                  <a:schemeClr val="bg1"/>
                </a:solidFill>
                <a:effectLst/>
                <a:latin typeface="Calibri" panose="020F0502020204030204" pitchFamily="34" charset="0"/>
                <a:cs typeface="Calibri" panose="020F0502020204030204" pitchFamily="34" charset="0"/>
              </a:rPr>
              <a:t> test coverage-</a:t>
            </a:r>
            <a:r>
              <a:rPr lang="en-US" sz="1400" b="1" i="0" dirty="0" err="1">
                <a:solidFill>
                  <a:schemeClr val="bg1"/>
                </a:solidFill>
                <a:effectLst/>
                <a:latin typeface="Calibri" panose="020F0502020204030204" pitchFamily="34" charset="0"/>
                <a:cs typeface="Calibri" panose="020F0502020204030204" pitchFamily="34" charset="0"/>
              </a:rPr>
              <a:t>ul</a:t>
            </a:r>
            <a:endParaRPr lang="en-US" sz="1400" b="1" i="0" dirty="0">
              <a:solidFill>
                <a:schemeClr val="bg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Se </a:t>
            </a:r>
            <a:r>
              <a:rPr lang="en-US" sz="1400" b="1" i="0" dirty="0" err="1">
                <a:solidFill>
                  <a:schemeClr val="bg1"/>
                </a:solidFill>
                <a:effectLst/>
                <a:latin typeface="Calibri" panose="020F0502020204030204" pitchFamily="34" charset="0"/>
                <a:cs typeface="Calibri" panose="020F0502020204030204" pitchFamily="34" charset="0"/>
              </a:rPr>
              <a:t>documentează</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progresul</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se transmit </a:t>
            </a:r>
            <a:r>
              <a:rPr lang="en-US" sz="1400" i="0" dirty="0" err="1">
                <a:effectLst/>
                <a:latin typeface="Calibri" panose="020F0502020204030204" pitchFamily="34" charset="0"/>
                <a:cs typeface="Calibri" panose="020F0502020204030204" pitchFamily="34" charset="0"/>
              </a:rPr>
              <a:t>rapoarte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către</a:t>
            </a:r>
            <a:r>
              <a:rPr lang="en-US" sz="1400" i="0" dirty="0">
                <a:effectLst/>
                <a:latin typeface="Calibri" panose="020F0502020204030204" pitchFamily="34" charset="0"/>
                <a:cs typeface="Calibri" panose="020F0502020204030204" pitchFamily="34" charset="0"/>
              </a:rPr>
              <a:t> manager </a:t>
            </a:r>
            <a:r>
              <a:rPr lang="en-US" sz="1400" i="0" dirty="0" err="1">
                <a:effectLst/>
                <a:latin typeface="Calibri" panose="020F0502020204030204" pitchFamily="34" charset="0"/>
                <a:cs typeface="Calibri" panose="020F0502020204030204" pitchFamily="34" charset="0"/>
              </a:rPr>
              <a:t>sau</a:t>
            </a:r>
            <a:r>
              <a:rPr lang="en-US" sz="1400" i="0" dirty="0">
                <a:effectLst/>
                <a:latin typeface="Calibri" panose="020F0502020204030204" pitchFamily="34" charset="0"/>
                <a:cs typeface="Calibri" panose="020F0502020204030204" pitchFamily="34" charset="0"/>
              </a:rPr>
              <a:t>/</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echipă</a:t>
            </a:r>
            <a:endParaRPr lang="en-US" sz="1400"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Se </a:t>
            </a:r>
            <a:r>
              <a:rPr lang="en-US" sz="1400" b="1" i="0" dirty="0" err="1">
                <a:solidFill>
                  <a:schemeClr val="bg1"/>
                </a:solidFill>
                <a:effectLst/>
                <a:latin typeface="Calibri" panose="020F0502020204030204" pitchFamily="34" charset="0"/>
                <a:cs typeface="Calibri" panose="020F0502020204030204" pitchFamily="34" charset="0"/>
              </a:rPr>
              <a:t>iau</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măsuri</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când</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este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necesar</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a:effectLst/>
                <a:latin typeface="Calibri" panose="020F0502020204030204" pitchFamily="34" charset="0"/>
                <a:cs typeface="Calibri" panose="020F0502020204030204" pitchFamily="34" charset="0"/>
              </a:rPr>
              <a:t>(</a:t>
            </a:r>
            <a:r>
              <a:rPr lang="en-US" sz="1400" i="0" dirty="0" err="1">
                <a:effectLst/>
                <a:latin typeface="Calibri" panose="020F0502020204030204" pitchFamily="34" charset="0"/>
                <a:cs typeface="Calibri" panose="020F0502020204030204" pitchFamily="34" charset="0"/>
              </a:rPr>
              <a:t>exemple</a:t>
            </a:r>
            <a:r>
              <a:rPr lang="en-US" sz="1400" i="0" dirty="0">
                <a:effectLst/>
                <a:latin typeface="Calibri" panose="020F0502020204030204" pitchFamily="34" charset="0"/>
                <a:cs typeface="Calibri" panose="020F0502020204030204" pitchFamily="34" charset="0"/>
              </a:rPr>
              <a:t>: se </a:t>
            </a:r>
            <a:r>
              <a:rPr lang="en-US" sz="1400" i="0" dirty="0" err="1">
                <a:effectLst/>
                <a:latin typeface="Calibri" panose="020F0502020204030204" pitchFamily="34" charset="0"/>
                <a:cs typeface="Calibri" panose="020F0502020204030204" pitchFamily="34" charset="0"/>
              </a:rPr>
              <a:t>prioritizează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defectele</a:t>
            </a:r>
            <a:r>
              <a:rPr lang="en-US" sz="1400" i="0" dirty="0">
                <a:effectLst/>
                <a:latin typeface="Calibri" panose="020F0502020204030204" pitchFamily="34" charset="0"/>
                <a:cs typeface="Calibri" panose="020F0502020204030204" pitchFamily="34" charset="0"/>
              </a:rPr>
              <a:t> care au </a:t>
            </a:r>
            <a:r>
              <a:rPr lang="en-US" sz="1400" i="0" dirty="0" err="1">
                <a:effectLst/>
                <a:latin typeface="Calibri" panose="020F0502020204030204" pitchFamily="34" charset="0"/>
                <a:cs typeface="Calibri" panose="020F0502020204030204" pitchFamily="34" charset="0"/>
              </a:rPr>
              <a:t>severitate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ridicată</a:t>
            </a:r>
            <a:r>
              <a:rPr lang="en-US" sz="1400" i="0" dirty="0">
                <a:effectLst/>
                <a:latin typeface="Calibri" panose="020F0502020204030204" pitchFamily="34" charset="0"/>
                <a:cs typeface="Calibri" panose="020F0502020204030204" pitchFamily="34" charset="0"/>
              </a:rPr>
              <a:t>, se </a:t>
            </a:r>
            <a:r>
              <a:rPr lang="en-US" sz="1400" i="0" dirty="0" err="1">
                <a:effectLst/>
                <a:latin typeface="Calibri" panose="020F0502020204030204" pitchFamily="34" charset="0"/>
                <a:cs typeface="Calibri" panose="020F0502020204030204" pitchFamily="34" charset="0"/>
              </a:rPr>
              <a:t>testează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mai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mult</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unde</a:t>
            </a:r>
            <a:r>
              <a:rPr lang="en-US" sz="1400" i="0" dirty="0">
                <a:effectLst/>
                <a:latin typeface="Calibri" panose="020F0502020204030204" pitchFamily="34" charset="0"/>
                <a:cs typeface="Calibri" panose="020F0502020204030204" pitchFamily="34" charset="0"/>
              </a:rPr>
              <a:t> s-au </a:t>
            </a:r>
            <a:r>
              <a:rPr lang="en-US" sz="1400" i="0" dirty="0" err="1">
                <a:effectLst/>
                <a:latin typeface="Calibri" panose="020F0502020204030204" pitchFamily="34" charset="0"/>
                <a:cs typeface="Calibri" panose="020F0502020204030204" pitchFamily="34" charset="0"/>
              </a:rPr>
              <a:t>descoperit</a:t>
            </a:r>
            <a:r>
              <a:rPr lang="en-US" sz="1400" i="0" dirty="0">
                <a:effectLst/>
                <a:latin typeface="Calibri" panose="020F0502020204030204" pitchFamily="34" charset="0"/>
                <a:cs typeface="Calibri" panose="020F0502020204030204" pitchFamily="34" charset="0"/>
              </a:rPr>
              <a:t>/</a:t>
            </a:r>
            <a:r>
              <a:rPr lang="en-US" sz="1400" i="0" dirty="0" err="1">
                <a:effectLst/>
                <a:latin typeface="Calibri" panose="020F0502020204030204" pitchFamily="34" charset="0"/>
                <a:cs typeface="Calibri" panose="020F0502020204030204" pitchFamily="34" charset="0"/>
              </a:rPr>
              <a:t>corectat</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defecte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etc</a:t>
            </a:r>
            <a:r>
              <a:rPr lang="en-US" sz="1400" i="0" dirty="0">
                <a:effectLst/>
                <a:latin typeface="Calibri" panose="020F0502020204030204" pitchFamily="34" charset="0"/>
                <a:cs typeface="Calibri" panose="020F0502020204030204"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2A03253-6111-1BED-4398-03A86EEDC89B}"/>
              </a:ext>
            </a:extLst>
          </p:cNvPr>
          <p:cNvSpPr txBox="1"/>
          <p:nvPr/>
        </p:nvSpPr>
        <p:spPr>
          <a:xfrm>
            <a:off x="1162975" y="336430"/>
            <a:ext cx="7093258" cy="1077218"/>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3. Requirements analysis and test design </a:t>
            </a:r>
            <a:r>
              <a:rPr lang="en-US" sz="2400" b="1" dirty="0">
                <a:solidFill>
                  <a:schemeClr val="bg1"/>
                </a:solidFill>
                <a:latin typeface="Calibri" panose="020F0502020204030204" pitchFamily="34" charset="0"/>
                <a:cs typeface="Calibri" panose="020F0502020204030204" pitchFamily="34" charset="0"/>
              </a:rPr>
              <a:t>(Analiza)</a:t>
            </a:r>
            <a:endParaRPr lang="en-US" sz="2400" b="1" i="0" dirty="0">
              <a:solidFill>
                <a:schemeClr val="bg1"/>
              </a:solidFill>
              <a:effectLst/>
              <a:latin typeface="Calibri" panose="020F0502020204030204" pitchFamily="34" charset="0"/>
              <a:cs typeface="Calibri" panose="020F0502020204030204" pitchFamily="34" charset="0"/>
            </a:endParaRPr>
          </a:p>
          <a:p>
            <a:pPr algn="l"/>
            <a:r>
              <a:rPr lang="en-US" sz="2000" b="0" i="0" dirty="0" err="1">
                <a:effectLst/>
                <a:latin typeface="Calibri" panose="020F0502020204030204" pitchFamily="34" charset="0"/>
                <a:cs typeface="Calibri" panose="020F0502020204030204" pitchFamily="34" charset="0"/>
              </a:rPr>
              <a:t>În</a:t>
            </a:r>
            <a:r>
              <a:rPr lang="en-US" sz="2000" b="0" i="0" dirty="0">
                <a:effectLst/>
                <a:latin typeface="Calibri" panose="020F0502020204030204" pitchFamily="34" charset="0"/>
                <a:cs typeface="Calibri" panose="020F0502020204030204" pitchFamily="34" charset="0"/>
              </a:rPr>
              <a:t> </a:t>
            </a:r>
            <a:r>
              <a:rPr lang="en-US" sz="2000" b="0" i="0" dirty="0" err="1">
                <a:effectLst/>
                <a:latin typeface="Calibri" panose="020F0502020204030204" pitchFamily="34" charset="0"/>
                <a:cs typeface="Calibri" panose="020F0502020204030204" pitchFamily="34" charset="0"/>
              </a:rPr>
              <a:t>această</a:t>
            </a:r>
            <a:r>
              <a:rPr lang="en-US" sz="2000" b="0" i="0" dirty="0">
                <a:effectLst/>
                <a:latin typeface="Calibri" panose="020F0502020204030204" pitchFamily="34" charset="0"/>
                <a:cs typeface="Calibri" panose="020F0502020204030204" pitchFamily="34" charset="0"/>
              </a:rPr>
              <a:t> </a:t>
            </a:r>
            <a:r>
              <a:rPr lang="en-US" sz="2000" b="0" i="0" dirty="0" err="1">
                <a:effectLst/>
                <a:latin typeface="Calibri" panose="020F0502020204030204" pitchFamily="34" charset="0"/>
                <a:cs typeface="Calibri" panose="020F0502020204030204" pitchFamily="34" charset="0"/>
              </a:rPr>
              <a:t>etapă</a:t>
            </a:r>
            <a:r>
              <a:rPr lang="en-US" sz="2000" b="0" i="0" dirty="0">
                <a:effectLst/>
                <a:latin typeface="Calibri" panose="020F0502020204030204" pitchFamily="34" charset="0"/>
                <a:cs typeface="Calibri" panose="020F0502020204030204" pitchFamily="34" charset="0"/>
              </a:rPr>
              <a:t> se </a:t>
            </a:r>
            <a:r>
              <a:rPr lang="en-US" sz="2000" b="0" i="0" dirty="0" err="1">
                <a:effectLst/>
                <a:latin typeface="Calibri" panose="020F0502020204030204" pitchFamily="34" charset="0"/>
                <a:cs typeface="Calibri" panose="020F0502020204030204" pitchFamily="34" charset="0"/>
              </a:rPr>
              <a:t>analizează</a:t>
            </a:r>
            <a:r>
              <a:rPr lang="en-US" sz="2000" b="0" i="0" dirty="0">
                <a:effectLst/>
                <a:latin typeface="Calibri" panose="020F0502020204030204" pitchFamily="34" charset="0"/>
                <a:cs typeface="Calibri" panose="020F0502020204030204" pitchFamily="34" charset="0"/>
              </a:rPr>
              <a:t> requirement-urile, se </a:t>
            </a:r>
            <a:r>
              <a:rPr lang="en-US" sz="2000" b="0" i="0" dirty="0" err="1">
                <a:effectLst/>
                <a:latin typeface="Calibri" panose="020F0502020204030204" pitchFamily="34" charset="0"/>
                <a:cs typeface="Calibri" panose="020F0502020204030204" pitchFamily="34" charset="0"/>
              </a:rPr>
              <a:t>indentifică</a:t>
            </a:r>
            <a:r>
              <a:rPr lang="en-US" sz="2000" b="0" i="0" dirty="0">
                <a:effectLst/>
                <a:latin typeface="Calibri" panose="020F0502020204030204" pitchFamily="34" charset="0"/>
                <a:cs typeface="Calibri" panose="020F0502020204030204" pitchFamily="34" charset="0"/>
              </a:rPr>
              <a:t> </a:t>
            </a:r>
            <a:r>
              <a:rPr lang="en-US" sz="2000" b="0" i="0" dirty="0" err="1">
                <a:effectLst/>
                <a:latin typeface="Calibri" panose="020F0502020204030204" pitchFamily="34" charset="0"/>
                <a:cs typeface="Calibri" panose="020F0502020204030204" pitchFamily="34" charset="0"/>
              </a:rPr>
              <a:t>elementele</a:t>
            </a:r>
            <a:r>
              <a:rPr lang="en-US" sz="2000" b="0" i="0" dirty="0">
                <a:effectLst/>
                <a:latin typeface="Calibri" panose="020F0502020204030204" pitchFamily="34" charset="0"/>
                <a:cs typeface="Calibri" panose="020F0502020204030204" pitchFamily="34" charset="0"/>
              </a:rPr>
              <a:t> care pot fi testate </a:t>
            </a:r>
            <a:r>
              <a:rPr lang="en-US" sz="2000" b="0" i="0" dirty="0" err="1">
                <a:effectLst/>
                <a:latin typeface="Calibri" panose="020F0502020204030204" pitchFamily="34" charset="0"/>
                <a:cs typeface="Calibri" panose="020F0502020204030204" pitchFamily="34" charset="0"/>
              </a:rPr>
              <a:t>și</a:t>
            </a:r>
            <a:r>
              <a:rPr lang="en-US" sz="2000" b="0" i="0" dirty="0">
                <a:effectLst/>
                <a:latin typeface="Calibri" panose="020F0502020204030204" pitchFamily="34" charset="0"/>
                <a:cs typeface="Calibri" panose="020F0502020204030204" pitchFamily="34" charset="0"/>
              </a:rPr>
              <a:t> se </a:t>
            </a:r>
            <a:r>
              <a:rPr lang="en-US" sz="2000" b="0" i="0" dirty="0" err="1">
                <a:effectLst/>
                <a:latin typeface="Calibri" panose="020F0502020204030204" pitchFamily="34" charset="0"/>
                <a:cs typeface="Calibri" panose="020F0502020204030204" pitchFamily="34" charset="0"/>
              </a:rPr>
              <a:t>schițează</a:t>
            </a:r>
            <a:r>
              <a:rPr lang="en-US" sz="2000" b="0" i="0" dirty="0">
                <a:effectLst/>
                <a:latin typeface="Calibri" panose="020F0502020204030204" pitchFamily="34" charset="0"/>
                <a:cs typeface="Calibri" panose="020F0502020204030204" pitchFamily="34" charset="0"/>
              </a:rPr>
              <a:t> Test Case-urile.</a:t>
            </a:r>
          </a:p>
        </p:txBody>
      </p:sp>
      <p:sp>
        <p:nvSpPr>
          <p:cNvPr id="11" name="TextBox 10">
            <a:extLst>
              <a:ext uri="{FF2B5EF4-FFF2-40B4-BE49-F238E27FC236}">
                <a16:creationId xmlns:a16="http://schemas.microsoft.com/office/drawing/2014/main" id="{60836820-EF83-9887-5F1C-56F9349985F5}"/>
              </a:ext>
            </a:extLst>
          </p:cNvPr>
          <p:cNvSpPr txBox="1"/>
          <p:nvPr/>
        </p:nvSpPr>
        <p:spPr>
          <a:xfrm>
            <a:off x="754603" y="1397991"/>
            <a:ext cx="8238477" cy="2462213"/>
          </a:xfrm>
          <a:prstGeom prst="rect">
            <a:avLst/>
          </a:prstGeom>
          <a:noFill/>
        </p:spPr>
        <p:txBody>
          <a:bodyPr wrap="square">
            <a:spAutoFit/>
          </a:bodyPr>
          <a:lstStyle/>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Se </a:t>
            </a:r>
            <a:r>
              <a:rPr lang="en-US" sz="1400" b="1" i="0" dirty="0" err="1">
                <a:solidFill>
                  <a:schemeClr val="bg1"/>
                </a:solidFill>
                <a:effectLst/>
                <a:latin typeface="Calibri" panose="020F0502020204030204" pitchFamily="34" charset="0"/>
                <a:cs typeface="Calibri" panose="020F0502020204030204" pitchFamily="34" charset="0"/>
              </a:rPr>
              <a:t>analizează</a:t>
            </a:r>
            <a:r>
              <a:rPr lang="en-US" sz="1400" b="1" i="0" dirty="0">
                <a:solidFill>
                  <a:schemeClr val="bg1"/>
                </a:solidFill>
                <a:effectLst/>
                <a:latin typeface="Calibri" panose="020F0502020204030204" pitchFamily="34" charset="0"/>
                <a:cs typeface="Calibri" panose="020F0502020204030204" pitchFamily="34" charset="0"/>
              </a:rPr>
              <a:t> requirement-urile </a:t>
            </a:r>
            <a:r>
              <a:rPr lang="en-US" sz="1400" i="0" dirty="0">
                <a:effectLst/>
                <a:latin typeface="Calibri" panose="020F0502020204030204" pitchFamily="34" charset="0"/>
                <a:cs typeface="Calibri" panose="020F0502020204030204" pitchFamily="34" charset="0"/>
              </a:rPr>
              <a:t>cu </a:t>
            </a:r>
            <a:r>
              <a:rPr lang="en-US" sz="1400" i="0" dirty="0" err="1">
                <a:effectLst/>
                <a:latin typeface="Calibri" panose="020F0502020204030204" pitchFamily="34" charset="0"/>
                <a:cs typeface="Calibri" panose="020F0502020204030204" pitchFamily="34" charset="0"/>
              </a:rPr>
              <a:t>scopul</a:t>
            </a:r>
            <a:r>
              <a:rPr lang="en-US" sz="1400" i="0" dirty="0">
                <a:effectLst/>
                <a:latin typeface="Calibri" panose="020F0502020204030204" pitchFamily="34" charset="0"/>
                <a:cs typeface="Calibri" panose="020F0502020204030204" pitchFamily="34" charset="0"/>
              </a:rPr>
              <a:t> de a:</a:t>
            </a:r>
          </a:p>
          <a:p>
            <a:pPr marL="742950" lvl="1" indent="-285750" algn="l">
              <a:buFont typeface="Arial" panose="020B0604020202020204" pitchFamily="34" charset="0"/>
              <a:buChar char="•"/>
            </a:pPr>
            <a:r>
              <a:rPr lang="en-US" sz="1400" i="0" dirty="0" err="1">
                <a:effectLst/>
                <a:latin typeface="Calibri" panose="020F0502020204030204" pitchFamily="34" charset="0"/>
                <a:cs typeface="Calibri" panose="020F0502020204030204" pitchFamily="34" charset="0"/>
              </a:rPr>
              <a:t>Identifica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funcționalități</a:t>
            </a:r>
            <a:r>
              <a:rPr lang="en-US" sz="1400" i="0" dirty="0">
                <a:effectLst/>
                <a:latin typeface="Calibri" panose="020F0502020204030204" pitchFamily="34" charset="0"/>
                <a:cs typeface="Calibri" panose="020F0502020204030204" pitchFamily="34" charset="0"/>
              </a:rPr>
              <a:t> care </a:t>
            </a:r>
            <a:r>
              <a:rPr lang="en-US" sz="1400" i="0" dirty="0" err="1">
                <a:effectLst/>
                <a:latin typeface="Calibri" panose="020F0502020204030204" pitchFamily="34" charset="0"/>
                <a:cs typeface="Calibri" panose="020F0502020204030204" pitchFamily="34" charset="0"/>
              </a:rPr>
              <a:t>trebuie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pot fi) testate</a:t>
            </a:r>
          </a:p>
          <a:p>
            <a:pPr marL="742950" lvl="1" indent="-285750" algn="l">
              <a:buFont typeface="Arial" panose="020B0604020202020204" pitchFamily="34" charset="0"/>
              <a:buChar char="•"/>
            </a:pPr>
            <a:r>
              <a:rPr lang="en-US" sz="1400" i="0" dirty="0" err="1">
                <a:effectLst/>
                <a:latin typeface="Calibri" panose="020F0502020204030204" pitchFamily="34" charset="0"/>
                <a:cs typeface="Calibri" panose="020F0502020204030204" pitchFamily="34" charset="0"/>
              </a:rPr>
              <a:t>Identifica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lipsurile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ambiguitățile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pentru</a:t>
            </a:r>
            <a:r>
              <a:rPr lang="en-US" sz="1400" i="0" dirty="0">
                <a:effectLst/>
                <a:latin typeface="Calibri" panose="020F0502020204030204" pitchFamily="34" charset="0"/>
                <a:cs typeface="Calibri" panose="020F0502020204030204" pitchFamily="34" charset="0"/>
              </a:rPr>
              <a:t> a cere </a:t>
            </a:r>
            <a:r>
              <a:rPr lang="en-US" sz="1400" i="0" dirty="0" err="1">
                <a:effectLst/>
                <a:latin typeface="Calibri" panose="020F0502020204030204" pitchFamily="34" charset="0"/>
                <a:cs typeface="Calibri" panose="020F0502020204030204" pitchFamily="34" charset="0"/>
              </a:rPr>
              <a:t>clarificări</a:t>
            </a:r>
            <a:r>
              <a:rPr lang="en-US" sz="1400" i="0" dirty="0">
                <a:effectLst/>
                <a:latin typeface="Calibri" panose="020F0502020204030204" pitchFamily="34" charset="0"/>
                <a:cs typeface="Calibri" panose="020F0502020204030204" pitchFamily="34" charset="0"/>
              </a:rPr>
              <a:t> (o </a:t>
            </a:r>
            <a:r>
              <a:rPr lang="en-US" sz="1400" i="0" dirty="0" err="1">
                <a:effectLst/>
                <a:latin typeface="Calibri" panose="020F0502020204030204" pitchFamily="34" charset="0"/>
                <a:cs typeface="Calibri" panose="020F0502020204030204" pitchFamily="34" charset="0"/>
              </a:rPr>
              <a:t>eroare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nedescoperită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în</a:t>
            </a:r>
            <a:r>
              <a:rPr lang="en-US" sz="1400" i="0" dirty="0">
                <a:effectLst/>
                <a:latin typeface="Calibri" panose="020F0502020204030204" pitchFamily="34" charset="0"/>
                <a:cs typeface="Calibri" panose="020F0502020204030204" pitchFamily="34" charset="0"/>
              </a:rPr>
              <a:t> requirements </a:t>
            </a:r>
            <a:r>
              <a:rPr lang="en-US" sz="1400" i="0" dirty="0" err="1">
                <a:effectLst/>
                <a:latin typeface="Calibri" panose="020F0502020204030204" pitchFamily="34" charset="0"/>
                <a:cs typeface="Calibri" panose="020F0502020204030204" pitchFamily="34" charset="0"/>
              </a:rPr>
              <a:t>poate</a:t>
            </a:r>
            <a:r>
              <a:rPr lang="en-US" sz="1400" i="0" dirty="0">
                <a:effectLst/>
                <a:latin typeface="Calibri" panose="020F0502020204030204" pitchFamily="34" charset="0"/>
                <a:cs typeface="Calibri" panose="020F0502020204030204" pitchFamily="34" charset="0"/>
              </a:rPr>
              <a:t> duce la </a:t>
            </a:r>
            <a:r>
              <a:rPr lang="en-US" sz="1400" i="0" dirty="0" err="1">
                <a:effectLst/>
                <a:latin typeface="Calibri" panose="020F0502020204030204" pitchFamily="34" charset="0"/>
                <a:cs typeface="Calibri" panose="020F0502020204030204" pitchFamily="34" charset="0"/>
              </a:rPr>
              <a:t>implementarea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greșită</a:t>
            </a:r>
            <a:r>
              <a:rPr lang="en-US" sz="1400" i="0" dirty="0">
                <a:effectLst/>
                <a:latin typeface="Calibri" panose="020F0502020204030204" pitchFamily="34" charset="0"/>
                <a:cs typeface="Calibri" panose="020F0502020204030204" pitchFamily="34" charset="0"/>
              </a:rPr>
              <a:t> a software-</a:t>
            </a:r>
            <a:r>
              <a:rPr lang="en-US" sz="1400" i="0" dirty="0" err="1">
                <a:effectLst/>
                <a:latin typeface="Calibri" panose="020F0502020204030204" pitchFamily="34" charset="0"/>
                <a:cs typeface="Calibri" panose="020F0502020204030204" pitchFamily="34" charset="0"/>
              </a:rPr>
              <a:t>ului</a:t>
            </a:r>
            <a:r>
              <a:rPr lang="en-US" sz="140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Se </a:t>
            </a:r>
            <a:r>
              <a:rPr lang="en-US" sz="1400" b="1" i="0" dirty="0" err="1">
                <a:solidFill>
                  <a:schemeClr val="bg1"/>
                </a:solidFill>
                <a:effectLst/>
                <a:latin typeface="Calibri" panose="020F0502020204030204" pitchFamily="34" charset="0"/>
                <a:cs typeface="Calibri" panose="020F0502020204030204" pitchFamily="34" charset="0"/>
              </a:rPr>
              <a:t>crează</a:t>
            </a:r>
            <a:r>
              <a:rPr lang="en-US" sz="1400" b="1" i="0" dirty="0">
                <a:solidFill>
                  <a:schemeClr val="bg1"/>
                </a:solidFill>
                <a:effectLst/>
                <a:latin typeface="Calibri" panose="020F0502020204030204" pitchFamily="34" charset="0"/>
                <a:cs typeface="Calibri" panose="020F0502020204030204" pitchFamily="34" charset="0"/>
              </a:rPr>
              <a:t> </a:t>
            </a:r>
            <a:r>
              <a:rPr lang="en-US" sz="1400" b="1" i="1" dirty="0">
                <a:solidFill>
                  <a:schemeClr val="bg1"/>
                </a:solidFill>
                <a:effectLst/>
                <a:latin typeface="Calibri" panose="020F0502020204030204" pitchFamily="34" charset="0"/>
                <a:cs typeface="Calibri" panose="020F0502020204030204" pitchFamily="34" charset="0"/>
              </a:rPr>
              <a:t>high-level Test Cases</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este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mai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degrabă</a:t>
            </a:r>
            <a:r>
              <a:rPr lang="en-US" sz="1400" i="0" dirty="0">
                <a:effectLst/>
                <a:latin typeface="Calibri" panose="020F0502020204030204" pitchFamily="34" charset="0"/>
                <a:cs typeface="Calibri" panose="020F0502020204030204" pitchFamily="34" charset="0"/>
              </a:rPr>
              <a:t> o </a:t>
            </a:r>
            <a:r>
              <a:rPr lang="en-US" sz="1400" i="0" dirty="0" err="1">
                <a:effectLst/>
                <a:latin typeface="Calibri" panose="020F0502020204030204" pitchFamily="34" charset="0"/>
                <a:cs typeface="Calibri" panose="020F0502020204030204" pitchFamily="34" charset="0"/>
              </a:rPr>
              <a:t>listă</a:t>
            </a:r>
            <a:r>
              <a:rPr lang="en-US" sz="1400" i="0" dirty="0">
                <a:effectLst/>
                <a:latin typeface="Calibri" panose="020F0502020204030204" pitchFamily="34" charset="0"/>
                <a:cs typeface="Calibri" panose="020F0502020204030204" pitchFamily="34" charset="0"/>
              </a:rPr>
              <a:t> cu Test Case-</a:t>
            </a:r>
            <a:r>
              <a:rPr lang="en-US" sz="1400" i="0" dirty="0" err="1">
                <a:effectLst/>
                <a:latin typeface="Calibri" panose="020F0502020204030204" pitchFamily="34" charset="0"/>
                <a:cs typeface="Calibri" panose="020F0502020204030204" pitchFamily="34" charset="0"/>
              </a:rPr>
              <a:t>uri</a:t>
            </a:r>
            <a:r>
              <a:rPr lang="en-US" sz="1400" i="0" dirty="0">
                <a:effectLst/>
                <a:latin typeface="Calibri" panose="020F0502020204030204" pitchFamily="34" charset="0"/>
                <a:cs typeface="Calibri" panose="020F0502020204030204" pitchFamily="34" charset="0"/>
              </a:rPr>
              <a:t> care </a:t>
            </a:r>
            <a:r>
              <a:rPr lang="en-US" sz="1400" i="0" dirty="0" err="1">
                <a:effectLst/>
                <a:latin typeface="Calibri" panose="020F0502020204030204" pitchFamily="34" charset="0"/>
                <a:cs typeface="Calibri" panose="020F0502020204030204" pitchFamily="34" charset="0"/>
              </a:rPr>
              <a:t>urmează</a:t>
            </a:r>
            <a:r>
              <a:rPr lang="en-US" sz="1400" i="0" dirty="0">
                <a:effectLst/>
                <a:latin typeface="Calibri" panose="020F0502020204030204" pitchFamily="34" charset="0"/>
                <a:cs typeface="Calibri" panose="020F0502020204030204" pitchFamily="34" charset="0"/>
              </a:rPr>
              <a:t> a fi </a:t>
            </a:r>
            <a:r>
              <a:rPr lang="en-US" sz="1400" i="0" dirty="0" err="1">
                <a:effectLst/>
                <a:latin typeface="Calibri" panose="020F0502020204030204" pitchFamily="34" charset="0"/>
                <a:cs typeface="Calibri" panose="020F0502020204030204" pitchFamily="34" charset="0"/>
              </a:rPr>
              <a:t>dezvoltate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mai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târziu</a:t>
            </a:r>
            <a:r>
              <a:rPr lang="en-US" sz="1400" i="0" dirty="0">
                <a:effectLst/>
                <a:latin typeface="Calibri" panose="020F0502020204030204" pitchFamily="34" charset="0"/>
                <a:cs typeface="Calibri" panose="020F0502020204030204" pitchFamily="34" charset="0"/>
              </a:rPr>
              <a:t>. Prima </a:t>
            </a:r>
            <a:r>
              <a:rPr lang="en-US" sz="1400" i="0" dirty="0" err="1">
                <a:effectLst/>
                <a:latin typeface="Calibri" panose="020F0502020204030204" pitchFamily="34" charset="0"/>
                <a:cs typeface="Calibri" panose="020F0502020204030204" pitchFamily="34" charset="0"/>
              </a:rPr>
              <a:t>dată</a:t>
            </a:r>
            <a:r>
              <a:rPr lang="en-US" sz="1400" i="0" dirty="0">
                <a:effectLst/>
                <a:latin typeface="Calibri" panose="020F0502020204030204" pitchFamily="34" charset="0"/>
                <a:cs typeface="Calibri" panose="020F0502020204030204" pitchFamily="34" charset="0"/>
              </a:rPr>
              <a:t> ne </a:t>
            </a:r>
            <a:r>
              <a:rPr lang="en-US" sz="1400" i="0" dirty="0" err="1">
                <a:effectLst/>
                <a:latin typeface="Calibri" panose="020F0502020204030204" pitchFamily="34" charset="0"/>
                <a:cs typeface="Calibri" panose="020F0502020204030204" pitchFamily="34" charset="0"/>
              </a:rPr>
              <a:t>creăm</a:t>
            </a:r>
            <a:r>
              <a:rPr lang="en-US" sz="1400" i="0" dirty="0">
                <a:effectLst/>
                <a:latin typeface="Calibri" panose="020F0502020204030204" pitchFamily="34" charset="0"/>
                <a:cs typeface="Calibri" panose="020F0502020204030204" pitchFamily="34" charset="0"/>
              </a:rPr>
              <a:t> o imagine de </a:t>
            </a:r>
            <a:r>
              <a:rPr lang="en-US" sz="1400" i="0" dirty="0" err="1">
                <a:effectLst/>
                <a:latin typeface="Calibri" panose="020F0502020204030204" pitchFamily="34" charset="0"/>
                <a:cs typeface="Calibri" panose="020F0502020204030204" pitchFamily="34" charset="0"/>
              </a:rPr>
              <a:t>ansamblu</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planificăm</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avem</a:t>
            </a:r>
            <a:r>
              <a:rPr lang="en-US" sz="1400" i="0" dirty="0">
                <a:effectLst/>
                <a:latin typeface="Calibri" panose="020F0502020204030204" pitchFamily="34" charset="0"/>
                <a:cs typeface="Calibri" panose="020F0502020204030204" pitchFamily="34" charset="0"/>
              </a:rPr>
              <a:t> de </a:t>
            </a:r>
            <a:r>
              <a:rPr lang="en-US" sz="1400" i="0" dirty="0" err="1">
                <a:effectLst/>
                <a:latin typeface="Calibri" panose="020F0502020204030204" pitchFamily="34" charset="0"/>
                <a:cs typeface="Calibri" panose="020F0502020204030204" pitchFamily="34" charset="0"/>
              </a:rPr>
              <a:t>făcut</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abia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apoi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trecem</a:t>
            </a:r>
            <a:r>
              <a:rPr lang="en-US" sz="1400" i="0" dirty="0">
                <a:effectLst/>
                <a:latin typeface="Calibri" panose="020F0502020204030204" pitchFamily="34" charset="0"/>
                <a:cs typeface="Calibri" panose="020F0502020204030204" pitchFamily="34" charset="0"/>
              </a:rPr>
              <a:t> la </a:t>
            </a:r>
            <a:r>
              <a:rPr lang="en-US" sz="1400" i="0" dirty="0" err="1">
                <a:effectLst/>
                <a:latin typeface="Calibri" panose="020F0502020204030204" pitchFamily="34" charset="0"/>
                <a:cs typeface="Calibri" panose="020F0502020204030204" pitchFamily="34" charset="0"/>
              </a:rPr>
              <a:t>crearea</a:t>
            </a:r>
            <a:r>
              <a:rPr lang="en-US" sz="1400" i="0" dirty="0">
                <a:effectLst/>
                <a:latin typeface="Calibri" panose="020F0502020204030204" pitchFamily="34" charset="0"/>
                <a:cs typeface="Calibri" panose="020F0502020204030204" pitchFamily="34" charset="0"/>
              </a:rPr>
              <a:t> lor (</a:t>
            </a:r>
            <a:r>
              <a:rPr lang="en-US" sz="1400" i="0" dirty="0" err="1">
                <a:effectLst/>
                <a:latin typeface="Calibri" panose="020F0502020204030204" pitchFamily="34" charset="0"/>
                <a:cs typeface="Calibri" panose="020F0502020204030204" pitchFamily="34" charset="0"/>
              </a:rPr>
              <a:t>exemplu</a:t>
            </a:r>
            <a:r>
              <a:rPr lang="en-US" sz="1400" i="0" dirty="0">
                <a:effectLst/>
                <a:latin typeface="Calibri" panose="020F0502020204030204" pitchFamily="34" charset="0"/>
                <a:cs typeface="Calibri" panose="020F0502020204030204" pitchFamily="34" charset="0"/>
              </a:rPr>
              <a:t> de high-level Test Case: “User-</a:t>
            </a:r>
            <a:r>
              <a:rPr lang="en-US" sz="1400" i="0" dirty="0" err="1">
                <a:effectLst/>
                <a:latin typeface="Calibri" panose="020F0502020204030204" pitchFamily="34" charset="0"/>
                <a:cs typeface="Calibri" panose="020F0502020204030204" pitchFamily="34" charset="0"/>
              </a:rPr>
              <a:t>ul</a:t>
            </a:r>
            <a:r>
              <a:rPr lang="en-US" sz="1400" i="0" dirty="0">
                <a:effectLst/>
                <a:latin typeface="Calibri" panose="020F0502020204030204" pitchFamily="34" charset="0"/>
                <a:cs typeface="Calibri" panose="020F0502020204030204" pitchFamily="34" charset="0"/>
              </a:rPr>
              <a:t> se </a:t>
            </a:r>
            <a:r>
              <a:rPr lang="en-US" sz="1400" i="0" dirty="0" err="1">
                <a:effectLst/>
                <a:latin typeface="Calibri" panose="020F0502020204030204" pitchFamily="34" charset="0"/>
                <a:cs typeface="Calibri" panose="020F0502020204030204" pitchFamily="34" charset="0"/>
              </a:rPr>
              <a:t>poate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loga</a:t>
            </a:r>
            <a:r>
              <a:rPr lang="en-US" sz="1400" i="0" dirty="0">
                <a:effectLst/>
                <a:latin typeface="Calibri" panose="020F0502020204030204" pitchFamily="34" charset="0"/>
                <a:cs typeface="Calibri" panose="020F0502020204030204" pitchFamily="34" charset="0"/>
              </a:rPr>
              <a:t> pe site </a:t>
            </a:r>
            <a:r>
              <a:rPr lang="en-US" sz="1400" i="0" dirty="0" err="1">
                <a:effectLst/>
                <a:latin typeface="Calibri" panose="020F0502020204030204" pitchFamily="34" charset="0"/>
                <a:cs typeface="Calibri" panose="020F0502020204030204" pitchFamily="34" charset="0"/>
              </a:rPr>
              <a:t>folosind</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credențialele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corecte</a:t>
            </a:r>
            <a:r>
              <a:rPr lang="en-US" sz="140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i="0" dirty="0">
                <a:effectLst/>
                <a:latin typeface="Calibri" panose="020F0502020204030204" pitchFamily="34" charset="0"/>
                <a:cs typeface="Calibri" panose="020F0502020204030204" pitchFamily="34" charset="0"/>
              </a:rPr>
              <a:t>Test Case-urile care </a:t>
            </a:r>
            <a:r>
              <a:rPr lang="en-US" sz="1400" i="0" dirty="0" err="1">
                <a:effectLst/>
                <a:latin typeface="Calibri" panose="020F0502020204030204" pitchFamily="34" charset="0"/>
                <a:cs typeface="Calibri" panose="020F0502020204030204" pitchFamily="34" charset="0"/>
              </a:rPr>
              <a:t>acopera</a:t>
            </a:r>
            <a:r>
              <a:rPr lang="en-US" sz="1400" i="0" dirty="0">
                <a:effectLst/>
                <a:latin typeface="Calibri" panose="020F0502020204030204" pitchFamily="34" charset="0"/>
                <a:cs typeface="Calibri" panose="020F0502020204030204" pitchFamily="34" charset="0"/>
              </a:rPr>
              <a:t> o </a:t>
            </a:r>
            <a:r>
              <a:rPr lang="en-US" sz="1400" i="0" dirty="0" err="1">
                <a:effectLst/>
                <a:latin typeface="Calibri" panose="020F0502020204030204" pitchFamily="34" charset="0"/>
                <a:cs typeface="Calibri" panose="020F0502020204030204" pitchFamily="34" charset="0"/>
              </a:rPr>
              <a:t>anumită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funcționalitate</a:t>
            </a:r>
            <a:r>
              <a:rPr lang="en-US" sz="1400" i="0" dirty="0">
                <a:effectLst/>
                <a:latin typeface="Calibri" panose="020F0502020204030204" pitchFamily="34" charset="0"/>
                <a:cs typeface="Calibri" panose="020F0502020204030204" pitchFamily="34" charset="0"/>
              </a:rPr>
              <a:t> se </a:t>
            </a:r>
            <a:r>
              <a:rPr lang="en-US" sz="1400" i="0" dirty="0" err="1">
                <a:effectLst/>
                <a:latin typeface="Calibri" panose="020F0502020204030204" pitchFamily="34" charset="0"/>
                <a:cs typeface="Calibri" panose="020F0502020204030204" pitchFamily="34" charset="0"/>
              </a:rPr>
              <a:t>grupează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în</a:t>
            </a:r>
            <a:r>
              <a:rPr lang="en-US" sz="1400" i="0" dirty="0">
                <a:effectLst/>
                <a:latin typeface="Calibri" panose="020F0502020204030204" pitchFamily="34" charset="0"/>
                <a:cs typeface="Calibri" panose="020F0502020204030204" pitchFamily="34" charset="0"/>
              </a:rPr>
              <a:t> </a:t>
            </a:r>
            <a:r>
              <a:rPr lang="en-US" sz="1400" b="1" i="1" dirty="0">
                <a:solidFill>
                  <a:schemeClr val="bg1"/>
                </a:solidFill>
                <a:effectLst/>
                <a:latin typeface="Calibri" panose="020F0502020204030204" pitchFamily="34" charset="0"/>
                <a:cs typeface="Calibri" panose="020F0502020204030204" pitchFamily="34" charset="0"/>
              </a:rPr>
              <a:t>Test Suites </a:t>
            </a:r>
            <a:r>
              <a:rPr lang="en-US" sz="1400" i="0" dirty="0">
                <a:effectLst/>
                <a:latin typeface="Calibri" panose="020F0502020204030204" pitchFamily="34" charset="0"/>
                <a:cs typeface="Calibri" panose="020F0502020204030204" pitchFamily="34" charset="0"/>
              </a:rPr>
              <a:t>(</a:t>
            </a:r>
            <a:r>
              <a:rPr lang="en-US" sz="1400" i="0" dirty="0" err="1">
                <a:effectLst/>
                <a:latin typeface="Calibri" panose="020F0502020204030204" pitchFamily="34" charset="0"/>
                <a:cs typeface="Calibri" panose="020F0502020204030204" pitchFamily="34" charset="0"/>
              </a:rPr>
              <a:t>spre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exemplu</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testele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pentru</a:t>
            </a:r>
            <a:r>
              <a:rPr lang="en-US" sz="1400" i="0" dirty="0">
                <a:effectLst/>
                <a:latin typeface="Calibri" panose="020F0502020204030204" pitchFamily="34" charset="0"/>
                <a:cs typeface="Calibri" panose="020F0502020204030204" pitchFamily="34" charset="0"/>
              </a:rPr>
              <a:t> Login pot fi </a:t>
            </a:r>
            <a:r>
              <a:rPr lang="en-US" sz="1400" i="0" dirty="0" err="1">
                <a:effectLst/>
                <a:latin typeface="Calibri" panose="020F0502020204030204" pitchFamily="34" charset="0"/>
                <a:cs typeface="Calibri" panose="020F0502020204030204" pitchFamily="34" charset="0"/>
              </a:rPr>
              <a:t>grupate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împreună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testele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pentru</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adăugarea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unui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produs</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în</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coșul</a:t>
            </a:r>
            <a:r>
              <a:rPr lang="en-US" sz="1400" i="0" dirty="0">
                <a:effectLst/>
                <a:latin typeface="Calibri" panose="020F0502020204030204" pitchFamily="34" charset="0"/>
                <a:cs typeface="Calibri" panose="020F0502020204030204" pitchFamily="34" charset="0"/>
              </a:rPr>
              <a:t> de </a:t>
            </a:r>
            <a:r>
              <a:rPr lang="en-US" sz="1400" i="0" dirty="0" err="1">
                <a:effectLst/>
                <a:latin typeface="Calibri" panose="020F0502020204030204" pitchFamily="34" charset="0"/>
                <a:cs typeface="Calibri" panose="020F0502020204030204" pitchFamily="34" charset="0"/>
              </a:rPr>
              <a:t>cumpărături</a:t>
            </a:r>
            <a:r>
              <a:rPr lang="en-US" sz="1400" i="0" dirty="0">
                <a:effectLst/>
                <a:latin typeface="Calibri" panose="020F0502020204030204" pitchFamily="34" charset="0"/>
                <a:cs typeface="Calibri" panose="020F0502020204030204" pitchFamily="34" charset="0"/>
              </a:rPr>
              <a:t> pot </a:t>
            </a:r>
            <a:r>
              <a:rPr lang="en-US" sz="1400" i="0" dirty="0" err="1">
                <a:effectLst/>
                <a:latin typeface="Calibri" panose="020F0502020204030204" pitchFamily="34" charset="0"/>
                <a:cs typeface="Calibri" panose="020F0502020204030204" pitchFamily="34" charset="0"/>
              </a:rPr>
              <a:t>reprezenta</a:t>
            </a:r>
            <a:r>
              <a:rPr lang="en-US" sz="1400" i="0" dirty="0">
                <a:effectLst/>
                <a:latin typeface="Calibri" panose="020F0502020204030204" pitchFamily="34" charset="0"/>
                <a:cs typeface="Calibri" panose="020F0502020204030204" pitchFamily="34" charset="0"/>
              </a:rPr>
              <a:t> un alt Test Suite)</a:t>
            </a: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Se </a:t>
            </a:r>
            <a:r>
              <a:rPr lang="en-US" sz="1400" b="1" i="0" dirty="0" err="1">
                <a:solidFill>
                  <a:schemeClr val="bg1"/>
                </a:solidFill>
                <a:effectLst/>
                <a:latin typeface="Calibri" panose="020F0502020204030204" pitchFamily="34" charset="0"/>
                <a:cs typeface="Calibri" panose="020F0502020204030204" pitchFamily="34" charset="0"/>
              </a:rPr>
              <a:t>identifică</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alte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nevoi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spre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exemplu</a:t>
            </a:r>
            <a:r>
              <a:rPr lang="en-US" sz="1400" i="0" dirty="0">
                <a:effectLst/>
                <a:latin typeface="Calibri" panose="020F0502020204030204" pitchFamily="34" charset="0"/>
                <a:cs typeface="Calibri" panose="020F0502020204030204" pitchFamily="34" charset="0"/>
              </a:rPr>
              <a:t> </a:t>
            </a:r>
            <a:r>
              <a:rPr lang="en-US" sz="1400" b="1" i="0" dirty="0">
                <a:solidFill>
                  <a:schemeClr val="bg1"/>
                </a:solidFill>
                <a:effectLst/>
                <a:latin typeface="Calibri" panose="020F0502020204030204" pitchFamily="34" charset="0"/>
                <a:cs typeface="Calibri" panose="020F0502020204030204" pitchFamily="34" charset="0"/>
              </a:rPr>
              <a:t>tool-</a:t>
            </a:r>
            <a:r>
              <a:rPr lang="en-US" sz="1400" b="1" i="0" dirty="0" err="1">
                <a:solidFill>
                  <a:schemeClr val="bg1"/>
                </a:solidFill>
                <a:effectLst/>
                <a:latin typeface="Calibri" panose="020F0502020204030204" pitchFamily="34" charset="0"/>
                <a:cs typeface="Calibri" panose="020F0502020204030204" pitchFamily="34" charset="0"/>
              </a:rPr>
              <a:t>uri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se </a:t>
            </a:r>
            <a:r>
              <a:rPr lang="en-US" sz="1400" i="0" dirty="0" err="1">
                <a:effectLst/>
                <a:latin typeface="Calibri" panose="020F0502020204030204" pitchFamily="34" charset="0"/>
                <a:cs typeface="Calibri" panose="020F0502020204030204" pitchFamily="34" charset="0"/>
              </a:rPr>
              <a:t>modifică</a:t>
            </a:r>
            <a:r>
              <a:rPr lang="en-US" sz="1400" i="0" dirty="0">
                <a:effectLst/>
                <a:latin typeface="Calibri" panose="020F0502020204030204" pitchFamily="34" charset="0"/>
                <a:cs typeface="Calibri" panose="020F0502020204030204" pitchFamily="34" charset="0"/>
              </a:rPr>
              <a:t> Test Plan-</a:t>
            </a:r>
            <a:r>
              <a:rPr lang="en-US" sz="1400" i="0" dirty="0" err="1">
                <a:effectLst/>
                <a:latin typeface="Calibri" panose="020F0502020204030204" pitchFamily="34" charset="0"/>
                <a:cs typeface="Calibri" panose="020F0502020204030204" pitchFamily="34" charset="0"/>
              </a:rPr>
              <a:t>ul</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dacă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este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necesar</a:t>
            </a:r>
            <a:r>
              <a:rPr lang="en-US" sz="1400" i="0" dirty="0">
                <a:effectLst/>
                <a:latin typeface="Calibri" panose="020F0502020204030204" pitchFamily="34" charset="0"/>
                <a:cs typeface="Calibri" panose="020F0502020204030204" pitchFamily="34" charset="0"/>
              </a:rPr>
              <a:t>)</a:t>
            </a:r>
          </a:p>
        </p:txBody>
      </p:sp>
      <p:sp>
        <p:nvSpPr>
          <p:cNvPr id="13" name="TextBox 12">
            <a:extLst>
              <a:ext uri="{FF2B5EF4-FFF2-40B4-BE49-F238E27FC236}">
                <a16:creationId xmlns:a16="http://schemas.microsoft.com/office/drawing/2014/main" id="{939C141C-36D5-7129-6635-77611928DBA4}"/>
              </a:ext>
            </a:extLst>
          </p:cNvPr>
          <p:cNvSpPr txBox="1"/>
          <p:nvPr/>
        </p:nvSpPr>
        <p:spPr>
          <a:xfrm>
            <a:off x="843378" y="3853948"/>
            <a:ext cx="7838983" cy="1384995"/>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4. Test creation (</a:t>
            </a:r>
            <a:r>
              <a:rPr lang="en-US" sz="2400" b="1" i="0" dirty="0" err="1">
                <a:solidFill>
                  <a:schemeClr val="bg1"/>
                </a:solidFill>
                <a:effectLst/>
                <a:latin typeface="Calibri" panose="020F0502020204030204" pitchFamily="34" charset="0"/>
                <a:cs typeface="Calibri" panose="020F0502020204030204" pitchFamily="34" charset="0"/>
              </a:rPr>
              <a:t>Crearea</a:t>
            </a:r>
            <a:r>
              <a:rPr lang="en-US" sz="2400" b="1" i="0" dirty="0">
                <a:solidFill>
                  <a:schemeClr val="bg1"/>
                </a:solidFill>
                <a:effectLst/>
                <a:latin typeface="Calibri" panose="020F0502020204030204" pitchFamily="34" charset="0"/>
                <a:cs typeface="Calibri" panose="020F0502020204030204" pitchFamily="34" charset="0"/>
              </a:rPr>
              <a:t> </a:t>
            </a:r>
            <a:r>
              <a:rPr lang="en-US" sz="2400" b="1" i="0" dirty="0" err="1">
                <a:solidFill>
                  <a:schemeClr val="bg1"/>
                </a:solidFill>
                <a:effectLst/>
                <a:latin typeface="Calibri" panose="020F0502020204030204" pitchFamily="34" charset="0"/>
                <a:cs typeface="Calibri" panose="020F0502020204030204" pitchFamily="34" charset="0"/>
              </a:rPr>
              <a:t>testelor</a:t>
            </a:r>
            <a:r>
              <a:rPr lang="en-US" sz="2400" b="1" i="0" dirty="0">
                <a:solidFill>
                  <a:schemeClr val="bg1"/>
                </a:solidFill>
                <a:effectLst/>
                <a:latin typeface="Calibri" panose="020F0502020204030204" pitchFamily="34" charset="0"/>
                <a:cs typeface="Calibri" panose="020F0502020204030204" pitchFamily="34" charset="0"/>
              </a:rPr>
              <a:t>)</a:t>
            </a:r>
          </a:p>
          <a:p>
            <a:pPr algn="l"/>
            <a:r>
              <a:rPr lang="en-US" sz="2000" i="0" dirty="0">
                <a:effectLst/>
                <a:latin typeface="Calibri" panose="020F0502020204030204" pitchFamily="34" charset="0"/>
                <a:cs typeface="Calibri" panose="020F0502020204030204" pitchFamily="34" charset="0"/>
              </a:rPr>
              <a:t>Pe </a:t>
            </a:r>
            <a:r>
              <a:rPr lang="en-US" sz="2000" i="0" dirty="0" err="1">
                <a:effectLst/>
                <a:latin typeface="Calibri" panose="020F0502020204030204" pitchFamily="34" charset="0"/>
                <a:cs typeface="Calibri" panose="020F0502020204030204" pitchFamily="34" charset="0"/>
              </a:rPr>
              <a:t>baza</a:t>
            </a:r>
            <a:r>
              <a:rPr lang="en-US" sz="2000" i="0" dirty="0">
                <a:effectLst/>
                <a:latin typeface="Calibri" panose="020F0502020204030204" pitchFamily="34" charset="0"/>
                <a:cs typeface="Calibri" panose="020F0502020204030204" pitchFamily="34" charset="0"/>
              </a:rPr>
              <a:t> Test Case-</a:t>
            </a:r>
            <a:r>
              <a:rPr lang="en-US" sz="2000" i="0" dirty="0" err="1">
                <a:effectLst/>
                <a:latin typeface="Calibri" panose="020F0502020204030204" pitchFamily="34" charset="0"/>
                <a:cs typeface="Calibri" panose="020F0502020204030204" pitchFamily="34" charset="0"/>
              </a:rPr>
              <a:t>urilor</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denivel</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inalt</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dezvoltate</a:t>
            </a:r>
            <a:r>
              <a:rPr lang="en-US" sz="2000" i="0" dirty="0">
                <a:effectLst/>
                <a:latin typeface="Calibri" panose="020F0502020204030204" pitchFamily="34" charset="0"/>
                <a:cs typeface="Calibri" panose="020F0502020204030204" pitchFamily="34" charset="0"/>
              </a:rPr>
              <a:t> anterior se </a:t>
            </a:r>
            <a:r>
              <a:rPr lang="en-US" sz="2000" i="0" dirty="0" err="1">
                <a:effectLst/>
                <a:latin typeface="Calibri" panose="020F0502020204030204" pitchFamily="34" charset="0"/>
                <a:cs typeface="Calibri" panose="020F0502020204030204" pitchFamily="34" charset="0"/>
              </a:rPr>
              <a:t>începe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crearea</a:t>
            </a:r>
            <a:r>
              <a:rPr lang="en-US" sz="2000" i="0" dirty="0">
                <a:effectLst/>
                <a:latin typeface="Calibri" panose="020F0502020204030204" pitchFamily="34" charset="0"/>
                <a:cs typeface="Calibri" panose="020F0502020204030204" pitchFamily="34" charset="0"/>
              </a:rPr>
              <a:t> </a:t>
            </a:r>
            <a:r>
              <a:rPr lang="en-US" sz="2000" i="1" dirty="0">
                <a:effectLst/>
                <a:latin typeface="Calibri" panose="020F0502020204030204" pitchFamily="34" charset="0"/>
                <a:cs typeface="Calibri" panose="020F0502020204030204" pitchFamily="34" charset="0"/>
              </a:rPr>
              <a:t>Test Case-</a:t>
            </a:r>
            <a:r>
              <a:rPr lang="en-US" sz="2000" i="1" dirty="0" err="1">
                <a:effectLst/>
                <a:latin typeface="Calibri" panose="020F0502020204030204" pitchFamily="34" charset="0"/>
                <a:cs typeface="Calibri" panose="020F0502020204030204" pitchFamily="34" charset="0"/>
              </a:rPr>
              <a:t>urilor</a:t>
            </a:r>
            <a:r>
              <a:rPr lang="en-US" sz="2000" i="1" dirty="0">
                <a:effectLst/>
                <a:latin typeface="Calibri" panose="020F0502020204030204" pitchFamily="34" charset="0"/>
                <a:cs typeface="Calibri" panose="020F0502020204030204" pitchFamily="34" charset="0"/>
              </a:rPr>
              <a:t> </a:t>
            </a:r>
            <a:r>
              <a:rPr lang="en-US" sz="2000" i="1" dirty="0" err="1">
                <a:effectLst/>
                <a:latin typeface="Calibri" panose="020F0502020204030204" pitchFamily="34" charset="0"/>
                <a:cs typeface="Calibri" panose="020F0502020204030204" pitchFamily="34" charset="0"/>
              </a:rPr>
              <a:t>denivel</a:t>
            </a:r>
            <a:r>
              <a:rPr lang="en-US" sz="2000" i="1" dirty="0">
                <a:effectLst/>
                <a:latin typeface="Calibri" panose="020F0502020204030204" pitchFamily="34" charset="0"/>
                <a:cs typeface="Calibri" panose="020F0502020204030204" pitchFamily="34" charset="0"/>
              </a:rPr>
              <a:t> </a:t>
            </a:r>
            <a:r>
              <a:rPr lang="en-US" sz="2000" i="1" dirty="0" err="1">
                <a:effectLst/>
                <a:latin typeface="Calibri" panose="020F0502020204030204" pitchFamily="34" charset="0"/>
                <a:cs typeface="Calibri" panose="020F0502020204030204" pitchFamily="34" charset="0"/>
              </a:rPr>
              <a:t>scazut</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descriu</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detaliat</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cazul</a:t>
            </a:r>
            <a:r>
              <a:rPr lang="en-US" sz="2000" i="0" dirty="0">
                <a:effectLst/>
                <a:latin typeface="Calibri" panose="020F0502020204030204" pitchFamily="34" charset="0"/>
                <a:cs typeface="Calibri" panose="020F0502020204030204" pitchFamily="34" charset="0"/>
              </a:rPr>
              <a:t> de test, </a:t>
            </a:r>
            <a:r>
              <a:rPr lang="en-US" sz="2000" i="0" dirty="0" err="1">
                <a:effectLst/>
                <a:latin typeface="Calibri" panose="020F0502020204030204" pitchFamily="34" charset="0"/>
                <a:cs typeface="Calibri" panose="020F0502020204030204" pitchFamily="34" charset="0"/>
              </a:rPr>
              <a:t>conțin</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rezultate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asteptate</a:t>
            </a:r>
            <a:r>
              <a:rPr lang="en-US" sz="2000" i="0" dirty="0">
                <a:effectLst/>
                <a:latin typeface="Calibri" panose="020F0502020204030204" pitchFamily="34" charset="0"/>
                <a:cs typeface="Calibri" panose="020F0502020204030204" pitchFamily="34" charset="0"/>
              </a:rPr>
              <a:t> </a:t>
            </a:r>
            <a:r>
              <a:rPr lang="en-US" sz="2000" i="0" dirty="0" err="1">
                <a:effectLst/>
                <a:latin typeface="Calibri" panose="020F0502020204030204" pitchFamily="34" charset="0"/>
                <a:cs typeface="Calibri" panose="020F0502020204030204" pitchFamily="34" charset="0"/>
              </a:rPr>
              <a:t>etc</a:t>
            </a:r>
            <a:r>
              <a:rPr lang="en-US" sz="2000" i="0" dirty="0">
                <a:effectLst/>
                <a:latin typeface="Calibri" panose="020F0502020204030204" pitchFamily="34" charset="0"/>
                <a:cs typeface="Calibri" panose="020F0502020204030204" pitchFamily="34" charset="0"/>
              </a:rPr>
              <a:t>).</a:t>
            </a:r>
          </a:p>
        </p:txBody>
      </p:sp>
      <p:sp>
        <p:nvSpPr>
          <p:cNvPr id="15" name="TextBox 14">
            <a:extLst>
              <a:ext uri="{FF2B5EF4-FFF2-40B4-BE49-F238E27FC236}">
                <a16:creationId xmlns:a16="http://schemas.microsoft.com/office/drawing/2014/main" id="{F7C63E45-DCCE-95BB-4B9D-91952E2E078F}"/>
              </a:ext>
            </a:extLst>
          </p:cNvPr>
          <p:cNvSpPr txBox="1"/>
          <p:nvPr/>
        </p:nvSpPr>
        <p:spPr>
          <a:xfrm>
            <a:off x="1336088" y="5186754"/>
            <a:ext cx="6853561" cy="1169551"/>
          </a:xfrm>
          <a:prstGeom prst="rect">
            <a:avLst/>
          </a:prstGeom>
          <a:noFill/>
        </p:spPr>
        <p:txBody>
          <a:bodyPr wrap="square">
            <a:spAutoFit/>
          </a:bodyPr>
          <a:lstStyle/>
          <a:p>
            <a:pPr algn="l"/>
            <a:r>
              <a:rPr lang="en-US" sz="1400" i="0" dirty="0" err="1">
                <a:effectLst/>
                <a:latin typeface="Calibri" panose="020F0502020204030204" pitchFamily="34" charset="0"/>
                <a:cs typeface="Calibri" panose="020F0502020204030204" pitchFamily="34" charset="0"/>
              </a:rPr>
              <a:t>Exemple</a:t>
            </a:r>
            <a:r>
              <a:rPr lang="en-US" sz="1400" i="0" dirty="0">
                <a:effectLst/>
                <a:latin typeface="Calibri" panose="020F0502020204030204" pitchFamily="34" charset="0"/>
                <a:cs typeface="Calibri" panose="020F0502020204030204" pitchFamily="34" charset="0"/>
              </a:rPr>
              <a:t> de </a:t>
            </a:r>
            <a:r>
              <a:rPr lang="en-US" sz="1400" i="0" dirty="0" err="1">
                <a:effectLst/>
                <a:latin typeface="Calibri" panose="020F0502020204030204" pitchFamily="34" charset="0"/>
                <a:cs typeface="Calibri" panose="020F0502020204030204" pitchFamily="34" charset="0"/>
              </a:rPr>
              <a:t>activități</a:t>
            </a:r>
            <a:r>
              <a:rPr lang="en-US" sz="140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Crearea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testelor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manuale</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a:effectLst/>
                <a:latin typeface="Calibri" panose="020F0502020204030204" pitchFamily="34" charset="0"/>
                <a:cs typeface="Calibri" panose="020F0502020204030204" pitchFamily="34" charset="0"/>
              </a:rPr>
              <a:t>(</a:t>
            </a:r>
            <a:r>
              <a:rPr lang="en-US" sz="1400" i="0" dirty="0" err="1">
                <a:effectLst/>
                <a:latin typeface="Calibri" panose="020F0502020204030204" pitchFamily="34" charset="0"/>
                <a:cs typeface="Calibri" panose="020F0502020204030204" pitchFamily="34" charset="0"/>
              </a:rPr>
              <a:t>conțin</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descriere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pași</a:t>
            </a:r>
            <a:r>
              <a:rPr lang="en-US" sz="1400" i="0" dirty="0">
                <a:effectLst/>
                <a:latin typeface="Calibri" panose="020F0502020204030204" pitchFamily="34" charset="0"/>
                <a:cs typeface="Calibri" panose="020F0502020204030204" pitchFamily="34" charset="0"/>
              </a:rPr>
              <a:t> de test, expected result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actual result)</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Crearea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testelor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automatizate</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a:effectLst/>
                <a:latin typeface="Calibri" panose="020F0502020204030204" pitchFamily="34" charset="0"/>
                <a:cs typeface="Calibri" panose="020F0502020204030204" pitchFamily="34" charset="0"/>
              </a:rPr>
              <a:t>(</a:t>
            </a:r>
            <a:r>
              <a:rPr lang="en-US" sz="1400" i="0" dirty="0" err="1">
                <a:effectLst/>
                <a:latin typeface="Calibri" panose="020F0502020204030204" pitchFamily="34" charset="0"/>
                <a:cs typeface="Calibri" panose="020F0502020204030204" pitchFamily="34" charset="0"/>
              </a:rPr>
              <a:t>dacă</a:t>
            </a:r>
            <a:r>
              <a:rPr lang="en-US" sz="1400" i="0" dirty="0">
                <a:effectLst/>
                <a:latin typeface="Calibri" panose="020F0502020204030204" pitchFamily="34" charset="0"/>
                <a:cs typeface="Calibri" panose="020F0502020204030204" pitchFamily="34" charset="0"/>
              </a:rPr>
              <a:t> e </a:t>
            </a:r>
            <a:r>
              <a:rPr lang="en-US" sz="1400" i="0" dirty="0" err="1">
                <a:effectLst/>
                <a:latin typeface="Calibri" panose="020F0502020204030204" pitchFamily="34" charset="0"/>
                <a:cs typeface="Calibri" panose="020F0502020204030204" pitchFamily="34" charset="0"/>
              </a:rPr>
              <a:t>cazul</a:t>
            </a:r>
            <a:r>
              <a:rPr lang="en-US" sz="140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Prioritizarea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testelor</a:t>
            </a:r>
            <a:endParaRPr lang="en-US" sz="1400" b="1" i="0" dirty="0">
              <a:solidFill>
                <a:schemeClr val="bg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Pregătirea</a:t>
            </a:r>
            <a:r>
              <a:rPr lang="en-US" sz="1400" b="1" i="0" dirty="0">
                <a:solidFill>
                  <a:schemeClr val="bg1"/>
                </a:solidFill>
                <a:effectLst/>
                <a:latin typeface="Calibri" panose="020F0502020204030204" pitchFamily="34" charset="0"/>
                <a:cs typeface="Calibri" panose="020F0502020204030204" pitchFamily="34" charset="0"/>
              </a:rPr>
              <a:t>/</a:t>
            </a:r>
            <a:r>
              <a:rPr lang="en-US" sz="1400" b="1" i="0" dirty="0" err="1">
                <a:solidFill>
                  <a:schemeClr val="bg1"/>
                </a:solidFill>
                <a:effectLst/>
                <a:latin typeface="Calibri" panose="020F0502020204030204" pitchFamily="34" charset="0"/>
                <a:cs typeface="Calibri" panose="020F0502020204030204" pitchFamily="34" charset="0"/>
              </a:rPr>
              <a:t>verificarea</a:t>
            </a:r>
            <a:r>
              <a:rPr lang="en-US" sz="1400" b="1" i="0" dirty="0">
                <a:solidFill>
                  <a:schemeClr val="bg1"/>
                </a:solidFill>
                <a:effectLst/>
                <a:latin typeface="Calibri" panose="020F0502020204030204" pitchFamily="34" charset="0"/>
                <a:cs typeface="Calibri" panose="020F0502020204030204" pitchFamily="34" charset="0"/>
              </a:rPr>
              <a:t> test environment-</a:t>
            </a:r>
            <a:r>
              <a:rPr lang="en-US" sz="1400" b="1" i="0" dirty="0" err="1">
                <a:solidFill>
                  <a:schemeClr val="bg1"/>
                </a:solidFill>
                <a:effectLst/>
                <a:latin typeface="Calibri" panose="020F0502020204030204" pitchFamily="34" charset="0"/>
                <a:cs typeface="Calibri" panose="020F0502020204030204" pitchFamily="34" charset="0"/>
              </a:rPr>
              <a:t>ului</a:t>
            </a:r>
            <a:endParaRPr lang="en-US" sz="1400" b="1" i="0" dirty="0">
              <a:solidFill>
                <a:schemeClr val="bg1"/>
              </a:solidFill>
              <a:effectLst/>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A10D252-5AAF-D615-5C30-696994E3088E}"/>
              </a:ext>
            </a:extLst>
          </p:cNvPr>
          <p:cNvSpPr txBox="1"/>
          <p:nvPr/>
        </p:nvSpPr>
        <p:spPr>
          <a:xfrm>
            <a:off x="1242874" y="299166"/>
            <a:ext cx="5273335" cy="461665"/>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5. Test execution (</a:t>
            </a:r>
            <a:r>
              <a:rPr lang="en-US" sz="2400" b="1" i="0" dirty="0" err="1">
                <a:solidFill>
                  <a:schemeClr val="bg1"/>
                </a:solidFill>
                <a:effectLst/>
                <a:latin typeface="Calibri" panose="020F0502020204030204" pitchFamily="34" charset="0"/>
                <a:cs typeface="Calibri" panose="020F0502020204030204" pitchFamily="34" charset="0"/>
              </a:rPr>
              <a:t>Executia</a:t>
            </a:r>
            <a:r>
              <a:rPr lang="en-US" sz="2400" b="1" i="0" dirty="0">
                <a:solidFill>
                  <a:schemeClr val="bg1"/>
                </a:solidFill>
                <a:effectLst/>
                <a:latin typeface="Calibri" panose="020F0502020204030204" pitchFamily="34" charset="0"/>
                <a:cs typeface="Calibri" panose="020F0502020204030204" pitchFamily="34" charset="0"/>
              </a:rPr>
              <a:t> de teste)</a:t>
            </a:r>
          </a:p>
        </p:txBody>
      </p:sp>
      <p:sp>
        <p:nvSpPr>
          <p:cNvPr id="11" name="TextBox 10">
            <a:extLst>
              <a:ext uri="{FF2B5EF4-FFF2-40B4-BE49-F238E27FC236}">
                <a16:creationId xmlns:a16="http://schemas.microsoft.com/office/drawing/2014/main" id="{70EAA17C-E6A7-103E-EAC9-76D2E046083C}"/>
              </a:ext>
            </a:extLst>
          </p:cNvPr>
          <p:cNvSpPr txBox="1"/>
          <p:nvPr/>
        </p:nvSpPr>
        <p:spPr>
          <a:xfrm>
            <a:off x="949911" y="760831"/>
            <a:ext cx="7483875" cy="2031325"/>
          </a:xfrm>
          <a:prstGeom prst="rect">
            <a:avLst/>
          </a:prstGeom>
          <a:noFill/>
        </p:spPr>
        <p:txBody>
          <a:bodyPr wrap="square">
            <a:spAutoFit/>
          </a:bodyPr>
          <a:lstStyle/>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Executarea</a:t>
            </a:r>
            <a:r>
              <a:rPr lang="en-US" sz="1400" b="1" i="0" dirty="0">
                <a:solidFill>
                  <a:schemeClr val="bg1"/>
                </a:solidFill>
                <a:effectLst/>
                <a:latin typeface="Calibri" panose="020F0502020204030204" pitchFamily="34" charset="0"/>
                <a:cs typeface="Calibri" panose="020F0502020204030204" pitchFamily="34" charset="0"/>
              </a:rPr>
              <a:t> Test Case-</a:t>
            </a:r>
            <a:r>
              <a:rPr lang="en-US" sz="1400" b="1" i="0" dirty="0" err="1">
                <a:solidFill>
                  <a:schemeClr val="bg1"/>
                </a:solidFill>
                <a:effectLst/>
                <a:latin typeface="Calibri" panose="020F0502020204030204" pitchFamily="34" charset="0"/>
                <a:cs typeface="Calibri" panose="020F0502020204030204" pitchFamily="34" charset="0"/>
              </a:rPr>
              <a:t>urilor</a:t>
            </a:r>
            <a:r>
              <a:rPr lang="en-US" sz="1400" i="0" dirty="0">
                <a:effectLst/>
                <a:latin typeface="Calibri" panose="020F0502020204030204" pitchFamily="34" charset="0"/>
                <a:cs typeface="Calibri" panose="020F0502020204030204" pitchFamily="34" charset="0"/>
              </a:rPr>
              <a:t>, fie </a:t>
            </a:r>
            <a:r>
              <a:rPr lang="en-US" sz="1400" i="0" dirty="0" err="1">
                <a:effectLst/>
                <a:latin typeface="Calibri" panose="020F0502020204030204" pitchFamily="34" charset="0"/>
                <a:cs typeface="Calibri" panose="020F0502020204030204" pitchFamily="34" charset="0"/>
              </a:rPr>
              <a:t>ele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manuale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sau</a:t>
            </a:r>
            <a:r>
              <a:rPr lang="en-US" sz="1400" i="0" dirty="0">
                <a:effectLst/>
                <a:latin typeface="Calibri" panose="020F0502020204030204" pitchFamily="34" charset="0"/>
                <a:cs typeface="Calibri" panose="020F0502020204030204" pitchFamily="34" charset="0"/>
              </a:rPr>
              <a:t> automate</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Compararea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rezultatelor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obținute</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a:effectLst/>
                <a:latin typeface="Calibri" panose="020F0502020204030204" pitchFamily="34" charset="0"/>
                <a:cs typeface="Calibri" panose="020F0502020204030204" pitchFamily="34" charset="0"/>
              </a:rPr>
              <a:t>(actual results) cu </a:t>
            </a:r>
            <a:r>
              <a:rPr lang="en-US" sz="1400" i="0" dirty="0" err="1">
                <a:effectLst/>
                <a:latin typeface="Calibri" panose="020F0502020204030204" pitchFamily="34" charset="0"/>
                <a:cs typeface="Calibri" panose="020F0502020204030204" pitchFamily="34" charset="0"/>
              </a:rPr>
              <a:t>cele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așteptate</a:t>
            </a:r>
            <a:r>
              <a:rPr lang="en-US" sz="1400" i="0" dirty="0">
                <a:effectLst/>
                <a:latin typeface="Calibri" panose="020F0502020204030204" pitchFamily="34" charset="0"/>
                <a:cs typeface="Calibri" panose="020F0502020204030204" pitchFamily="34" charset="0"/>
              </a:rPr>
              <a:t> (expected results) – </a:t>
            </a:r>
            <a:r>
              <a:rPr lang="en-US" sz="1400" i="0" dirty="0" err="1">
                <a:effectLst/>
                <a:latin typeface="Calibri" panose="020F0502020204030204" pitchFamily="34" charset="0"/>
                <a:cs typeface="Calibri" panose="020F0502020204030204" pitchFamily="34" charset="0"/>
              </a:rPr>
              <a:t>în</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cazul</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testelor</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manuale</a:t>
            </a:r>
            <a:endParaRPr lang="en-US" sz="1400"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Verificarea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rezultatelor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obținute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în</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urma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executării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testelor</a:t>
            </a:r>
            <a:r>
              <a:rPr lang="en-US" sz="1400" i="0" dirty="0">
                <a:effectLst/>
                <a:latin typeface="Calibri" panose="020F0502020204030204" pitchFamily="34" charset="0"/>
                <a:cs typeface="Calibri" panose="020F0502020204030204" pitchFamily="34" charset="0"/>
              </a:rPr>
              <a:t> automate – </a:t>
            </a:r>
            <a:r>
              <a:rPr lang="en-US" sz="1400" i="0" dirty="0" err="1">
                <a:effectLst/>
                <a:latin typeface="Calibri" panose="020F0502020204030204" pitchFamily="34" charset="0"/>
                <a:cs typeface="Calibri" panose="020F0502020204030204" pitchFamily="34" charset="0"/>
              </a:rPr>
              <a:t>dacă</a:t>
            </a:r>
            <a:r>
              <a:rPr lang="en-US" sz="1400" i="0" dirty="0">
                <a:effectLst/>
                <a:latin typeface="Calibri" panose="020F0502020204030204" pitchFamily="34" charset="0"/>
                <a:cs typeface="Calibri" panose="020F0502020204030204" pitchFamily="34" charset="0"/>
              </a:rPr>
              <a:t> sunt teste care au </a:t>
            </a:r>
            <a:r>
              <a:rPr lang="en-US" sz="1400" i="0" dirty="0" err="1">
                <a:effectLst/>
                <a:latin typeface="Calibri" panose="020F0502020204030204" pitchFamily="34" charset="0"/>
                <a:cs typeface="Calibri" panose="020F0502020204030204" pitchFamily="34" charset="0"/>
              </a:rPr>
              <a:t>picat</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atunci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trebuie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investigată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cauza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testul</a:t>
            </a:r>
            <a:r>
              <a:rPr lang="en-US" sz="1400" i="0" dirty="0">
                <a:effectLst/>
                <a:latin typeface="Calibri" panose="020F0502020204030204" pitchFamily="34" charset="0"/>
                <a:cs typeface="Calibri" panose="020F0502020204030204" pitchFamily="34" charset="0"/>
              </a:rPr>
              <a:t> e de </a:t>
            </a:r>
            <a:r>
              <a:rPr lang="en-US" sz="1400" i="0" dirty="0" err="1">
                <a:effectLst/>
                <a:latin typeface="Calibri" panose="020F0502020204030204" pitchFamily="34" charset="0"/>
                <a:cs typeface="Calibri" panose="020F0502020204030204" pitchFamily="34" charset="0"/>
              </a:rPr>
              <a:t>vină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sau</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chiar</a:t>
            </a:r>
            <a:r>
              <a:rPr lang="en-US" sz="1400" i="0" dirty="0">
                <a:effectLst/>
                <a:latin typeface="Calibri" panose="020F0502020204030204" pitchFamily="34" charset="0"/>
                <a:cs typeface="Calibri" panose="020F0502020204030204" pitchFamily="34" charset="0"/>
              </a:rPr>
              <a:t> e un bug?)</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Examinarea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anomaliilor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și</a:t>
            </a:r>
            <a:r>
              <a:rPr lang="en-US" sz="1400" b="1" i="0" dirty="0">
                <a:solidFill>
                  <a:schemeClr val="bg1"/>
                </a:solidFill>
                <a:effectLst/>
                <a:latin typeface="Calibri" panose="020F0502020204030204" pitchFamily="34" charset="0"/>
                <a:cs typeface="Calibri" panose="020F0502020204030204" pitchFamily="34" charset="0"/>
              </a:rPr>
              <a:t> a </a:t>
            </a:r>
            <a:r>
              <a:rPr lang="en-US" sz="1400" b="1" i="0" dirty="0" err="1">
                <a:solidFill>
                  <a:schemeClr val="bg1"/>
                </a:solidFill>
                <a:effectLst/>
                <a:latin typeface="Calibri" panose="020F0502020204030204" pitchFamily="34" charset="0"/>
                <a:cs typeface="Calibri" panose="020F0502020204030204" pitchFamily="34" charset="0"/>
              </a:rPr>
              <a:t>potențialelor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defecte</a:t>
            </a:r>
            <a:r>
              <a:rPr lang="en-US" sz="1400" b="1" i="0" dirty="0">
                <a:solidFill>
                  <a:schemeClr val="bg1"/>
                </a:solidFill>
                <a:effectLst/>
                <a:latin typeface="Calibri" panose="020F0502020204030204" pitchFamily="34" charset="0"/>
                <a:cs typeface="Calibri" panose="020F0502020204030204" pitchFamily="34" charset="0"/>
              </a:rPr>
              <a:t>/bug-</a:t>
            </a:r>
            <a:r>
              <a:rPr lang="en-US" sz="1400" b="1" i="0" dirty="0" err="1">
                <a:solidFill>
                  <a:schemeClr val="bg1"/>
                </a:solidFill>
                <a:effectLst/>
                <a:latin typeface="Calibri" panose="020F0502020204030204" pitchFamily="34" charset="0"/>
                <a:cs typeface="Calibri" panose="020F0502020204030204" pitchFamily="34" charset="0"/>
              </a:rPr>
              <a:t>uri</a:t>
            </a:r>
            <a:endParaRPr lang="en-US" sz="1400" b="1" i="0" dirty="0">
              <a:solidFill>
                <a:schemeClr val="bg1"/>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Logarea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rezultatelor</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în</a:t>
            </a:r>
            <a:r>
              <a:rPr lang="en-US" sz="1400" i="0" dirty="0">
                <a:effectLst/>
                <a:latin typeface="Calibri" panose="020F0502020204030204" pitchFamily="34" charset="0"/>
                <a:cs typeface="Calibri" panose="020F0502020204030204" pitchFamily="34" charset="0"/>
              </a:rPr>
              <a:t> Test Case-</a:t>
            </a:r>
            <a:r>
              <a:rPr lang="en-US" sz="1400" i="0" dirty="0" err="1">
                <a:effectLst/>
                <a:latin typeface="Calibri" panose="020F0502020204030204" pitchFamily="34" charset="0"/>
                <a:cs typeface="Calibri" panose="020F0502020204030204" pitchFamily="34" charset="0"/>
              </a:rPr>
              <a:t>uri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Exemplu</a:t>
            </a:r>
            <a:r>
              <a:rPr lang="en-US" sz="1400" i="0" dirty="0">
                <a:effectLst/>
                <a:latin typeface="Calibri" panose="020F0502020204030204" pitchFamily="34" charset="0"/>
                <a:cs typeface="Calibri" panose="020F0502020204030204" pitchFamily="34" charset="0"/>
              </a:rPr>
              <a:t>: Passed (</a:t>
            </a:r>
            <a:r>
              <a:rPr lang="en-US" sz="1400" i="0" dirty="0" err="1">
                <a:effectLst/>
                <a:latin typeface="Calibri" panose="020F0502020204030204" pitchFamily="34" charset="0"/>
                <a:cs typeface="Calibri" panose="020F0502020204030204" pitchFamily="34" charset="0"/>
              </a:rPr>
              <a:t>testul</a:t>
            </a:r>
            <a:r>
              <a:rPr lang="en-US" sz="1400" i="0" dirty="0">
                <a:effectLst/>
                <a:latin typeface="Calibri" panose="020F0502020204030204" pitchFamily="34" charset="0"/>
                <a:cs typeface="Calibri" panose="020F0502020204030204" pitchFamily="34" charset="0"/>
              </a:rPr>
              <a:t> a </a:t>
            </a:r>
            <a:r>
              <a:rPr lang="en-US" sz="1400" i="0" dirty="0" err="1">
                <a:effectLst/>
                <a:latin typeface="Calibri" panose="020F0502020204030204" pitchFamily="34" charset="0"/>
                <a:cs typeface="Calibri" panose="020F0502020204030204" pitchFamily="34" charset="0"/>
              </a:rPr>
              <a:t>trecut</a:t>
            </a:r>
            <a:r>
              <a:rPr lang="en-US" sz="1400" i="0" dirty="0">
                <a:effectLst/>
                <a:latin typeface="Calibri" panose="020F0502020204030204" pitchFamily="34" charset="0"/>
                <a:cs typeface="Calibri" panose="020F0502020204030204" pitchFamily="34" charset="0"/>
              </a:rPr>
              <a:t>) / Failed (</a:t>
            </a:r>
            <a:r>
              <a:rPr lang="en-US" sz="1400" i="0" dirty="0" err="1">
                <a:effectLst/>
                <a:latin typeface="Calibri" panose="020F0502020204030204" pitchFamily="34" charset="0"/>
                <a:cs typeface="Calibri" panose="020F0502020204030204" pitchFamily="34" charset="0"/>
              </a:rPr>
              <a:t>testul</a:t>
            </a:r>
            <a:r>
              <a:rPr lang="en-US" sz="1400" i="0" dirty="0">
                <a:effectLst/>
                <a:latin typeface="Calibri" panose="020F0502020204030204" pitchFamily="34" charset="0"/>
                <a:cs typeface="Calibri" panose="020F0502020204030204" pitchFamily="34" charset="0"/>
              </a:rPr>
              <a:t> a </a:t>
            </a:r>
            <a:r>
              <a:rPr lang="en-US" sz="1400" i="0" dirty="0" err="1">
                <a:effectLst/>
                <a:latin typeface="Calibri" panose="020F0502020204030204" pitchFamily="34" charset="0"/>
                <a:cs typeface="Calibri" panose="020F0502020204030204" pitchFamily="34" charset="0"/>
              </a:rPr>
              <a:t>picat</a:t>
            </a:r>
            <a:r>
              <a:rPr lang="en-US" sz="140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Raportarea</a:t>
            </a:r>
            <a:r>
              <a:rPr lang="en-US" sz="1400" b="1" i="0" dirty="0">
                <a:solidFill>
                  <a:schemeClr val="bg1"/>
                </a:solidFill>
                <a:effectLst/>
                <a:latin typeface="Calibri" panose="020F0502020204030204" pitchFamily="34" charset="0"/>
                <a:cs typeface="Calibri" panose="020F0502020204030204" pitchFamily="34" charset="0"/>
              </a:rPr>
              <a:t> bug-</a:t>
            </a:r>
            <a:r>
              <a:rPr lang="en-US" sz="1400" b="1" i="0" dirty="0" err="1">
                <a:solidFill>
                  <a:schemeClr val="bg1"/>
                </a:solidFill>
                <a:effectLst/>
                <a:latin typeface="Calibri" panose="020F0502020204030204" pitchFamily="34" charset="0"/>
                <a:cs typeface="Calibri" panose="020F0502020204030204" pitchFamily="34" charset="0"/>
              </a:rPr>
              <a:t>urilor</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este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recomandat</a:t>
            </a:r>
            <a:r>
              <a:rPr lang="en-US" sz="1400" i="0" dirty="0">
                <a:effectLst/>
                <a:latin typeface="Calibri" panose="020F0502020204030204" pitchFamily="34" charset="0"/>
                <a:cs typeface="Calibri" panose="020F0502020204030204" pitchFamily="34" charset="0"/>
              </a:rPr>
              <a:t> ca de </a:t>
            </a:r>
            <a:r>
              <a:rPr lang="en-US" sz="1400" i="0" dirty="0" err="1">
                <a:effectLst/>
                <a:latin typeface="Calibri" panose="020F0502020204030204" pitchFamily="34" charset="0"/>
                <a:cs typeface="Calibri" panose="020F0502020204030204" pitchFamily="34" charset="0"/>
              </a:rPr>
              <a:t>îndată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suntem</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siguri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avem</a:t>
            </a:r>
            <a:r>
              <a:rPr lang="en-US" sz="1400" i="0" dirty="0">
                <a:effectLst/>
                <a:latin typeface="Calibri" panose="020F0502020204030204" pitchFamily="34" charset="0"/>
                <a:cs typeface="Calibri" panose="020F0502020204030204" pitchFamily="34" charset="0"/>
              </a:rPr>
              <a:t> de-a face cu un </a:t>
            </a:r>
            <a:r>
              <a:rPr lang="en-US" sz="1400" i="0" u="none" strike="noStrike" dirty="0">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bug</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să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îl</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raportăm</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chiar</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dacă</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mai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avem</a:t>
            </a:r>
            <a:r>
              <a:rPr lang="en-US" sz="1400" i="0" dirty="0">
                <a:effectLst/>
                <a:latin typeface="Calibri" panose="020F0502020204030204" pitchFamily="34" charset="0"/>
                <a:cs typeface="Calibri" panose="020F0502020204030204" pitchFamily="34" charset="0"/>
              </a:rPr>
              <a:t> de </a:t>
            </a:r>
            <a:r>
              <a:rPr lang="en-US" sz="1400" i="0" dirty="0" err="1">
                <a:effectLst/>
                <a:latin typeface="Calibri" panose="020F0502020204030204" pitchFamily="34" charset="0"/>
                <a:cs typeface="Calibri" panose="020F0502020204030204" pitchFamily="34" charset="0"/>
              </a:rPr>
              <a:t>testat</a:t>
            </a:r>
            <a:endParaRPr lang="en-US" sz="1400" i="0" dirty="0">
              <a:effectLst/>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C5AA6C0E-27AB-5569-2F67-963C6EA3CD9D}"/>
              </a:ext>
            </a:extLst>
          </p:cNvPr>
          <p:cNvSpPr txBox="1"/>
          <p:nvPr/>
        </p:nvSpPr>
        <p:spPr>
          <a:xfrm>
            <a:off x="714652" y="3688542"/>
            <a:ext cx="7714695" cy="461665"/>
          </a:xfrm>
          <a:prstGeom prst="rect">
            <a:avLst/>
          </a:prstGeom>
          <a:noFill/>
        </p:spPr>
        <p:txBody>
          <a:bodyPr wrap="square">
            <a:spAutoFit/>
          </a:bodyPr>
          <a:lstStyle/>
          <a:p>
            <a:pPr algn="l"/>
            <a:r>
              <a:rPr lang="en-US" sz="2400" b="1" i="0" dirty="0">
                <a:solidFill>
                  <a:schemeClr val="bg1"/>
                </a:solidFill>
                <a:effectLst/>
                <a:latin typeface="Calibri" panose="020F0502020204030204" pitchFamily="34" charset="0"/>
                <a:cs typeface="Calibri" panose="020F0502020204030204" pitchFamily="34" charset="0"/>
              </a:rPr>
              <a:t>6. Test closure activities (</a:t>
            </a:r>
            <a:r>
              <a:rPr lang="en-US" sz="2400" b="1" i="0" dirty="0" err="1">
                <a:solidFill>
                  <a:schemeClr val="bg1"/>
                </a:solidFill>
                <a:effectLst/>
                <a:latin typeface="Calibri" panose="020F0502020204030204" pitchFamily="34" charset="0"/>
                <a:cs typeface="Calibri" panose="020F0502020204030204" pitchFamily="34" charset="0"/>
              </a:rPr>
              <a:t>Finalizarea</a:t>
            </a:r>
            <a:r>
              <a:rPr lang="en-US" sz="2400" b="1" i="0" dirty="0">
                <a:solidFill>
                  <a:schemeClr val="bg1"/>
                </a:solidFill>
                <a:effectLst/>
                <a:latin typeface="Calibri" panose="020F0502020204030204" pitchFamily="34" charset="0"/>
                <a:cs typeface="Calibri" panose="020F0502020204030204" pitchFamily="34" charset="0"/>
              </a:rPr>
              <a:t> </a:t>
            </a:r>
            <a:r>
              <a:rPr lang="en-US" sz="2400" b="1" i="0" dirty="0" err="1">
                <a:solidFill>
                  <a:schemeClr val="bg1"/>
                </a:solidFill>
                <a:effectLst/>
                <a:latin typeface="Calibri" panose="020F0502020204030204" pitchFamily="34" charset="0"/>
                <a:cs typeface="Calibri" panose="020F0502020204030204" pitchFamily="34" charset="0"/>
              </a:rPr>
              <a:t>procesul</a:t>
            </a:r>
            <a:r>
              <a:rPr lang="en-US" sz="2400" b="1" dirty="0" err="1">
                <a:solidFill>
                  <a:schemeClr val="bg1"/>
                </a:solidFill>
                <a:latin typeface="Calibri" panose="020F0502020204030204" pitchFamily="34" charset="0"/>
                <a:cs typeface="Calibri" panose="020F0502020204030204" pitchFamily="34" charset="0"/>
              </a:rPr>
              <a:t>ui</a:t>
            </a:r>
            <a:r>
              <a:rPr lang="en-US" sz="2400" b="1" dirty="0">
                <a:solidFill>
                  <a:schemeClr val="bg1"/>
                </a:solidFill>
                <a:latin typeface="Calibri" panose="020F0502020204030204" pitchFamily="34" charset="0"/>
                <a:cs typeface="Calibri" panose="020F0502020204030204" pitchFamily="34" charset="0"/>
              </a:rPr>
              <a:t> de </a:t>
            </a:r>
            <a:r>
              <a:rPr lang="en-US" sz="2400" b="1" dirty="0" err="1">
                <a:solidFill>
                  <a:schemeClr val="bg1"/>
                </a:solidFill>
                <a:latin typeface="Calibri" panose="020F0502020204030204" pitchFamily="34" charset="0"/>
                <a:cs typeface="Calibri" panose="020F0502020204030204" pitchFamily="34" charset="0"/>
              </a:rPr>
              <a:t>testare</a:t>
            </a:r>
            <a:r>
              <a:rPr lang="en-US" sz="2400" b="1" dirty="0">
                <a:solidFill>
                  <a:schemeClr val="bg1"/>
                </a:solidFill>
                <a:latin typeface="Calibri" panose="020F0502020204030204" pitchFamily="34" charset="0"/>
                <a:cs typeface="Calibri" panose="020F0502020204030204" pitchFamily="34" charset="0"/>
              </a:rPr>
              <a:t>)</a:t>
            </a:r>
            <a:endParaRPr lang="en-US" sz="2400" b="1" i="0" dirty="0">
              <a:solidFill>
                <a:schemeClr val="bg1"/>
              </a:solidFill>
              <a:effectLst/>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9F644ABA-8B7A-DB78-6845-7584CC3D3312}"/>
              </a:ext>
            </a:extLst>
          </p:cNvPr>
          <p:cNvSpPr txBox="1"/>
          <p:nvPr/>
        </p:nvSpPr>
        <p:spPr>
          <a:xfrm>
            <a:off x="834500" y="4150207"/>
            <a:ext cx="7714695" cy="1169551"/>
          </a:xfrm>
          <a:prstGeom prst="rect">
            <a:avLst/>
          </a:prstGeom>
          <a:noFill/>
        </p:spPr>
        <p:txBody>
          <a:bodyPr wrap="square">
            <a:spAutoFit/>
          </a:bodyPr>
          <a:lstStyle/>
          <a:p>
            <a:pPr algn="l">
              <a:buFont typeface="Arial" panose="020B0604020202020204" pitchFamily="34" charset="0"/>
              <a:buChar char="•"/>
            </a:pPr>
            <a:r>
              <a:rPr lang="en-US" sz="1400" b="1" i="0" dirty="0" err="1">
                <a:solidFill>
                  <a:schemeClr val="bg1"/>
                </a:solidFill>
                <a:effectLst/>
                <a:latin typeface="Calibri" panose="020F0502020204030204" pitchFamily="34" charset="0"/>
                <a:cs typeface="Calibri" panose="020F0502020204030204" pitchFamily="34" charset="0"/>
              </a:rPr>
              <a:t>Raportarea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rezultatelor</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prin</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crearea</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unui</a:t>
            </a:r>
            <a:r>
              <a:rPr lang="en-US" sz="1400" i="0" dirty="0">
                <a:effectLst/>
                <a:latin typeface="Calibri" panose="020F0502020204030204" pitchFamily="34" charset="0"/>
                <a:cs typeface="Calibri" panose="020F0502020204030204" pitchFamily="34" charset="0"/>
              </a:rPr>
              <a:t> document </a:t>
            </a:r>
            <a:r>
              <a:rPr lang="en-US" sz="1400" i="0" dirty="0" err="1">
                <a:effectLst/>
                <a:latin typeface="Calibri" panose="020F0502020204030204" pitchFamily="34" charset="0"/>
                <a:cs typeface="Calibri" panose="020F0502020204030204" pitchFamily="34" charset="0"/>
              </a:rPr>
              <a:t>numit</a:t>
            </a:r>
            <a:r>
              <a:rPr lang="en-US" sz="1400" i="0" dirty="0">
                <a:effectLst/>
                <a:latin typeface="Calibri" panose="020F0502020204030204" pitchFamily="34" charset="0"/>
                <a:cs typeface="Calibri" panose="020F0502020204030204" pitchFamily="34" charset="0"/>
              </a:rPr>
              <a:t> </a:t>
            </a:r>
            <a:r>
              <a:rPr lang="en-US" sz="1400" i="1" dirty="0">
                <a:effectLst/>
                <a:latin typeface="Calibri" panose="020F0502020204030204" pitchFamily="34" charset="0"/>
                <a:cs typeface="Calibri" panose="020F0502020204030204" pitchFamily="34" charset="0"/>
              </a:rPr>
              <a:t>Test Report </a:t>
            </a:r>
            <a:r>
              <a:rPr lang="en-US" sz="1400" i="0" dirty="0">
                <a:effectLst/>
                <a:latin typeface="Calibri" panose="020F0502020204030204" pitchFamily="34" charset="0"/>
                <a:cs typeface="Calibri" panose="020F0502020204030204" pitchFamily="34" charset="0"/>
              </a:rPr>
              <a:t>(periodic </a:t>
            </a:r>
            <a:r>
              <a:rPr lang="en-US" sz="1400" i="0" dirty="0" err="1">
                <a:effectLst/>
                <a:latin typeface="Calibri" panose="020F0502020204030204" pitchFamily="34" charset="0"/>
                <a:cs typeface="Calibri" panose="020F0502020204030204" pitchFamily="34" charset="0"/>
              </a:rPr>
              <a:t>sau</a:t>
            </a:r>
            <a:r>
              <a:rPr lang="en-US" sz="1400" i="0" dirty="0">
                <a:effectLst/>
                <a:latin typeface="Calibri" panose="020F0502020204030204" pitchFamily="34" charset="0"/>
                <a:cs typeface="Calibri" panose="020F0502020204030204" pitchFamily="34" charset="0"/>
              </a:rPr>
              <a:t> la </a:t>
            </a:r>
            <a:r>
              <a:rPr lang="en-US" sz="1400" i="0" dirty="0" err="1">
                <a:effectLst/>
                <a:latin typeface="Calibri" panose="020F0502020204030204" pitchFamily="34" charset="0"/>
                <a:cs typeface="Calibri" panose="020F0502020204030204" pitchFamily="34" charset="0"/>
              </a:rPr>
              <a:t>finalul</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perioadei</a:t>
            </a:r>
            <a:r>
              <a:rPr lang="en-US" sz="1400" i="0" dirty="0">
                <a:effectLst/>
                <a:latin typeface="Calibri" panose="020F0502020204030204" pitchFamily="34" charset="0"/>
                <a:cs typeface="Calibri" panose="020F0502020204030204" pitchFamily="34" charset="0"/>
              </a:rPr>
              <a:t> de </a:t>
            </a:r>
            <a:r>
              <a:rPr lang="en-US" sz="1400" i="0" dirty="0" err="1">
                <a:effectLst/>
                <a:latin typeface="Calibri" panose="020F0502020204030204" pitchFamily="34" charset="0"/>
                <a:cs typeface="Calibri" panose="020F0502020204030204" pitchFamily="34" charset="0"/>
              </a:rPr>
              <a:t>testare</a:t>
            </a:r>
            <a:r>
              <a:rPr lang="en-US" sz="1400" i="0" dirty="0">
                <a:effectLst/>
                <a:latin typeface="Calibri" panose="020F0502020204030204" pitchFamily="34" charset="0"/>
                <a:cs typeface="Calibri" panose="020F0502020204030204" pitchFamily="34" charset="0"/>
              </a:rPr>
              <a:t>) – </a:t>
            </a:r>
            <a:r>
              <a:rPr lang="en-US" sz="1400" i="0" dirty="0" err="1">
                <a:effectLst/>
                <a:latin typeface="Calibri" panose="020F0502020204030204" pitchFamily="34" charset="0"/>
                <a:cs typeface="Calibri" panose="020F0502020204030204" pitchFamily="34" charset="0"/>
              </a:rPr>
              <a:t>acest</a:t>
            </a:r>
            <a:r>
              <a:rPr lang="en-US" sz="1400" i="0" dirty="0">
                <a:effectLst/>
                <a:latin typeface="Calibri" panose="020F0502020204030204" pitchFamily="34" charset="0"/>
                <a:cs typeface="Calibri" panose="020F0502020204030204" pitchFamily="34" charset="0"/>
              </a:rPr>
              <a:t> document </a:t>
            </a:r>
            <a:r>
              <a:rPr lang="en-US" sz="1400" i="0" dirty="0" err="1">
                <a:effectLst/>
                <a:latin typeface="Calibri" panose="020F0502020204030204" pitchFamily="34" charset="0"/>
                <a:cs typeface="Calibri" panose="020F0502020204030204" pitchFamily="34" charset="0"/>
              </a:rPr>
              <a:t>va</a:t>
            </a:r>
            <a:r>
              <a:rPr lang="en-US" sz="1400" i="0" dirty="0">
                <a:effectLst/>
                <a:latin typeface="Calibri" panose="020F0502020204030204" pitchFamily="34" charset="0"/>
                <a:cs typeface="Calibri" panose="020F0502020204030204" pitchFamily="34" charset="0"/>
              </a:rPr>
              <a:t> fi </a:t>
            </a:r>
            <a:r>
              <a:rPr lang="en-US" sz="1400" i="0" dirty="0" err="1">
                <a:effectLst/>
                <a:latin typeface="Calibri" panose="020F0502020204030204" pitchFamily="34" charset="0"/>
                <a:cs typeface="Calibri" panose="020F0502020204030204" pitchFamily="34" charset="0"/>
              </a:rPr>
              <a:t>folosit</a:t>
            </a:r>
            <a:r>
              <a:rPr lang="en-US" sz="1400" i="0" dirty="0">
                <a:effectLst/>
                <a:latin typeface="Calibri" panose="020F0502020204030204" pitchFamily="34" charset="0"/>
                <a:cs typeface="Calibri" panose="020F0502020204030204" pitchFamily="34" charset="0"/>
              </a:rPr>
              <a:t> de </a:t>
            </a:r>
            <a:r>
              <a:rPr lang="en-US" sz="1400" i="0" dirty="0" err="1">
                <a:effectLst/>
                <a:latin typeface="Calibri" panose="020F0502020204030204" pitchFamily="34" charset="0"/>
                <a:cs typeface="Calibri" panose="020F0502020204030204" pitchFamily="34" charset="0"/>
              </a:rPr>
              <a:t>echipă</a:t>
            </a:r>
            <a:r>
              <a:rPr lang="en-US" sz="1400" i="0" dirty="0">
                <a:effectLst/>
                <a:latin typeface="Calibri" panose="020F0502020204030204" pitchFamily="34" charset="0"/>
                <a:cs typeface="Calibri" panose="020F0502020204030204" pitchFamily="34" charset="0"/>
              </a:rPr>
              <a:t>, manager, client, </a:t>
            </a:r>
            <a:r>
              <a:rPr lang="en-US" sz="1400" i="0" dirty="0" err="1">
                <a:effectLst/>
                <a:latin typeface="Calibri" panose="020F0502020204030204" pitchFamily="34" charset="0"/>
                <a:cs typeface="Calibri" panose="020F0502020204030204" pitchFamily="34" charset="0"/>
              </a:rPr>
              <a:t>etc</a:t>
            </a:r>
            <a:endParaRPr lang="en-US" sz="1400" i="0" dirty="0">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Ne </a:t>
            </a:r>
            <a:r>
              <a:rPr lang="en-US" sz="1400" b="1" i="0" dirty="0" err="1">
                <a:solidFill>
                  <a:schemeClr val="bg1"/>
                </a:solidFill>
                <a:effectLst/>
                <a:latin typeface="Calibri" panose="020F0502020204030204" pitchFamily="34" charset="0"/>
                <a:cs typeface="Calibri" panose="020F0502020204030204" pitchFamily="34" charset="0"/>
              </a:rPr>
              <a:t>asigurăm</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că</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toate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rapoartele</a:t>
            </a:r>
            <a:r>
              <a:rPr lang="en-US" sz="1400" b="1" i="0" dirty="0">
                <a:solidFill>
                  <a:schemeClr val="bg1"/>
                </a:solidFill>
                <a:effectLst/>
                <a:latin typeface="Calibri" panose="020F0502020204030204" pitchFamily="34" charset="0"/>
                <a:cs typeface="Calibri" panose="020F0502020204030204" pitchFamily="34" charset="0"/>
              </a:rPr>
              <a:t> bug-</a:t>
            </a:r>
            <a:r>
              <a:rPr lang="en-US" sz="1400" b="1" i="0" dirty="0" err="1">
                <a:solidFill>
                  <a:schemeClr val="bg1"/>
                </a:solidFill>
                <a:effectLst/>
                <a:latin typeface="Calibri" panose="020F0502020204030204" pitchFamily="34" charset="0"/>
                <a:cs typeface="Calibri" panose="020F0502020204030204" pitchFamily="34" charset="0"/>
              </a:rPr>
              <a:t>urilor</a:t>
            </a:r>
            <a:r>
              <a:rPr lang="en-US" sz="1400" b="1" i="0" dirty="0">
                <a:solidFill>
                  <a:schemeClr val="bg1"/>
                </a:solidFill>
                <a:effectLst/>
                <a:latin typeface="Calibri" panose="020F0502020204030204" pitchFamily="34" charset="0"/>
                <a:cs typeface="Calibri" panose="020F0502020204030204" pitchFamily="34" charset="0"/>
              </a:rPr>
              <a:t> au </a:t>
            </a:r>
            <a:r>
              <a:rPr lang="en-US" sz="1400" b="1" i="0" dirty="0" err="1">
                <a:solidFill>
                  <a:schemeClr val="bg1"/>
                </a:solidFill>
                <a:effectLst/>
                <a:latin typeface="Calibri" panose="020F0502020204030204" pitchFamily="34" charset="0"/>
                <a:cs typeface="Calibri" panose="020F0502020204030204" pitchFamily="34" charset="0"/>
              </a:rPr>
              <a:t>fost</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procesate</a:t>
            </a:r>
            <a:r>
              <a:rPr lang="en-US" sz="1400" b="1" i="0" dirty="0">
                <a:solidFill>
                  <a:schemeClr val="bg1"/>
                </a:solidFill>
                <a:effectLst/>
                <a:latin typeface="Calibri" panose="020F0502020204030204" pitchFamily="34" charset="0"/>
                <a:cs typeface="Calibri" panose="020F0502020204030204" pitchFamily="34" charset="0"/>
              </a:rPr>
              <a:t> </a:t>
            </a:r>
            <a:r>
              <a:rPr lang="en-US" sz="1400" i="0" dirty="0">
                <a:effectLst/>
                <a:latin typeface="Calibri" panose="020F0502020204030204" pitchFamily="34" charset="0"/>
                <a:cs typeface="Calibri" panose="020F0502020204030204" pitchFamily="34" charset="0"/>
              </a:rPr>
              <a:t>(fie </a:t>
            </a:r>
            <a:r>
              <a:rPr lang="en-US" sz="1400" i="0" dirty="0" err="1">
                <a:effectLst/>
                <a:latin typeface="Calibri" panose="020F0502020204030204" pitchFamily="34" charset="0"/>
                <a:cs typeface="Calibri" panose="020F0502020204030204" pitchFamily="34" charset="0"/>
              </a:rPr>
              <a:t>corectate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și</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retestate</a:t>
            </a:r>
            <a:r>
              <a:rPr lang="en-US" sz="1400" i="0" dirty="0">
                <a:effectLst/>
                <a:latin typeface="Calibri" panose="020F0502020204030204" pitchFamily="34" charset="0"/>
                <a:cs typeface="Calibri" panose="020F0502020204030204" pitchFamily="34" charset="0"/>
              </a:rPr>
              <a:t>, fie </a:t>
            </a:r>
            <a:r>
              <a:rPr lang="en-US" sz="1400" i="0" dirty="0" err="1">
                <a:effectLst/>
                <a:latin typeface="Calibri" panose="020F0502020204030204" pitchFamily="34" charset="0"/>
                <a:cs typeface="Calibri" panose="020F0502020204030204" pitchFamily="34" charset="0"/>
              </a:rPr>
              <a:t>amânate</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pentru</a:t>
            </a:r>
            <a:r>
              <a:rPr lang="en-US" sz="1400" i="0" dirty="0">
                <a:effectLst/>
                <a:latin typeface="Calibri" panose="020F0502020204030204" pitchFamily="34" charset="0"/>
                <a:cs typeface="Calibri" panose="020F0502020204030204" pitchFamily="34" charset="0"/>
              </a:rPr>
              <a:t> un release </a:t>
            </a:r>
            <a:r>
              <a:rPr lang="en-US" sz="1400" i="0" dirty="0" err="1">
                <a:effectLst/>
                <a:latin typeface="Calibri" panose="020F0502020204030204" pitchFamily="34" charset="0"/>
                <a:cs typeface="Calibri" panose="020F0502020204030204" pitchFamily="34" charset="0"/>
              </a:rPr>
              <a:t>următor</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sau</a:t>
            </a:r>
            <a:r>
              <a:rPr lang="en-US" sz="1400" i="0" dirty="0">
                <a:effectLst/>
                <a:latin typeface="Calibri" panose="020F0502020204030204" pitchFamily="34" charset="0"/>
                <a:cs typeface="Calibri" panose="020F0502020204030204" pitchFamily="34" charset="0"/>
              </a:rPr>
              <a:t> </a:t>
            </a:r>
            <a:r>
              <a:rPr lang="en-US" sz="1400" i="0" dirty="0" err="1">
                <a:effectLst/>
                <a:latin typeface="Calibri" panose="020F0502020204030204" pitchFamily="34" charset="0"/>
                <a:cs typeface="Calibri" panose="020F0502020204030204" pitchFamily="34" charset="0"/>
              </a:rPr>
              <a:t>respinse</a:t>
            </a:r>
            <a:r>
              <a:rPr lang="en-US" sz="1400" i="0" dirty="0">
                <a:effectLst/>
                <a:latin typeface="Calibri" panose="020F0502020204030204" pitchFamily="34" charset="0"/>
                <a:cs typeface="Calibri" panose="020F0502020204030204" pitchFamily="34" charset="0"/>
              </a:rPr>
              <a:t> din motive </a:t>
            </a:r>
            <a:r>
              <a:rPr lang="en-US" sz="1400" i="0" dirty="0" err="1">
                <a:effectLst/>
                <a:latin typeface="Calibri" panose="020F0502020204030204" pitchFamily="34" charset="0"/>
                <a:cs typeface="Calibri" panose="020F0502020204030204" pitchFamily="34" charset="0"/>
              </a:rPr>
              <a:t>obiective</a:t>
            </a:r>
            <a:r>
              <a:rPr lang="en-US" sz="1400" i="0" dirty="0">
                <a:effectLst/>
                <a:latin typeface="Calibri" panose="020F0502020204030204" pitchFamily="34" charset="0"/>
                <a:cs typeface="Calibri" panose="020F0502020204030204" pitchFamily="34" charset="0"/>
              </a:rPr>
              <a:t>)</a:t>
            </a:r>
          </a:p>
          <a:p>
            <a:pPr algn="l">
              <a:buFont typeface="Arial" panose="020B0604020202020204" pitchFamily="34" charset="0"/>
              <a:buChar char="•"/>
            </a:pPr>
            <a:r>
              <a:rPr lang="en-US" sz="1400" b="1" i="0" dirty="0">
                <a:solidFill>
                  <a:schemeClr val="bg1"/>
                </a:solidFill>
                <a:effectLst/>
                <a:latin typeface="Calibri" panose="020F0502020204030204" pitchFamily="34" charset="0"/>
                <a:cs typeface="Calibri" panose="020F0502020204030204" pitchFamily="34" charset="0"/>
              </a:rPr>
              <a:t>Se face o </a:t>
            </a:r>
            <a:r>
              <a:rPr lang="en-US" sz="1400" b="1" i="0" dirty="0" err="1">
                <a:solidFill>
                  <a:schemeClr val="bg1"/>
                </a:solidFill>
                <a:effectLst/>
                <a:latin typeface="Calibri" panose="020F0502020204030204" pitchFamily="34" charset="0"/>
                <a:cs typeface="Calibri" panose="020F0502020204030204" pitchFamily="34" charset="0"/>
              </a:rPr>
              <a:t>retrospectivă</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pentru</a:t>
            </a:r>
            <a:r>
              <a:rPr lang="en-US" sz="1400" b="1" i="0" dirty="0">
                <a:solidFill>
                  <a:schemeClr val="bg1"/>
                </a:solidFill>
                <a:effectLst/>
                <a:latin typeface="Calibri" panose="020F0502020204030204" pitchFamily="34" charset="0"/>
                <a:cs typeface="Calibri" panose="020F0502020204030204" pitchFamily="34" charset="0"/>
              </a:rPr>
              <a:t> a </a:t>
            </a:r>
            <a:r>
              <a:rPr lang="en-US" sz="1400" b="1" i="0" dirty="0" err="1">
                <a:solidFill>
                  <a:schemeClr val="bg1"/>
                </a:solidFill>
                <a:effectLst/>
                <a:latin typeface="Calibri" panose="020F0502020204030204" pitchFamily="34" charset="0"/>
                <a:cs typeface="Calibri" panose="020F0502020204030204" pitchFamily="34" charset="0"/>
              </a:rPr>
              <a:t>identifica</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aspecte</a:t>
            </a:r>
            <a:r>
              <a:rPr lang="en-US" sz="1400" b="1" i="0" dirty="0">
                <a:solidFill>
                  <a:schemeClr val="bg1"/>
                </a:solidFill>
                <a:effectLst/>
                <a:latin typeface="Calibri" panose="020F0502020204030204" pitchFamily="34" charset="0"/>
                <a:cs typeface="Calibri" panose="020F0502020204030204" pitchFamily="34" charset="0"/>
              </a:rPr>
              <a:t> care </a:t>
            </a:r>
            <a:r>
              <a:rPr lang="en-US" sz="1400" b="1" i="0" dirty="0" err="1">
                <a:solidFill>
                  <a:schemeClr val="bg1"/>
                </a:solidFill>
                <a:effectLst/>
                <a:latin typeface="Calibri" panose="020F0502020204030204" pitchFamily="34" charset="0"/>
                <a:cs typeface="Calibri" panose="020F0502020204030204" pitchFamily="34" charset="0"/>
              </a:rPr>
              <a:t>ar</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putea</a:t>
            </a:r>
            <a:r>
              <a:rPr lang="en-US" sz="1400" b="1" i="0" dirty="0">
                <a:solidFill>
                  <a:schemeClr val="bg1"/>
                </a:solidFill>
                <a:effectLst/>
                <a:latin typeface="Calibri" panose="020F0502020204030204" pitchFamily="34" charset="0"/>
                <a:cs typeface="Calibri" panose="020F0502020204030204" pitchFamily="34" charset="0"/>
              </a:rPr>
              <a:t> fi </a:t>
            </a:r>
            <a:r>
              <a:rPr lang="en-US" sz="1400" b="1" i="0" dirty="0" err="1">
                <a:solidFill>
                  <a:schemeClr val="bg1"/>
                </a:solidFill>
                <a:effectLst/>
                <a:latin typeface="Calibri" panose="020F0502020204030204" pitchFamily="34" charset="0"/>
                <a:cs typeface="Calibri" panose="020F0502020204030204" pitchFamily="34" charset="0"/>
              </a:rPr>
              <a:t>îmbunătățite</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în</a:t>
            </a:r>
            <a:r>
              <a:rPr lang="en-US" sz="1400" b="1" i="0" dirty="0">
                <a:solidFill>
                  <a:schemeClr val="bg1"/>
                </a:solidFill>
                <a:effectLst/>
                <a:latin typeface="Calibri" panose="020F0502020204030204" pitchFamily="34" charset="0"/>
                <a:cs typeface="Calibri" panose="020F0502020204030204" pitchFamily="34" charset="0"/>
              </a:rPr>
              <a:t> </a:t>
            </a:r>
            <a:r>
              <a:rPr lang="en-US" sz="1400" b="1" i="0" dirty="0" err="1">
                <a:solidFill>
                  <a:schemeClr val="bg1"/>
                </a:solidFill>
                <a:effectLst/>
                <a:latin typeface="Calibri" panose="020F0502020204030204" pitchFamily="34" charset="0"/>
                <a:cs typeface="Calibri" panose="020F0502020204030204" pitchFamily="34" charset="0"/>
              </a:rPr>
              <a:t>viitor</a:t>
            </a:r>
            <a:r>
              <a:rPr lang="en-US" sz="1400" b="1" i="0" dirty="0">
                <a:solidFill>
                  <a:schemeClr val="bg1"/>
                </a:solidFill>
                <a:effectLst/>
                <a:latin typeface="Calibri" panose="020F0502020204030204" pitchFamily="34" charset="0"/>
                <a:cs typeface="Calibri" panose="020F0502020204030204"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AD8963-A55A-ACD1-9239-F6A0338CAFB7}"/>
              </a:ext>
            </a:extLst>
          </p:cNvPr>
          <p:cNvSpPr txBox="1"/>
          <p:nvPr/>
        </p:nvSpPr>
        <p:spPr>
          <a:xfrm>
            <a:off x="794552" y="1682471"/>
            <a:ext cx="7927759" cy="1415772"/>
          </a:xfrm>
          <a:prstGeom prst="rect">
            <a:avLst/>
          </a:prstGeom>
          <a:noFill/>
        </p:spPr>
        <p:txBody>
          <a:bodyPr wrap="square">
            <a:spAutoFit/>
          </a:bodyPr>
          <a:lstStyle/>
          <a:p>
            <a:r>
              <a:rPr lang="en-US" sz="1600" b="1" i="0" u="none" strike="noStrike" dirty="0">
                <a:solidFill>
                  <a:schemeClr val="bg1"/>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 MySQL</a:t>
            </a:r>
            <a:r>
              <a:rPr lang="en-US" sz="1400" b="0" i="0" dirty="0">
                <a:solidFill>
                  <a:schemeClr val="bg1"/>
                </a:solidFill>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un </a:t>
            </a:r>
            <a:r>
              <a:rPr lang="en-US" sz="1400" b="0" i="0" dirty="0" err="1">
                <a:effectLst/>
                <a:latin typeface="Calibri" panose="020F0502020204030204" pitchFamily="34" charset="0"/>
                <a:cs typeface="Calibri" panose="020F0502020204030204" pitchFamily="34" charset="0"/>
              </a:rPr>
              <a:t>sistem</a:t>
            </a:r>
            <a:r>
              <a:rPr lang="en-US" sz="1400" b="0" i="0" dirty="0">
                <a:effectLst/>
                <a:latin typeface="Calibri" panose="020F0502020204030204" pitchFamily="34" charset="0"/>
                <a:cs typeface="Calibri" panose="020F0502020204030204" pitchFamily="34" charset="0"/>
              </a:rPr>
              <a:t> open source de </a:t>
            </a:r>
            <a:r>
              <a:rPr lang="en-US" sz="1400" b="0" i="0" dirty="0" err="1">
                <a:effectLst/>
                <a:latin typeface="Calibri" panose="020F0502020204030204" pitchFamily="34" charset="0"/>
                <a:cs typeface="Calibri" panose="020F0502020204030204" pitchFamily="34" charset="0"/>
              </a:rPr>
              <a:t>gestionare</a:t>
            </a:r>
            <a:r>
              <a:rPr lang="en-US" sz="1400" b="0" i="0" dirty="0">
                <a:effectLst/>
                <a:latin typeface="Calibri" panose="020F0502020204030204" pitchFamily="34" charset="0"/>
                <a:cs typeface="Calibri" panose="020F0502020204030204" pitchFamily="34" charset="0"/>
              </a:rPr>
              <a:t> a </a:t>
            </a:r>
            <a:r>
              <a:rPr lang="en-US" sz="1400" b="0" i="0" dirty="0" err="1">
                <a:effectLst/>
                <a:latin typeface="Calibri" panose="020F0502020204030204" pitchFamily="34" charset="0"/>
                <a:cs typeface="Calibri" panose="020F0502020204030204" pitchFamily="34" charset="0"/>
              </a:rPr>
              <a:t>bazelor</a:t>
            </a:r>
            <a:r>
              <a:rPr lang="en-US" sz="1400" b="0" i="0" dirty="0">
                <a:effectLst/>
                <a:latin typeface="Calibri" panose="020F0502020204030204" pitchFamily="34" charset="0"/>
                <a:cs typeface="Calibri" panose="020F0502020204030204" pitchFamily="34" charset="0"/>
              </a:rPr>
              <a:t> de date </a:t>
            </a:r>
            <a:r>
              <a:rPr lang="en-US" sz="1400" b="0" i="0" dirty="0" err="1">
                <a:effectLst/>
                <a:latin typeface="Calibri" panose="020F0502020204030204" pitchFamily="34" charset="0"/>
                <a:cs typeface="Calibri" panose="020F0502020204030204" pitchFamily="34" charset="0"/>
              </a:rPr>
              <a:t>relaționale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bazat</a:t>
            </a:r>
            <a:r>
              <a:rPr lang="en-US" sz="1400" b="0" i="0" dirty="0">
                <a:effectLst/>
                <a:latin typeface="Calibri" panose="020F0502020204030204" pitchFamily="34" charset="0"/>
                <a:cs typeface="Calibri" panose="020F0502020204030204" pitchFamily="34" charset="0"/>
              </a:rPr>
              <a:t> pe SQL. A </a:t>
            </a:r>
            <a:r>
              <a:rPr lang="en-US" sz="1400" b="0" i="0" dirty="0" err="1">
                <a:effectLst/>
                <a:latin typeface="Calibri" panose="020F0502020204030204" pitchFamily="34" charset="0"/>
                <a:cs typeface="Calibri" panose="020F0502020204030204" pitchFamily="34" charset="0"/>
              </a:rPr>
              <a:t>fost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proiectat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optimizat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aplicațiile</a:t>
            </a:r>
            <a:r>
              <a:rPr lang="en-US" sz="1400" b="0" i="0" dirty="0">
                <a:effectLst/>
                <a:latin typeface="Calibri" panose="020F0502020204030204" pitchFamily="34" charset="0"/>
                <a:cs typeface="Calibri" panose="020F0502020204030204" pitchFamily="34" charset="0"/>
              </a:rPr>
              <a:t> web </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poate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rula</a:t>
            </a:r>
            <a:r>
              <a:rPr lang="en-US" sz="1400" b="0" i="0" dirty="0">
                <a:effectLst/>
                <a:latin typeface="Calibri" panose="020F0502020204030204" pitchFamily="34" charset="0"/>
                <a:cs typeface="Calibri" panose="020F0502020204030204" pitchFamily="34" charset="0"/>
              </a:rPr>
              <a:t> pe </a:t>
            </a:r>
            <a:r>
              <a:rPr lang="en-US" sz="1400" b="0" i="0" dirty="0" err="1">
                <a:effectLst/>
                <a:latin typeface="Calibri" panose="020F0502020204030204" pitchFamily="34" charset="0"/>
                <a:cs typeface="Calibri" panose="020F0502020204030204" pitchFamily="34" charset="0"/>
              </a:rPr>
              <a:t>orice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platformă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Odată</a:t>
            </a:r>
            <a:r>
              <a:rPr lang="en-US" sz="1400" b="0" i="0" dirty="0">
                <a:effectLst/>
                <a:latin typeface="Calibri" panose="020F0502020204030204" pitchFamily="34" charset="0"/>
                <a:cs typeface="Calibri" panose="020F0502020204030204" pitchFamily="34" charset="0"/>
              </a:rPr>
              <a:t> cu </a:t>
            </a:r>
            <a:r>
              <a:rPr lang="en-US" sz="1400" b="0" i="0" dirty="0" err="1">
                <a:effectLst/>
                <a:latin typeface="Calibri" panose="020F0502020204030204" pitchFamily="34" charset="0"/>
                <a:cs typeface="Calibri" panose="020F0502020204030204" pitchFamily="34" charset="0"/>
              </a:rPr>
              <a:t>apariția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noilor</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cerințe</a:t>
            </a:r>
            <a:r>
              <a:rPr lang="en-US" sz="1400" b="0" i="0" dirty="0">
                <a:effectLst/>
                <a:latin typeface="Calibri" panose="020F0502020204030204" pitchFamily="34" charset="0"/>
                <a:cs typeface="Calibri" panose="020F0502020204030204" pitchFamily="34" charset="0"/>
              </a:rPr>
              <a:t> de pe internet, MySQL a </a:t>
            </a:r>
            <a:r>
              <a:rPr lang="en-US" sz="1400" b="0" i="0" dirty="0" err="1">
                <a:effectLst/>
                <a:latin typeface="Calibri" panose="020F0502020204030204" pitchFamily="34" charset="0"/>
                <a:cs typeface="Calibri" panose="020F0502020204030204" pitchFamily="34" charset="0"/>
              </a:rPr>
              <a:t>devenit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platforma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preferată</a:t>
            </a:r>
            <a:r>
              <a:rPr lang="en-US" sz="1400" b="0" i="0" dirty="0">
                <a:effectLst/>
                <a:latin typeface="Calibri" panose="020F0502020204030204" pitchFamily="34" charset="0"/>
                <a:cs typeface="Calibri" panose="020F0502020204030204" pitchFamily="34" charset="0"/>
              </a:rPr>
              <a:t> a </a:t>
            </a:r>
            <a:r>
              <a:rPr lang="en-US" sz="1400" b="0" i="0" dirty="0" err="1">
                <a:effectLst/>
                <a:latin typeface="Calibri" panose="020F0502020204030204" pitchFamily="34" charset="0"/>
                <a:cs typeface="Calibri" panose="020F0502020204030204" pitchFamily="34" charset="0"/>
              </a:rPr>
              <a:t>dezvoltatorilor</a:t>
            </a:r>
            <a:r>
              <a:rPr lang="en-US" sz="1400" b="0" i="0" dirty="0">
                <a:effectLst/>
                <a:latin typeface="Calibri" panose="020F0502020204030204" pitchFamily="34" charset="0"/>
                <a:cs typeface="Calibri" panose="020F0502020204030204" pitchFamily="34" charset="0"/>
              </a:rPr>
              <a:t> web </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dezvoltarea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aplicațiilor</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bazate</a:t>
            </a:r>
            <a:r>
              <a:rPr lang="en-US" sz="1400" b="0" i="0" dirty="0">
                <a:effectLst/>
                <a:latin typeface="Calibri" panose="020F0502020204030204" pitchFamily="34" charset="0"/>
                <a:cs typeface="Calibri" panose="020F0502020204030204" pitchFamily="34" charset="0"/>
              </a:rPr>
              <a:t> pe web. </a:t>
            </a:r>
            <a:r>
              <a:rPr lang="en-US" sz="1400" b="0" i="0" dirty="0" err="1">
                <a:effectLst/>
                <a:latin typeface="Calibri" panose="020F0502020204030204" pitchFamily="34" charset="0"/>
                <a:cs typeface="Calibri" panose="020F0502020204030204" pitchFamily="34" charset="0"/>
              </a:rPr>
              <a:t>Deoarece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conceput</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 </a:t>
            </a:r>
            <a:r>
              <a:rPr lang="en-US" sz="1400" b="0" i="0" dirty="0" err="1">
                <a:effectLst/>
                <a:latin typeface="Calibri" panose="020F0502020204030204" pitchFamily="34" charset="0"/>
                <a:cs typeface="Calibri" panose="020F0502020204030204" pitchFamily="34" charset="0"/>
              </a:rPr>
              <a:t>procesa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milioane</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interogări</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și</a:t>
            </a:r>
            <a:r>
              <a:rPr lang="en-US" sz="1400" b="0" i="0" dirty="0">
                <a:effectLst/>
                <a:latin typeface="Calibri" panose="020F0502020204030204" pitchFamily="34" charset="0"/>
                <a:cs typeface="Calibri" panose="020F0502020204030204" pitchFamily="34" charset="0"/>
              </a:rPr>
              <a:t> mii de </a:t>
            </a:r>
            <a:r>
              <a:rPr lang="en-US" sz="1400" b="0" i="0" dirty="0" err="1">
                <a:effectLst/>
                <a:latin typeface="Calibri" panose="020F0502020204030204" pitchFamily="34" charset="0"/>
                <a:cs typeface="Calibri" panose="020F0502020204030204" pitchFamily="34" charset="0"/>
              </a:rPr>
              <a:t>tranzacții</a:t>
            </a:r>
            <a:r>
              <a:rPr lang="en-US" sz="1400" b="0" i="0" dirty="0">
                <a:effectLst/>
                <a:latin typeface="Calibri" panose="020F0502020204030204" pitchFamily="34" charset="0"/>
                <a:cs typeface="Calibri" panose="020F0502020204030204" pitchFamily="34" charset="0"/>
              </a:rPr>
              <a:t>, MySQL </a:t>
            </a:r>
            <a:r>
              <a:rPr lang="en-US" sz="1400" b="0" i="0" dirty="0" err="1">
                <a:effectLst/>
                <a:latin typeface="Calibri" panose="020F0502020204030204" pitchFamily="34" charset="0"/>
                <a:cs typeface="Calibri" panose="020F0502020204030204" pitchFamily="34" charset="0"/>
              </a:rPr>
              <a:t>reprezintă</a:t>
            </a:r>
            <a:r>
              <a:rPr lang="en-US" sz="1400" b="0" i="0" dirty="0">
                <a:effectLst/>
                <a:latin typeface="Calibri" panose="020F0502020204030204" pitchFamily="34" charset="0"/>
                <a:cs typeface="Calibri" panose="020F0502020204030204" pitchFamily="34" charset="0"/>
              </a:rPr>
              <a:t> o </a:t>
            </a:r>
            <a:r>
              <a:rPr lang="en-US" sz="1400" b="0" i="0" dirty="0" err="1">
                <a:effectLst/>
                <a:latin typeface="Calibri" panose="020F0502020204030204" pitchFamily="34" charset="0"/>
                <a:cs typeface="Calibri" panose="020F0502020204030204" pitchFamily="34" charset="0"/>
              </a:rPr>
              <a:t>opțiune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populară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pentru</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companiile</a:t>
            </a:r>
            <a:r>
              <a:rPr lang="en-US" sz="1400" b="0" i="0" dirty="0">
                <a:effectLst/>
                <a:latin typeface="Calibri" panose="020F0502020204030204" pitchFamily="34" charset="0"/>
                <a:cs typeface="Calibri" panose="020F0502020204030204" pitchFamily="34" charset="0"/>
              </a:rPr>
              <a:t> de </a:t>
            </a:r>
            <a:r>
              <a:rPr lang="en-US" sz="1400" b="0" i="0" dirty="0" err="1">
                <a:effectLst/>
                <a:latin typeface="Calibri" panose="020F0502020204030204" pitchFamily="34" charset="0"/>
                <a:cs typeface="Calibri" panose="020F0502020204030204" pitchFamily="34" charset="0"/>
              </a:rPr>
              <a:t>comerț</a:t>
            </a:r>
            <a:r>
              <a:rPr lang="en-US" sz="1400" b="0" i="0" dirty="0">
                <a:effectLst/>
                <a:latin typeface="Calibri" panose="020F0502020204030204" pitchFamily="34" charset="0"/>
                <a:cs typeface="Calibri" panose="020F0502020204030204" pitchFamily="34" charset="0"/>
              </a:rPr>
              <a:t> electronic, care </a:t>
            </a:r>
            <a:r>
              <a:rPr lang="en-US" sz="1400" b="0" i="0" dirty="0" err="1">
                <a:effectLst/>
                <a:latin typeface="Calibri" panose="020F0502020204030204" pitchFamily="34" charset="0"/>
                <a:cs typeface="Calibri" panose="020F0502020204030204" pitchFamily="34" charset="0"/>
              </a:rPr>
              <a:t>trebuie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să</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gestioneze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numeroase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transferuri</a:t>
            </a:r>
            <a:r>
              <a:rPr lang="en-US" sz="1400" b="0" i="0" dirty="0">
                <a:effectLst/>
                <a:latin typeface="Calibri" panose="020F0502020204030204" pitchFamily="34" charset="0"/>
                <a:cs typeface="Calibri" panose="020F0502020204030204" pitchFamily="34" charset="0"/>
              </a:rPr>
              <a:t> de bani. </a:t>
            </a:r>
            <a:r>
              <a:rPr lang="en-US" sz="1400" b="0" i="0" dirty="0" err="1">
                <a:effectLst/>
                <a:latin typeface="Calibri" panose="020F0502020204030204" pitchFamily="34" charset="0"/>
                <a:cs typeface="Calibri" panose="020F0502020204030204" pitchFamily="34" charset="0"/>
              </a:rPr>
              <a:t>Caracteristica</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principală</a:t>
            </a:r>
            <a:r>
              <a:rPr lang="en-US" sz="1400" b="0" i="0" dirty="0">
                <a:effectLst/>
                <a:latin typeface="Calibri" panose="020F0502020204030204" pitchFamily="34" charset="0"/>
                <a:cs typeface="Calibri" panose="020F0502020204030204" pitchFamily="34" charset="0"/>
              </a:rPr>
              <a:t> a MySQL </a:t>
            </a:r>
            <a:r>
              <a:rPr lang="en-US" sz="1400" b="0" i="0" dirty="0" err="1">
                <a:effectLst/>
                <a:latin typeface="Calibri" panose="020F0502020204030204" pitchFamily="34" charset="0"/>
                <a:cs typeface="Calibri" panose="020F0502020204030204" pitchFamily="34" charset="0"/>
              </a:rPr>
              <a:t>este</a:t>
            </a:r>
            <a:r>
              <a:rPr lang="en-US" sz="1400" b="0" i="0" dirty="0">
                <a:effectLst/>
                <a:latin typeface="Calibri" panose="020F0502020204030204" pitchFamily="34" charset="0"/>
                <a:cs typeface="Calibri" panose="020F0502020204030204" pitchFamily="34" charset="0"/>
              </a:rPr>
              <a:t> </a:t>
            </a:r>
            <a:r>
              <a:rPr lang="en-US" sz="1400" b="0" i="0" dirty="0" err="1">
                <a:effectLst/>
                <a:latin typeface="Calibri" panose="020F0502020204030204" pitchFamily="34" charset="0"/>
                <a:cs typeface="Calibri" panose="020F0502020204030204" pitchFamily="34" charset="0"/>
              </a:rPr>
              <a:t>flexibilitatea</a:t>
            </a:r>
            <a:r>
              <a:rPr lang="en-US" sz="1400" b="0" i="0" dirty="0">
                <a:effectLst/>
                <a:latin typeface="Calibri" panose="020F0502020204030204" pitchFamily="34" charset="0"/>
                <a:cs typeface="Calibri" panose="020F0502020204030204" pitchFamily="34" charset="0"/>
              </a:rPr>
              <a:t> on-demand.</a:t>
            </a:r>
            <a:endParaRPr lang="en-US" sz="14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F915499B-D51A-4626-F93A-CF793E6C9728}"/>
              </a:ext>
            </a:extLst>
          </p:cNvPr>
          <p:cNvSpPr txBox="1"/>
          <p:nvPr/>
        </p:nvSpPr>
        <p:spPr>
          <a:xfrm>
            <a:off x="874451" y="855265"/>
            <a:ext cx="7395098" cy="830997"/>
          </a:xfrm>
          <a:prstGeom prst="rect">
            <a:avLst/>
          </a:prstGeom>
          <a:noFill/>
        </p:spPr>
        <p:txBody>
          <a:bodyPr wrap="square">
            <a:spAutoFit/>
          </a:bodyPr>
          <a:lstStyle/>
          <a:p>
            <a:r>
              <a:rPr lang="en-US" sz="1600" b="1" i="0" dirty="0">
                <a:effectLst/>
                <a:latin typeface="Calibri" panose="020F0502020204030204" pitchFamily="34" charset="0"/>
                <a:cs typeface="Calibri" panose="020F0502020204030204" pitchFamily="34" charset="0"/>
              </a:rPr>
              <a:t>Un alt tool in </a:t>
            </a:r>
            <a:r>
              <a:rPr lang="en-US" sz="1600" b="1" i="0" dirty="0" err="1">
                <a:effectLst/>
                <a:latin typeface="Calibri" panose="020F0502020204030204" pitchFamily="34" charset="0"/>
                <a:cs typeface="Calibri" panose="020F0502020204030204" pitchFamily="34" charset="0"/>
              </a:rPr>
              <a:t>programare</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utilizat</a:t>
            </a:r>
            <a:r>
              <a:rPr lang="en-US" sz="1600" b="1" i="0" dirty="0">
                <a:effectLst/>
                <a:latin typeface="Calibri" panose="020F0502020204030204" pitchFamily="34" charset="0"/>
                <a:cs typeface="Calibri" panose="020F0502020204030204" pitchFamily="34" charset="0"/>
              </a:rPr>
              <a:t> de </a:t>
            </a:r>
            <a:r>
              <a:rPr lang="en-US" sz="1600" b="1" i="0" dirty="0" err="1">
                <a:effectLst/>
                <a:latin typeface="Calibri" panose="020F0502020204030204" pitchFamily="34" charset="0"/>
                <a:cs typeface="Calibri" panose="020F0502020204030204" pitchFamily="34" charset="0"/>
              </a:rPr>
              <a:t>aproape</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toate</a:t>
            </a:r>
            <a:r>
              <a:rPr lang="en-US" sz="1600" b="1" i="0" dirty="0">
                <a:effectLst/>
                <a:latin typeface="Calibri" panose="020F0502020204030204" pitchFamily="34" charset="0"/>
                <a:cs typeface="Calibri" panose="020F0502020204030204" pitchFamily="34" charset="0"/>
              </a:rPr>
              <a:t> </a:t>
            </a:r>
            <a:r>
              <a:rPr lang="en-US" sz="1600" b="1" i="0" u="none" strike="noStrike" dirty="0" err="1">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bazele</a:t>
            </a:r>
            <a:r>
              <a:rPr lang="en-US" sz="1600" b="1" i="0" u="none" strike="noStrike" dirty="0">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 de date </a:t>
            </a:r>
            <a:r>
              <a:rPr lang="en-US" sz="1600" b="1" i="0" u="none" strike="noStrike" dirty="0" err="1">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relaționale</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pentru</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interogarea</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gestionarea</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și</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definirea</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datelor</a:t>
            </a:r>
            <a:r>
              <a:rPr lang="en-US" sz="1600" b="1" i="0" dirty="0">
                <a:effectLst/>
                <a:latin typeface="Calibri" panose="020F0502020204030204" pitchFamily="34" charset="0"/>
                <a:cs typeface="Calibri" panose="020F0502020204030204" pitchFamily="34" charset="0"/>
              </a:rPr>
              <a:t>, precum </a:t>
            </a:r>
            <a:r>
              <a:rPr lang="en-US" sz="1600" b="1" i="0" dirty="0" err="1">
                <a:effectLst/>
                <a:latin typeface="Calibri" panose="020F0502020204030204" pitchFamily="34" charset="0"/>
                <a:cs typeface="Calibri" panose="020F0502020204030204" pitchFamily="34" charset="0"/>
              </a:rPr>
              <a:t>și</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pentru</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controlul</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oferirii</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accesului</a:t>
            </a:r>
            <a:r>
              <a:rPr lang="en-US" sz="1600" b="1" i="0" dirty="0">
                <a:effectLst/>
                <a:latin typeface="Calibri" panose="020F0502020204030204" pitchFamily="34" charset="0"/>
                <a:cs typeface="Calibri" panose="020F0502020204030204" pitchFamily="34" charset="0"/>
              </a:rPr>
              <a:t> </a:t>
            </a:r>
            <a:r>
              <a:rPr lang="en-US" sz="1600" b="1" i="0" dirty="0" err="1">
                <a:effectLst/>
                <a:latin typeface="Calibri" panose="020F0502020204030204" pitchFamily="34" charset="0"/>
                <a:cs typeface="Calibri" panose="020F0502020204030204" pitchFamily="34" charset="0"/>
              </a:rPr>
              <a:t>este</a:t>
            </a:r>
            <a:r>
              <a:rPr lang="en-US" sz="1400" i="0" dirty="0">
                <a:effectLst/>
                <a:latin typeface="Calibri" panose="020F0502020204030204" pitchFamily="34" charset="0"/>
                <a:cs typeface="Calibri" panose="020F0502020204030204" pitchFamily="34" charset="0"/>
              </a:rPr>
              <a:t> </a:t>
            </a:r>
            <a:r>
              <a:rPr lang="en-US" sz="1600" b="1" i="0" dirty="0">
                <a:solidFill>
                  <a:schemeClr val="bg1"/>
                </a:solidFill>
                <a:effectLst/>
                <a:latin typeface="Calibri" panose="020F0502020204030204" pitchFamily="34" charset="0"/>
                <a:cs typeface="Calibri" panose="020F0502020204030204" pitchFamily="34" charset="0"/>
              </a:rPr>
              <a:t>MySQL</a:t>
            </a:r>
            <a:endParaRPr lang="en-US" sz="1600" b="1" dirty="0">
              <a:solidFill>
                <a:schemeClr val="bg1"/>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4640E6F9-27F2-A442-4A15-D6E7400E2FEC}"/>
              </a:ext>
            </a:extLst>
          </p:cNvPr>
          <p:cNvSpPr txBox="1"/>
          <p:nvPr/>
        </p:nvSpPr>
        <p:spPr>
          <a:xfrm>
            <a:off x="985421" y="3121223"/>
            <a:ext cx="7173157" cy="307777"/>
          </a:xfrm>
          <a:prstGeom prst="rect">
            <a:avLst/>
          </a:prstGeom>
          <a:noFill/>
        </p:spPr>
        <p:txBody>
          <a:bodyPr wrap="square">
            <a:spAutoFit/>
          </a:bodyPr>
          <a:lstStyle/>
          <a:p>
            <a:r>
              <a:rPr lang="en-US" sz="1400" b="1" i="0" dirty="0" err="1">
                <a:effectLst/>
                <a:latin typeface="Calibri" panose="020F0502020204030204" pitchFamily="34" charset="0"/>
                <a:cs typeface="Calibri" panose="020F0502020204030204" pitchFamily="34" charset="0"/>
              </a:rPr>
              <a:t>Comenzile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esențiale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necesare</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pentru</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crearea</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gestionarea</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și</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manipularea</a:t>
            </a:r>
            <a:r>
              <a:rPr lang="en-US" sz="1400" b="1" i="0" dirty="0">
                <a:effectLst/>
                <a:latin typeface="Calibri" panose="020F0502020204030204" pitchFamily="34" charset="0"/>
                <a:cs typeface="Calibri" panose="020F0502020204030204" pitchFamily="34" charset="0"/>
              </a:rPr>
              <a:t> </a:t>
            </a:r>
            <a:r>
              <a:rPr lang="en-US" sz="1400" b="1" i="0" dirty="0" err="1">
                <a:effectLst/>
                <a:latin typeface="Calibri" panose="020F0502020204030204" pitchFamily="34" charset="0"/>
                <a:cs typeface="Calibri" panose="020F0502020204030204" pitchFamily="34" charset="0"/>
              </a:rPr>
              <a:t>bazelor</a:t>
            </a:r>
            <a:r>
              <a:rPr lang="en-US" sz="1400" b="1" i="0" dirty="0">
                <a:effectLst/>
                <a:latin typeface="Calibri" panose="020F0502020204030204" pitchFamily="34" charset="0"/>
                <a:cs typeface="Calibri" panose="020F0502020204030204" pitchFamily="34" charset="0"/>
              </a:rPr>
              <a:t> de date sunt:</a:t>
            </a:r>
            <a:endParaRPr lang="en-US" sz="1400" b="1" dirty="0">
              <a:latin typeface="Calibri" panose="020F0502020204030204" pitchFamily="34" charset="0"/>
              <a:cs typeface="Calibri" panose="020F0502020204030204" pitchFamily="34" charset="0"/>
            </a:endParaRPr>
          </a:p>
        </p:txBody>
      </p:sp>
      <p:sp>
        <p:nvSpPr>
          <p:cNvPr id="15" name="AutoShape 2" descr="Copy">
            <a:extLst>
              <a:ext uri="{FF2B5EF4-FFF2-40B4-BE49-F238E27FC236}">
                <a16:creationId xmlns:a16="http://schemas.microsoft.com/office/drawing/2014/main" id="{DE184994-5E21-0B84-9710-573470D657C8}"/>
              </a:ext>
            </a:extLst>
          </p:cNvPr>
          <p:cNvSpPr>
            <a:spLocks noChangeAspect="1" noChangeArrowheads="1"/>
          </p:cNvSpPr>
          <p:nvPr/>
        </p:nvSpPr>
        <p:spPr bwMode="auto">
          <a:xfrm>
            <a:off x="3200400" y="-41370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3" descr="Copy">
            <a:extLst>
              <a:ext uri="{FF2B5EF4-FFF2-40B4-BE49-F238E27FC236}">
                <a16:creationId xmlns:a16="http://schemas.microsoft.com/office/drawing/2014/main" id="{F7EB8D8D-4FDC-98AA-CAD8-FEF5A8AB86B1}"/>
              </a:ext>
            </a:extLst>
          </p:cNvPr>
          <p:cNvSpPr>
            <a:spLocks noChangeAspect="1" noChangeArrowheads="1"/>
          </p:cNvSpPr>
          <p:nvPr/>
        </p:nvSpPr>
        <p:spPr bwMode="auto">
          <a:xfrm>
            <a:off x="3505200" y="-3665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4" descr="Copy">
            <a:extLst>
              <a:ext uri="{FF2B5EF4-FFF2-40B4-BE49-F238E27FC236}">
                <a16:creationId xmlns:a16="http://schemas.microsoft.com/office/drawing/2014/main" id="{83E81AF5-ED4E-1035-53AB-E64104296F62}"/>
              </a:ext>
            </a:extLst>
          </p:cNvPr>
          <p:cNvSpPr>
            <a:spLocks noChangeAspect="1" noChangeArrowheads="1"/>
          </p:cNvSpPr>
          <p:nvPr/>
        </p:nvSpPr>
        <p:spPr bwMode="auto">
          <a:xfrm>
            <a:off x="5181600" y="-2917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5" descr="Copy">
            <a:extLst>
              <a:ext uri="{FF2B5EF4-FFF2-40B4-BE49-F238E27FC236}">
                <a16:creationId xmlns:a16="http://schemas.microsoft.com/office/drawing/2014/main" id="{950C36E8-ABF6-EDAA-D0A1-14554D197E5A}"/>
              </a:ext>
            </a:extLst>
          </p:cNvPr>
          <p:cNvSpPr>
            <a:spLocks noChangeAspect="1" noChangeArrowheads="1"/>
          </p:cNvSpPr>
          <p:nvPr/>
        </p:nvSpPr>
        <p:spPr bwMode="auto">
          <a:xfrm>
            <a:off x="5410200" y="-2446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descr="Copy">
            <a:extLst>
              <a:ext uri="{FF2B5EF4-FFF2-40B4-BE49-F238E27FC236}">
                <a16:creationId xmlns:a16="http://schemas.microsoft.com/office/drawing/2014/main" id="{604A832C-845F-3F65-F584-2C3610B569CE}"/>
              </a:ext>
            </a:extLst>
          </p:cNvPr>
          <p:cNvSpPr>
            <a:spLocks noChangeAspect="1" noChangeArrowheads="1"/>
          </p:cNvSpPr>
          <p:nvPr/>
        </p:nvSpPr>
        <p:spPr bwMode="auto">
          <a:xfrm>
            <a:off x="4343400" y="-16986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7" descr="Copy">
            <a:extLst>
              <a:ext uri="{FF2B5EF4-FFF2-40B4-BE49-F238E27FC236}">
                <a16:creationId xmlns:a16="http://schemas.microsoft.com/office/drawing/2014/main" id="{AC11236C-6607-9B06-B60E-1CFF776AAB9C}"/>
              </a:ext>
            </a:extLst>
          </p:cNvPr>
          <p:cNvSpPr>
            <a:spLocks noChangeAspect="1" noChangeArrowheads="1"/>
          </p:cNvSpPr>
          <p:nvPr/>
        </p:nvSpPr>
        <p:spPr bwMode="auto">
          <a:xfrm>
            <a:off x="4267200" y="-12271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8" descr="Copy">
            <a:extLst>
              <a:ext uri="{FF2B5EF4-FFF2-40B4-BE49-F238E27FC236}">
                <a16:creationId xmlns:a16="http://schemas.microsoft.com/office/drawing/2014/main" id="{CE577F3E-8111-E04D-17DC-A5905753B865}"/>
              </a:ext>
            </a:extLst>
          </p:cNvPr>
          <p:cNvSpPr>
            <a:spLocks noChangeAspect="1" noChangeArrowheads="1"/>
          </p:cNvSpPr>
          <p:nvPr/>
        </p:nvSpPr>
        <p:spPr bwMode="auto">
          <a:xfrm>
            <a:off x="3048000" y="-479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9" descr="Copy">
            <a:extLst>
              <a:ext uri="{FF2B5EF4-FFF2-40B4-BE49-F238E27FC236}">
                <a16:creationId xmlns:a16="http://schemas.microsoft.com/office/drawing/2014/main" id="{2D19D75D-9E34-BA99-8827-E6357C1EA8C4}"/>
              </a:ext>
            </a:extLst>
          </p:cNvPr>
          <p:cNvSpPr>
            <a:spLocks noChangeAspect="1" noChangeArrowheads="1"/>
          </p:cNvSpPr>
          <p:nvPr/>
        </p:nvSpPr>
        <p:spPr bwMode="auto">
          <a:xfrm>
            <a:off x="281940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0" descr="Copy">
            <a:extLst>
              <a:ext uri="{FF2B5EF4-FFF2-40B4-BE49-F238E27FC236}">
                <a16:creationId xmlns:a16="http://schemas.microsoft.com/office/drawing/2014/main" id="{A71A7107-D2C0-BD41-3986-38DB7BB83745}"/>
              </a:ext>
            </a:extLst>
          </p:cNvPr>
          <p:cNvSpPr>
            <a:spLocks noChangeAspect="1" noChangeArrowheads="1"/>
          </p:cNvSpPr>
          <p:nvPr/>
        </p:nvSpPr>
        <p:spPr bwMode="auto">
          <a:xfrm>
            <a:off x="5334000" y="739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1" descr="Copy">
            <a:extLst>
              <a:ext uri="{FF2B5EF4-FFF2-40B4-BE49-F238E27FC236}">
                <a16:creationId xmlns:a16="http://schemas.microsoft.com/office/drawing/2014/main" id="{E508EC83-2FC9-550A-BBC3-644113C9CF2A}"/>
              </a:ext>
            </a:extLst>
          </p:cNvPr>
          <p:cNvSpPr>
            <a:spLocks noChangeAspect="1" noChangeArrowheads="1"/>
          </p:cNvSpPr>
          <p:nvPr/>
        </p:nvSpPr>
        <p:spPr bwMode="auto">
          <a:xfrm>
            <a:off x="7239000" y="12112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2" descr="Copy">
            <a:extLst>
              <a:ext uri="{FF2B5EF4-FFF2-40B4-BE49-F238E27FC236}">
                <a16:creationId xmlns:a16="http://schemas.microsoft.com/office/drawing/2014/main" id="{2CDF0E1C-947C-A06A-DF04-2F0688BBC6AF}"/>
              </a:ext>
            </a:extLst>
          </p:cNvPr>
          <p:cNvSpPr>
            <a:spLocks noChangeAspect="1" noChangeArrowheads="1"/>
          </p:cNvSpPr>
          <p:nvPr/>
        </p:nvSpPr>
        <p:spPr bwMode="auto">
          <a:xfrm>
            <a:off x="4572000" y="1958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3" descr="Copy">
            <a:extLst>
              <a:ext uri="{FF2B5EF4-FFF2-40B4-BE49-F238E27FC236}">
                <a16:creationId xmlns:a16="http://schemas.microsoft.com/office/drawing/2014/main" id="{02CD5D5B-1537-C6B2-B904-EA115B3480E1}"/>
              </a:ext>
            </a:extLst>
          </p:cNvPr>
          <p:cNvSpPr>
            <a:spLocks noChangeAspect="1" noChangeArrowheads="1"/>
          </p:cNvSpPr>
          <p:nvPr/>
        </p:nvSpPr>
        <p:spPr bwMode="auto">
          <a:xfrm>
            <a:off x="3581400" y="2430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4" descr="Copy">
            <a:extLst>
              <a:ext uri="{FF2B5EF4-FFF2-40B4-BE49-F238E27FC236}">
                <a16:creationId xmlns:a16="http://schemas.microsoft.com/office/drawing/2014/main" id="{1D1A2363-B89D-A6A1-0E3B-EA2C82B38FF6}"/>
              </a:ext>
            </a:extLst>
          </p:cNvPr>
          <p:cNvSpPr>
            <a:spLocks noChangeAspect="1" noChangeArrowheads="1"/>
          </p:cNvSpPr>
          <p:nvPr/>
        </p:nvSpPr>
        <p:spPr bwMode="auto">
          <a:xfrm>
            <a:off x="1828800" y="3178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15" descr="Copy">
            <a:extLst>
              <a:ext uri="{FF2B5EF4-FFF2-40B4-BE49-F238E27FC236}">
                <a16:creationId xmlns:a16="http://schemas.microsoft.com/office/drawing/2014/main" id="{71F45E7C-F0E0-4AF0-3988-0132AEBA4E55}"/>
              </a:ext>
            </a:extLst>
          </p:cNvPr>
          <p:cNvSpPr>
            <a:spLocks noChangeAspect="1" noChangeArrowheads="1"/>
          </p:cNvSpPr>
          <p:nvPr/>
        </p:nvSpPr>
        <p:spPr bwMode="auto">
          <a:xfrm>
            <a:off x="1752600" y="3649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0A0DBE1B-C025-B6AA-9808-83FE2F165ABB}"/>
              </a:ext>
            </a:extLst>
          </p:cNvPr>
          <p:cNvPicPr>
            <a:picLocks noChangeAspect="1"/>
          </p:cNvPicPr>
          <p:nvPr/>
        </p:nvPicPr>
        <p:blipFill>
          <a:blip r:embed="rId4"/>
          <a:stretch>
            <a:fillRect/>
          </a:stretch>
        </p:blipFill>
        <p:spPr>
          <a:xfrm>
            <a:off x="2328932" y="3482975"/>
            <a:ext cx="4028936" cy="30592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2" descr="Copy">
            <a:extLst>
              <a:ext uri="{FF2B5EF4-FFF2-40B4-BE49-F238E27FC236}">
                <a16:creationId xmlns:a16="http://schemas.microsoft.com/office/drawing/2014/main" id="{553659EF-1180-2A96-EEEE-B45B7660E27D}"/>
              </a:ext>
            </a:extLst>
          </p:cNvPr>
          <p:cNvSpPr>
            <a:spLocks noChangeAspect="1" noChangeArrowheads="1"/>
          </p:cNvSpPr>
          <p:nvPr/>
        </p:nvSpPr>
        <p:spPr bwMode="auto">
          <a:xfrm>
            <a:off x="3200400" y="-2003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Copy">
            <a:extLst>
              <a:ext uri="{FF2B5EF4-FFF2-40B4-BE49-F238E27FC236}">
                <a16:creationId xmlns:a16="http://schemas.microsoft.com/office/drawing/2014/main" id="{04C27D17-3A69-A03A-7852-83BC5FCA9605}"/>
              </a:ext>
            </a:extLst>
          </p:cNvPr>
          <p:cNvSpPr>
            <a:spLocks noChangeAspect="1" noChangeArrowheads="1"/>
          </p:cNvSpPr>
          <p:nvPr/>
        </p:nvSpPr>
        <p:spPr bwMode="auto">
          <a:xfrm>
            <a:off x="3505200" y="-1531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Copy">
            <a:extLst>
              <a:ext uri="{FF2B5EF4-FFF2-40B4-BE49-F238E27FC236}">
                <a16:creationId xmlns:a16="http://schemas.microsoft.com/office/drawing/2014/main" id="{4B83C639-58A5-ECCF-2C55-387B3700AC70}"/>
              </a:ext>
            </a:extLst>
          </p:cNvPr>
          <p:cNvSpPr>
            <a:spLocks noChangeAspect="1" noChangeArrowheads="1"/>
          </p:cNvSpPr>
          <p:nvPr/>
        </p:nvSpPr>
        <p:spPr bwMode="auto">
          <a:xfrm>
            <a:off x="5181600" y="-784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Copy">
            <a:extLst>
              <a:ext uri="{FF2B5EF4-FFF2-40B4-BE49-F238E27FC236}">
                <a16:creationId xmlns:a16="http://schemas.microsoft.com/office/drawing/2014/main" id="{82C2CFDE-389B-3014-47C9-AE9484A8A68C}"/>
              </a:ext>
            </a:extLst>
          </p:cNvPr>
          <p:cNvSpPr>
            <a:spLocks noChangeAspect="1" noChangeArrowheads="1"/>
          </p:cNvSpPr>
          <p:nvPr/>
        </p:nvSpPr>
        <p:spPr bwMode="auto">
          <a:xfrm>
            <a:off x="5410200" y="-312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Copy">
            <a:extLst>
              <a:ext uri="{FF2B5EF4-FFF2-40B4-BE49-F238E27FC236}">
                <a16:creationId xmlns:a16="http://schemas.microsoft.com/office/drawing/2014/main" id="{8FE25CF4-90CC-9D1F-8EB6-60009089C353}"/>
              </a:ext>
            </a:extLst>
          </p:cNvPr>
          <p:cNvSpPr>
            <a:spLocks noChangeAspect="1" noChangeArrowheads="1"/>
          </p:cNvSpPr>
          <p:nvPr/>
        </p:nvSpPr>
        <p:spPr bwMode="auto">
          <a:xfrm>
            <a:off x="4343400"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7" descr="Copy">
            <a:extLst>
              <a:ext uri="{FF2B5EF4-FFF2-40B4-BE49-F238E27FC236}">
                <a16:creationId xmlns:a16="http://schemas.microsoft.com/office/drawing/2014/main" id="{42675F5A-3993-F261-0649-686C7792BFFA}"/>
              </a:ext>
            </a:extLst>
          </p:cNvPr>
          <p:cNvSpPr>
            <a:spLocks noChangeAspect="1" noChangeArrowheads="1"/>
          </p:cNvSpPr>
          <p:nvPr/>
        </p:nvSpPr>
        <p:spPr bwMode="auto">
          <a:xfrm>
            <a:off x="4267200" y="9064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Copy">
            <a:extLst>
              <a:ext uri="{FF2B5EF4-FFF2-40B4-BE49-F238E27FC236}">
                <a16:creationId xmlns:a16="http://schemas.microsoft.com/office/drawing/2014/main" id="{D57C0C10-D9E2-A9D1-47E7-47537B8665DD}"/>
              </a:ext>
            </a:extLst>
          </p:cNvPr>
          <p:cNvSpPr>
            <a:spLocks noChangeAspect="1" noChangeArrowheads="1"/>
          </p:cNvSpPr>
          <p:nvPr/>
        </p:nvSpPr>
        <p:spPr bwMode="auto">
          <a:xfrm>
            <a:off x="3048000" y="1654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Copy">
            <a:extLst>
              <a:ext uri="{FF2B5EF4-FFF2-40B4-BE49-F238E27FC236}">
                <a16:creationId xmlns:a16="http://schemas.microsoft.com/office/drawing/2014/main" id="{452C038A-DE3C-9C5F-A32D-ED933201A0BD}"/>
              </a:ext>
            </a:extLst>
          </p:cNvPr>
          <p:cNvSpPr>
            <a:spLocks noChangeAspect="1" noChangeArrowheads="1"/>
          </p:cNvSpPr>
          <p:nvPr/>
        </p:nvSpPr>
        <p:spPr bwMode="auto">
          <a:xfrm>
            <a:off x="2819400" y="2125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extBox 18">
            <a:extLst>
              <a:ext uri="{FF2B5EF4-FFF2-40B4-BE49-F238E27FC236}">
                <a16:creationId xmlns:a16="http://schemas.microsoft.com/office/drawing/2014/main" id="{4E14186C-F59F-568A-0A93-E86ED27D1F4B}"/>
              </a:ext>
            </a:extLst>
          </p:cNvPr>
          <p:cNvSpPr txBox="1"/>
          <p:nvPr/>
        </p:nvSpPr>
        <p:spPr>
          <a:xfrm>
            <a:off x="829692" y="197346"/>
            <a:ext cx="7637016" cy="646330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1. SELECT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Instrucțiunea</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SELECT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este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utilizată</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pentru</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extrage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date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dintr</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-o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bază</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de date.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Puteți</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specifica</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ce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coloane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să</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selectați</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și</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ce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tabel</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să</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interogați</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SELECT column1, column2 FROM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nume_tabel</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3200" b="0" i="0" u="none" strike="noStrike" cap="none" normalizeH="0" baseline="0" dirty="0">
                <a:ln>
                  <a:noFill/>
                </a:ln>
                <a:effectLst/>
                <a:latin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Exemplu</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SELECT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first_name</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last_name</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FROM employees;  </a:t>
            </a:r>
            <a:r>
              <a:rPr kumimoji="0" lang="en-US" altLang="en-US" sz="3200" b="0" i="0" u="none" strike="noStrike" cap="none" normalizeH="0" baseline="0" dirty="0">
                <a:ln>
                  <a:noFill/>
                </a:ln>
                <a:effectLst/>
                <a:latin typeface="Calibri" panose="020F0502020204030204" pitchFamily="34" charset="0"/>
                <a:cs typeface="Calibri" panose="020F0502020204030204" pitchFamily="34" charset="0"/>
              </a:rPr>
              <a:t>   </a:t>
            </a:r>
            <a:endParaRPr kumimoji="0" lang="en-US" altLang="en-US" sz="2800" b="1"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2. INSERT INTO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Instrucțiunea</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INSERT INTO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este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utilizată</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pentru</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 introduce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înregistrări</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noi</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într</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-un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tabel</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INSERT INTO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table_name</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(column1, column2) VALUES (value1, value2);  </a:t>
            </a:r>
            <a:r>
              <a:rPr kumimoji="0" lang="en-US" altLang="en-US" sz="3200" b="0" i="0" u="none" strike="noStrike" cap="none" normalizeH="0" baseline="0" dirty="0">
                <a:ln>
                  <a:noFill/>
                </a:ln>
                <a:effectLst/>
                <a:latin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Exemplu</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INSERT INTO employees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first_name</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last_name</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VALUES ("John", "Doe");  </a:t>
            </a:r>
            <a:r>
              <a:rPr kumimoji="0" lang="en-US" altLang="en-US" sz="3200" b="0" i="0" u="none" strike="noStrike" cap="none" normalizeH="0" baseline="0" dirty="0">
                <a:ln>
                  <a:noFill/>
                </a:ln>
                <a:effectLst/>
                <a:latin typeface="Calibri" panose="020F0502020204030204" pitchFamily="34" charset="0"/>
                <a:cs typeface="Calibri" panose="020F0502020204030204" pitchFamily="34" charset="0"/>
              </a:rPr>
              <a:t>   </a:t>
            </a:r>
            <a:endParaRPr kumimoji="0" lang="en-US" altLang="en-US" sz="2800" b="1"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alibri" panose="020F0502020204030204" pitchFamily="34" charset="0"/>
                <a:cs typeface="Calibri" panose="020F0502020204030204" pitchFamily="34" charset="0"/>
              </a:rPr>
              <a:t>3. UPDATE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Instrucțiunea</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UPDATE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este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utilizată</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pentru</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modifica</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înregistrările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existente</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într</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-un </a:t>
            </a: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tabel</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UPDATE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table_name</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SET column1 = value1 WHERE condition;  </a:t>
            </a:r>
            <a:r>
              <a:rPr kumimoji="0" lang="en-US" altLang="en-US" sz="3200" b="0" i="0" u="none" strike="noStrike" cap="none" normalizeH="0" baseline="0" dirty="0">
                <a:ln>
                  <a:noFill/>
                </a:ln>
                <a:effectLst/>
                <a:latin typeface="Calibri" panose="020F0502020204030204" pitchFamily="34" charset="0"/>
                <a:cs typeface="Calibri" panose="020F0502020204030204" pitchFamily="34" charset="0"/>
              </a:rPr>
              <a:t>   </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effectLst/>
                <a:latin typeface="Calibri" panose="020F0502020204030204" pitchFamily="34" charset="0"/>
                <a:cs typeface="Calibri" panose="020F0502020204030204" pitchFamily="34" charset="0"/>
              </a:rPr>
              <a:t>Exemplu</a:t>
            </a:r>
            <a:r>
              <a:rPr kumimoji="0" lang="en-US" altLang="en-US" sz="1800" b="0" i="0" u="none" strike="noStrike" cap="none" normalizeH="0" baseline="0" dirty="0">
                <a:ln>
                  <a:noFill/>
                </a:ln>
                <a:effectLst/>
                <a:latin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UPDATE employees SET </a:t>
            </a:r>
            <a:r>
              <a:rPr kumimoji="0" lang="en-US" altLang="en-US" sz="1200" b="0" i="0" u="none" strike="noStrike" cap="none" normalizeH="0" baseline="0" dirty="0" err="1">
                <a:ln>
                  <a:noFill/>
                </a:ln>
                <a:effectLst/>
                <a:latin typeface="Calibri" panose="020F0502020204030204" pitchFamily="34" charset="0"/>
                <a:cs typeface="Calibri" panose="020F0502020204030204" pitchFamily="34" charset="0"/>
              </a:rPr>
              <a:t>last_name</a:t>
            </a:r>
            <a:r>
              <a:rPr kumimoji="0" lang="en-US" altLang="en-US" sz="1200" b="0" i="0" u="none" strike="noStrike" cap="none" normalizeH="0" baseline="0" dirty="0">
                <a:ln>
                  <a:noFill/>
                </a:ln>
                <a:effectLst/>
                <a:latin typeface="Calibri" panose="020F0502020204030204" pitchFamily="34" charset="0"/>
                <a:cs typeface="Calibri" panose="020F0502020204030204" pitchFamily="34" charset="0"/>
              </a:rPr>
              <a:t> = 'Smith' WHERE id = 1;  </a:t>
            </a:r>
            <a:r>
              <a:rPr kumimoji="0" lang="en-US" altLang="en-US" sz="3200" b="0" i="0" u="none" strike="noStrike" cap="none" normalizeH="0" baseline="0" dirty="0">
                <a:ln>
                  <a:noFill/>
                </a:ln>
                <a:effectLst/>
                <a:latin typeface="Calibri" panose="020F0502020204030204" pitchFamily="34" charset="0"/>
                <a:cs typeface="Calibri" panose="020F0502020204030204" pitchFamily="34" charset="0"/>
              </a:rPr>
              <a:t>   </a:t>
            </a:r>
            <a:endParaRPr kumimoji="0" lang="en-US" altLang="en-US" sz="2800" b="1" i="0" u="none" strike="noStrike" cap="none" normalizeH="0" baseline="0" dirty="0">
              <a:ln>
                <a:noFill/>
              </a:ln>
              <a:effectLst/>
              <a:latin typeface="Calibri" panose="020F0502020204030204" pitchFamily="34"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434</TotalTime>
  <Words>2086</Words>
  <Application>Microsoft Office PowerPoint</Application>
  <PresentationFormat>On-screen Show (4:3)</PresentationFormat>
  <Paragraphs>156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Adobe Caslon Pro Bold</vt:lpstr>
      <vt:lpstr>-apple-system</vt:lpstr>
      <vt:lpstr>Arial</vt:lpstr>
      <vt:lpstr>Calibri</vt:lpstr>
      <vt:lpstr>Courier New</vt:lpstr>
      <vt:lpstr>general-bold</vt:lpstr>
      <vt:lpstr>Tw Cen MT</vt:lpstr>
      <vt:lpstr>Circuit</vt:lpstr>
      <vt:lpstr>Proiect Final         Timofte Alexandru Bogdan        Data examen 10.04.2025</vt:lpstr>
      <vt:lpstr>Introducere</vt:lpstr>
      <vt:lpstr>Tipuri de testare software In practica testarea software este impartita in foarte multe tipuri. In functie de natura si scopul aplicatiei testate decidem ce fel de teste trebuie sa executam.Aceste tipuri de teste pot fi impartite in doua mari categorii: teste functionale si teste nefunctionale.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Timofte Alexandru bogdan</dc:creator>
  <cp:keywords/>
  <dc:description>generated using python-pptx</dc:description>
  <cp:lastModifiedBy>Timofte Alexandru bogdan</cp:lastModifiedBy>
  <cp:revision>15</cp:revision>
  <dcterms:created xsi:type="dcterms:W3CDTF">2013-01-27T09:14:16Z</dcterms:created>
  <dcterms:modified xsi:type="dcterms:W3CDTF">2025-03-08T12:52:26Z</dcterms:modified>
  <cp:category/>
</cp:coreProperties>
</file>