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57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5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48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387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63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9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5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5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22-Mar-25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142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053" y="2777387"/>
            <a:ext cx="6593681" cy="2387600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Adobe Caslon Pro Bold" panose="0205070206050A020403" pitchFamily="18" charset="0"/>
              </a:rPr>
              <a:t>Proiect</a:t>
            </a:r>
            <a:r>
              <a:rPr lang="en-US" sz="4000" dirty="0">
                <a:latin typeface="Adobe Caslon Pro Bold" panose="0205070206050A020403" pitchFamily="18" charset="0"/>
              </a:rPr>
              <a:t> Final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</a:t>
            </a:r>
            <a:r>
              <a:rPr lang="en-US" sz="2400" dirty="0"/>
              <a:t>Timofte Alexandru Bogdan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Data examen 10.04.2025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553659EF-1180-2A96-EEEE-B45B7660E2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-2003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4C27D17-3A69-A03A-7852-83BC5FCA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-1531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4B83C639-58A5-ECCF-2C55-387B3700AC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-784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82C2CFDE-389B-3014-47C9-AE9484A8A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312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8FE25CF4-90CC-9D1F-8EB6-60009089C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434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Copy">
            <a:extLst>
              <a:ext uri="{FF2B5EF4-FFF2-40B4-BE49-F238E27FC236}">
                <a16:creationId xmlns:a16="http://schemas.microsoft.com/office/drawing/2014/main" id="{42675F5A-3993-F261-0649-686C7792B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906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8" descr="Copy">
            <a:extLst>
              <a:ext uri="{FF2B5EF4-FFF2-40B4-BE49-F238E27FC236}">
                <a16:creationId xmlns:a16="http://schemas.microsoft.com/office/drawing/2014/main" id="{D57C0C10-D9E2-A9D1-47E7-47537B8665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1654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9" descr="Copy">
            <a:extLst>
              <a:ext uri="{FF2B5EF4-FFF2-40B4-BE49-F238E27FC236}">
                <a16:creationId xmlns:a16="http://schemas.microsoft.com/office/drawing/2014/main" id="{452C038A-DE3C-9C5F-A32D-ED933201A0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2125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2CCE2-B017-B129-C524-787225B5367D}"/>
              </a:ext>
            </a:extLst>
          </p:cNvPr>
          <p:cNvSpPr txBox="1"/>
          <p:nvPr/>
        </p:nvSpPr>
        <p:spPr>
          <a:xfrm>
            <a:off x="850038" y="906463"/>
            <a:ext cx="76814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Matricea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 document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 instrument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demonstra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legătura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business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efectuate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corespunzător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verifice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acoperită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-un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adecvat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F231F-B040-1E71-3841-1791E3371653}"/>
              </a:ext>
            </a:extLst>
          </p:cNvPr>
          <p:cNvSpPr txBox="1"/>
          <p:nvPr/>
        </p:nvSpPr>
        <p:spPr>
          <a:xfrm>
            <a:off x="2052221" y="2910493"/>
            <a:ext cx="79632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/>
              <a:t>Utilitatea</a:t>
            </a:r>
            <a:r>
              <a:rPr lang="en-US" b="1" dirty="0"/>
              <a:t> </a:t>
            </a:r>
            <a:r>
              <a:rPr lang="en-US" b="1" dirty="0" err="1"/>
              <a:t>Matricei</a:t>
            </a:r>
            <a:r>
              <a:rPr lang="en-US" b="1" dirty="0"/>
              <a:t> de </a:t>
            </a:r>
            <a:r>
              <a:rPr lang="en-US" b="1" dirty="0" err="1"/>
              <a:t>Trasabilitate</a:t>
            </a:r>
            <a:r>
              <a:rPr lang="en-US" b="1" dirty="0"/>
              <a:t>:</a:t>
            </a:r>
          </a:p>
          <a:p>
            <a:pPr marL="285750" indent="-285750">
              <a:buFontTx/>
              <a:buChar char="-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 err="1"/>
              <a:t>Asigură</a:t>
            </a:r>
            <a:r>
              <a:rPr lang="en-US" b="1" dirty="0"/>
              <a:t> </a:t>
            </a:r>
            <a:r>
              <a:rPr lang="en-US" b="1" dirty="0" err="1"/>
              <a:t>acoperirea</a:t>
            </a:r>
            <a:r>
              <a:rPr lang="en-US" b="1" dirty="0"/>
              <a:t> </a:t>
            </a:r>
            <a:r>
              <a:rPr lang="en-US" b="1" dirty="0" err="1"/>
              <a:t>completă</a:t>
            </a:r>
            <a:r>
              <a:rPr lang="en-US" b="1" dirty="0"/>
              <a:t> a </a:t>
            </a:r>
            <a:r>
              <a:rPr lang="en-US" b="1" dirty="0" err="1"/>
              <a:t>cerințelor</a:t>
            </a:r>
            <a:br>
              <a:rPr lang="en-US" dirty="0"/>
            </a:br>
            <a:r>
              <a:rPr lang="en-US" b="1" dirty="0"/>
              <a:t>2</a:t>
            </a:r>
            <a:r>
              <a:rPr lang="en-US" dirty="0"/>
              <a:t>.</a:t>
            </a:r>
            <a:r>
              <a:rPr lang="en-US" b="1" dirty="0"/>
              <a:t>Ușurează </a:t>
            </a:r>
            <a:r>
              <a:rPr lang="en-US" b="1" dirty="0" err="1"/>
              <a:t>gestionarea</a:t>
            </a:r>
            <a:r>
              <a:rPr lang="en-US" b="1" dirty="0"/>
              <a:t> </a:t>
            </a:r>
            <a:r>
              <a:rPr lang="en-US" b="1" dirty="0" err="1"/>
              <a:t>schimbărilor</a:t>
            </a:r>
            <a:br>
              <a:rPr lang="en-US" dirty="0"/>
            </a:br>
            <a:r>
              <a:rPr lang="en-US" b="1" dirty="0"/>
              <a:t>3.Transparență </a:t>
            </a:r>
            <a:r>
              <a:rPr lang="en-US" b="1" dirty="0" err="1"/>
              <a:t>pentru</a:t>
            </a:r>
            <a:r>
              <a:rPr lang="en-US" b="1" dirty="0"/>
              <a:t> </a:t>
            </a:r>
            <a:r>
              <a:rPr lang="en-US" b="1" dirty="0" err="1"/>
              <a:t>părțile</a:t>
            </a:r>
            <a:r>
              <a:rPr lang="en-US" b="1" dirty="0"/>
              <a:t> </a:t>
            </a:r>
            <a:r>
              <a:rPr lang="en-US" b="1" dirty="0" err="1"/>
              <a:t>interesate</a:t>
            </a:r>
            <a:br>
              <a:rPr lang="en-US" dirty="0"/>
            </a:br>
            <a:r>
              <a:rPr lang="en-US" b="1" dirty="0"/>
              <a:t>4</a:t>
            </a:r>
            <a:r>
              <a:rPr lang="en-US" dirty="0"/>
              <a:t>.</a:t>
            </a:r>
            <a:r>
              <a:rPr lang="en-US" b="1" dirty="0"/>
              <a:t>Verificarea </a:t>
            </a:r>
            <a:r>
              <a:rPr lang="en-US" b="1" dirty="0" err="1"/>
              <a:t>conformității</a:t>
            </a:r>
            <a:r>
              <a:rPr lang="en-US" b="1" dirty="0"/>
              <a:t> cu </a:t>
            </a:r>
            <a:r>
              <a:rPr lang="en-US" b="1" dirty="0" err="1"/>
              <a:t>cerințele</a:t>
            </a:r>
            <a:r>
              <a:rPr lang="en-US" b="1" dirty="0"/>
              <a:t> de business</a:t>
            </a:r>
            <a:br>
              <a:rPr lang="en-US" dirty="0"/>
            </a:br>
            <a:r>
              <a:rPr lang="en-US" b="1" dirty="0"/>
              <a:t>5.Reducerea </a:t>
            </a:r>
            <a:r>
              <a:rPr lang="en-US" b="1" dirty="0" err="1"/>
              <a:t>riscurilor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834A2-67A4-8A50-C0C9-E4A9F91DDF86}"/>
              </a:ext>
            </a:extLst>
          </p:cNvPr>
          <p:cNvSpPr txBox="1"/>
          <p:nvPr/>
        </p:nvSpPr>
        <p:spPr>
          <a:xfrm>
            <a:off x="3566605" y="295459"/>
            <a:ext cx="1742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Proiect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Jira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E61BA-6459-CBE1-2538-F52616BB72CB}"/>
              </a:ext>
            </a:extLst>
          </p:cNvPr>
          <p:cNvSpPr txBox="1"/>
          <p:nvPr/>
        </p:nvSpPr>
        <p:spPr>
          <a:xfrm>
            <a:off x="967666" y="1076819"/>
            <a:ext cx="7293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Jira,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ierarhică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elementelor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(issues)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organizată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Epic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Stories, Tasks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Bugs.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majoră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obiectiv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mare.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1C603-3615-632C-1BC1-82EE9E80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01" y="3147666"/>
            <a:ext cx="6516209" cy="3414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6A0A19-D081-FC30-3EF1-5C601C3F0119}"/>
              </a:ext>
            </a:extLst>
          </p:cNvPr>
          <p:cNvSpPr txBox="1"/>
          <p:nvPr/>
        </p:nvSpPr>
        <p:spPr>
          <a:xfrm>
            <a:off x="967666" y="2195972"/>
            <a:ext cx="70044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exemplu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creat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majora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bineinteles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urgenta.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notificarile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atunci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like,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cerere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prietenie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7B784607-A118-C18C-5FD9-9C241017D9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7293" y="7606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27E1741B-3484-6F44-FDB2-DE9D3BDEA0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8693" y="12321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Copy">
            <a:extLst>
              <a:ext uri="{FF2B5EF4-FFF2-40B4-BE49-F238E27FC236}">
                <a16:creationId xmlns:a16="http://schemas.microsoft.com/office/drawing/2014/main" id="{DD350B27-6AB9-EDC5-9816-BB350DF60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3293" y="197988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5" descr="Copy">
            <a:extLst>
              <a:ext uri="{FF2B5EF4-FFF2-40B4-BE49-F238E27FC236}">
                <a16:creationId xmlns:a16="http://schemas.microsoft.com/office/drawing/2014/main" id="{6048717B-61D9-8C3D-1837-C31DC407A5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98293" y="24513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Copy">
            <a:extLst>
              <a:ext uri="{FF2B5EF4-FFF2-40B4-BE49-F238E27FC236}">
                <a16:creationId xmlns:a16="http://schemas.microsoft.com/office/drawing/2014/main" id="{A5C86AC4-D45E-500B-115A-BE4EF94D98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1293" y="31990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B7A17-E644-5ABE-4D9A-9ECFE5E79E7A}"/>
              </a:ext>
            </a:extLst>
          </p:cNvPr>
          <p:cNvSpPr txBox="1"/>
          <p:nvPr/>
        </p:nvSpPr>
        <p:spPr>
          <a:xfrm>
            <a:off x="883327" y="756224"/>
            <a:ext cx="77280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2.Story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Este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situatie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din Epic-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“Notification System”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creeaza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doua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subnivele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rezolva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usor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A1512-89FD-59FB-84E6-02757F76C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52" y="2024039"/>
            <a:ext cx="3691202" cy="1910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31EEB-E1DD-0C2E-B64F-E86A2DDE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5" y="2014408"/>
            <a:ext cx="3691202" cy="19159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76A2BE-3A93-EFC1-7CB1-B570128F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996" y="4689734"/>
            <a:ext cx="3287697" cy="18493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73A685-3450-2861-4DCA-59CCBD5AFB3F}"/>
              </a:ext>
            </a:extLst>
          </p:cNvPr>
          <p:cNvSpPr txBox="1"/>
          <p:nvPr/>
        </p:nvSpPr>
        <p:spPr>
          <a:xfrm>
            <a:off x="698373" y="3975256"/>
            <a:ext cx="79129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sarcină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independentă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-un Epic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un element de sine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stătător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 descr="Copy">
            <a:extLst>
              <a:ext uri="{FF2B5EF4-FFF2-40B4-BE49-F238E27FC236}">
                <a16:creationId xmlns:a16="http://schemas.microsoft.com/office/drawing/2014/main" id="{0C0D7C0D-7FD4-8D36-54F0-EC48CC52CA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60956" y="20595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" descr="Copy">
            <a:extLst>
              <a:ext uri="{FF2B5EF4-FFF2-40B4-BE49-F238E27FC236}">
                <a16:creationId xmlns:a16="http://schemas.microsoft.com/office/drawing/2014/main" id="{07C1B671-3D8F-82E2-F7DC-465C33EA3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84756" y="253107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46361-F956-7D01-0DD7-02FE43B1A0FD}"/>
              </a:ext>
            </a:extLst>
          </p:cNvPr>
          <p:cNvSpPr txBox="1"/>
          <p:nvPr/>
        </p:nvSpPr>
        <p:spPr>
          <a:xfrm>
            <a:off x="895533" y="4283207"/>
            <a:ext cx="77280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5.Bug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un Story,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Epic.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6.Spike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Un task special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cercetare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investigație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adesea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clarifica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ierarhie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echipele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organizeze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eficient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proiectele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urmărească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fiecărei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componente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75081-389F-BDC5-C6F5-9ACAA4154C98}"/>
              </a:ext>
            </a:extLst>
          </p:cNvPr>
          <p:cNvSpPr txBox="1"/>
          <p:nvPr/>
        </p:nvSpPr>
        <p:spPr>
          <a:xfrm>
            <a:off x="941032" y="850077"/>
            <a:ext cx="7637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4.Sub-task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subdiviziune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Task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Story,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părți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1F8175-D28E-9515-2DA7-FF2C19AC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046" y="1646926"/>
            <a:ext cx="5042516" cy="26362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48E595-EA56-0482-8160-22CBEEDBEAAA}"/>
              </a:ext>
            </a:extLst>
          </p:cNvPr>
          <p:cNvSpPr txBox="1"/>
          <p:nvPr/>
        </p:nvSpPr>
        <p:spPr>
          <a:xfrm>
            <a:off x="985422" y="636441"/>
            <a:ext cx="75105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Tipuri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Traceability Matrix: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asociat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Backward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caz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legat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evitând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inutilă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Bidirectional Traceability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trasabilitate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direcții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asigurându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testate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corespunde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35B4B-AE38-1BC4-2E8F-1C41E0D1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0" y="2743199"/>
            <a:ext cx="3870022" cy="1963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D061C-F251-BBF7-E6E5-7B98A1D48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284576"/>
            <a:ext cx="4015066" cy="2093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9854" y="2879801"/>
            <a:ext cx="74294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b="1" dirty="0" err="1"/>
              <a:t>Mulțumesc</a:t>
            </a:r>
            <a:r>
              <a:rPr sz="3200" b="1" dirty="0"/>
              <a:t> </a:t>
            </a:r>
            <a:r>
              <a:rPr sz="3200" b="1" dirty="0" err="1"/>
              <a:t>pentru</a:t>
            </a:r>
            <a:r>
              <a:rPr sz="3200" b="1" dirty="0"/>
              <a:t> </a:t>
            </a:r>
            <a:r>
              <a:rPr sz="3200" b="1" dirty="0" err="1"/>
              <a:t>atenție</a:t>
            </a:r>
            <a:r>
              <a:rPr sz="3200" b="1" dirty="0"/>
              <a:t>!</a:t>
            </a:r>
            <a:endParaRPr lang="en-US" sz="3200" b="1" dirty="0"/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6095" y="0"/>
            <a:ext cx="7429499" cy="1478570"/>
          </a:xfrm>
        </p:spPr>
        <p:txBody>
          <a:bodyPr>
            <a:normAutofit/>
          </a:bodyPr>
          <a:lstStyle/>
          <a:p>
            <a:r>
              <a:rPr sz="2000" dirty="0" err="1"/>
              <a:t>Introducere</a:t>
            </a:r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E4F4E-FCF8-C279-7748-B4EAFFD81BD2}"/>
              </a:ext>
            </a:extLst>
          </p:cNvPr>
          <p:cNvSpPr txBox="1"/>
          <p:nvPr/>
        </p:nvSpPr>
        <p:spPr>
          <a:xfrm>
            <a:off x="660622" y="1990356"/>
            <a:ext cx="80485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două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implicate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software: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manuală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ciuda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faptului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ambele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au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efectiv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aceeași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funcție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sunt discipline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distincte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pe care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companiile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le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folosesc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a-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examina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pachetele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software.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934A9-EAAA-D079-A958-7C5D6C9ED929}"/>
              </a:ext>
            </a:extLst>
          </p:cNvPr>
          <p:cNvSpPr txBox="1"/>
          <p:nvPr/>
        </p:nvSpPr>
        <p:spPr>
          <a:xfrm>
            <a:off x="433618" y="3341413"/>
            <a:ext cx="8276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structurat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patru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niveluri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scop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distinct.Acestea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A1C0-7F46-8C17-08AC-2C92178E6B12}"/>
              </a:ext>
            </a:extLst>
          </p:cNvPr>
          <p:cNvSpPr txBox="1"/>
          <p:nvPr/>
        </p:nvSpPr>
        <p:spPr>
          <a:xfrm>
            <a:off x="855723" y="3998874"/>
            <a:ext cx="7658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1.Testarea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Unităților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/module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interacțiunea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dintre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module.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întreg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Acceptanță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validează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gata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nivel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contribuie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prevenirea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7FB3A-E9C3-7348-3FDE-F804C711BAC1}"/>
              </a:ext>
            </a:extLst>
          </p:cNvPr>
          <p:cNvSpPr txBox="1"/>
          <p:nvPr/>
        </p:nvSpPr>
        <p:spPr>
          <a:xfrm>
            <a:off x="767918" y="4836499"/>
            <a:ext cx="76081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determina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când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finalizată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73D6B-3C3E-F870-074F-81161C710128}"/>
              </a:ext>
            </a:extLst>
          </p:cNvPr>
          <p:cNvSpPr txBox="1"/>
          <p:nvPr/>
        </p:nvSpPr>
        <p:spPr>
          <a:xfrm>
            <a:off x="767918" y="795159"/>
            <a:ext cx="79011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business are loc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revizuire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face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Validare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efectivă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codului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principale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unde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sunt evaluate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business: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Analiza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cerințelor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sunt complete,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fezabile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testabile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Revizuirea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documentației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specificațiile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eventuale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ambiguități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contradicții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statică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tehnici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precum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revizuirea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documentelor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walkthrough,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inspecții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identifica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probleme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Această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evaluare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timpurie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prevenirea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reduce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costurile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corectării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etapele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ulterioare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3583BA3-3AAC-D71F-1277-F536AFF9C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07" y="727766"/>
            <a:ext cx="767918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pregătit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Criteriile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ieșire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îndeplinit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încheia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71B9C-95E0-3FAB-4220-67262A9EB112}"/>
              </a:ext>
            </a:extLst>
          </p:cNvPr>
          <p:cNvSpPr txBox="1"/>
          <p:nvPr/>
        </p:nvSpPr>
        <p:spPr>
          <a:xfrm>
            <a:off x="732407" y="2482092"/>
            <a:ext cx="78145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Precondition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îndeplinită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test.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necesară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valid.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precondiții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autentificat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schimbare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Baza de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test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începe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3EFA8E-DD0A-00C7-8B45-9979EF188592}"/>
              </a:ext>
            </a:extLst>
          </p:cNvPr>
          <p:cNvSpPr txBox="1"/>
          <p:nvPr/>
        </p:nvSpPr>
        <p:spPr>
          <a:xfrm>
            <a:off x="800100" y="1094341"/>
            <a:ext cx="7891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- Test Condition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condiție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aspect specific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sistemului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element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derivat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cerințele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trebuie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Exemple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condiții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Verificarea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reseta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parola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primește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mesaj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dacă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introduce date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incorecte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coșul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cumpărături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1199C5B-C687-89BE-6C89-F1060BAE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806712"/>
            <a:ext cx="760705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Precondiția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stare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necesară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rula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Condiția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ceea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urmează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fie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testului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52EAA0-F12F-161B-41CA-B356B85A9727}"/>
              </a:ext>
            </a:extLst>
          </p:cNvPr>
          <p:cNvSpPr txBox="1"/>
          <p:nvPr/>
        </p:nvSpPr>
        <p:spPr>
          <a:xfrm>
            <a:off x="832003" y="1252255"/>
            <a:ext cx="73507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In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procesul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vor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folosi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tool-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ne face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munca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usoara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simplifica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trecerea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informatii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la un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departament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altul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451C5-7AC6-B13E-AD34-EB58590EE560}"/>
              </a:ext>
            </a:extLst>
          </p:cNvPr>
          <p:cNvSpPr txBox="1"/>
          <p:nvPr/>
        </p:nvSpPr>
        <p:spPr>
          <a:xfrm>
            <a:off x="832003" y="2422174"/>
            <a:ext cx="663475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 Instrument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Esențial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JIRA.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E3001-8424-6ED2-9141-30922FB710D7}"/>
              </a:ext>
            </a:extLst>
          </p:cNvPr>
          <p:cNvSpPr txBox="1"/>
          <p:nvPr/>
        </p:nvSpPr>
        <p:spPr>
          <a:xfrm>
            <a:off x="780998" y="2976540"/>
            <a:ext cx="75820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Jira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platformă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management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Atlassian,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principal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activităților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cadrul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Datorită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flexibilității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adaptabilității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sale,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alte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domenii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precum IT, marketing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afaceri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Istoricul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Evoluția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Lansată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2002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compania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Atlassian, Jira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evoluat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de-a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lungul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răspunde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nevoilor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complexe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dezvoltare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Inițial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concepută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 un instrument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Jira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devenit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soluție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completă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agile,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fiind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integrată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diverse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metodologii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precum Scrum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Kanban.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606DC-152E-247D-6AE3-26D17594E9A4}"/>
              </a:ext>
            </a:extLst>
          </p:cNvPr>
          <p:cNvSpPr txBox="1"/>
          <p:nvPr/>
        </p:nvSpPr>
        <p:spPr>
          <a:xfrm>
            <a:off x="834501" y="612844"/>
            <a:ext cx="803429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Principalele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Caracteristici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ale Jira: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Urmărirea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urilor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Bug-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creeze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asigneze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monitorizeze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task-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parcursul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ciclului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viață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proiectului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Metodologii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Agile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Suportă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framework-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precum Scrum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Kanban,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facilitând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planificarea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sprinturilor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backlog-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analiza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progresului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Automatizare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Workflows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Personalizabile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fluxuri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lucru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optimizând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astfel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gestionarea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proceselor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reducerea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timpului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execuție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Raportare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Analiză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Include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avansate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raportare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cum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burndown charts, velocity charts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rapoarte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personalizabile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evalua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Integrare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cu Alte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Jira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conecta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aplicații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precum Confluence, Bitbucket, Trello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Slack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colaborare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eficientă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9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15B764-8E69-3906-F980-6DEEF6DC938E}"/>
              </a:ext>
            </a:extLst>
          </p:cNvPr>
          <p:cNvSpPr txBox="1"/>
          <p:nvPr/>
        </p:nvSpPr>
        <p:spPr>
          <a:xfrm>
            <a:off x="985420" y="636441"/>
            <a:ext cx="75193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6.Managementul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Drepturilor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Acces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Oferă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posibilitatea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defini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roluri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permisiuni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asigurând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controlul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accesului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7.Personalizare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Extensibilitate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Jira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permite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adăugarea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plugin-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configurarea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tablourilor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bord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adapta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nevoilor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specifice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fiecărei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8.Suport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DevOps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integrează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cu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instrumente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CI/CD,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facilitând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continuă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software-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monitorizarea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performanței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B7B1C7-9F28-6138-34E8-842A5FDEA0DB}"/>
              </a:ext>
            </a:extLst>
          </p:cNvPr>
          <p:cNvSpPr txBox="1"/>
          <p:nvPr/>
        </p:nvSpPr>
        <p:spPr>
          <a:xfrm>
            <a:off x="870010" y="3623803"/>
            <a:ext cx="7546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reprezintă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versiunea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produs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software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actualizări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livrată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utilizatorilor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finali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Acesta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noi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funcționalități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îmbunătățiri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remedieri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bug-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poate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distribuit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intern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echipe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clienți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beta)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public.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4BDD7-C0BA-186E-AF24-C13E091A87C1}"/>
              </a:ext>
            </a:extLst>
          </p:cNvPr>
          <p:cNvSpPr txBox="1"/>
          <p:nvPr/>
        </p:nvSpPr>
        <p:spPr>
          <a:xfrm>
            <a:off x="870010" y="4708722"/>
            <a:ext cx="7102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Cycle Summary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este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raport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detaliază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rezultatele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unui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ciclu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testare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ajută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luarea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deciziei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 release.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D01E7A-4E4B-8D6B-6617-DCA7BEC3A19C}"/>
              </a:ext>
            </a:extLst>
          </p:cNvPr>
          <p:cNvSpPr txBox="1"/>
          <p:nvPr/>
        </p:nvSpPr>
        <p:spPr>
          <a:xfrm>
            <a:off x="870010" y="5355053"/>
            <a:ext cx="742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- Un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release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distribuirea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produsului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iar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i="1" dirty="0" err="1"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este despre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evaluarea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înainte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de reléase.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Copy">
            <a:extLst>
              <a:ext uri="{FF2B5EF4-FFF2-40B4-BE49-F238E27FC236}">
                <a16:creationId xmlns:a16="http://schemas.microsoft.com/office/drawing/2014/main" id="{DE184994-5E21-0B84-9710-573470D65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-4137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3" descr="Copy">
            <a:extLst>
              <a:ext uri="{FF2B5EF4-FFF2-40B4-BE49-F238E27FC236}">
                <a16:creationId xmlns:a16="http://schemas.microsoft.com/office/drawing/2014/main" id="{F7EB8D8D-4FDC-98AA-CAD8-FEF5A8AB86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05200" y="-3665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4" descr="Copy">
            <a:extLst>
              <a:ext uri="{FF2B5EF4-FFF2-40B4-BE49-F238E27FC236}">
                <a16:creationId xmlns:a16="http://schemas.microsoft.com/office/drawing/2014/main" id="{83E81AF5-ED4E-1035-53AB-E64104296F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-2917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5" descr="Copy">
            <a:extLst>
              <a:ext uri="{FF2B5EF4-FFF2-40B4-BE49-F238E27FC236}">
                <a16:creationId xmlns:a16="http://schemas.microsoft.com/office/drawing/2014/main" id="{950C36E8-ABF6-EDAA-D0A1-14554D197E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-2446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6" descr="Copy">
            <a:extLst>
              <a:ext uri="{FF2B5EF4-FFF2-40B4-BE49-F238E27FC236}">
                <a16:creationId xmlns:a16="http://schemas.microsoft.com/office/drawing/2014/main" id="{604A832C-845F-3F65-F584-2C3610B569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-1698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7" descr="Copy">
            <a:extLst>
              <a:ext uri="{FF2B5EF4-FFF2-40B4-BE49-F238E27FC236}">
                <a16:creationId xmlns:a16="http://schemas.microsoft.com/office/drawing/2014/main" id="{AC11236C-6607-9B06-B60E-1CFF776AA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8" descr="Copy">
            <a:extLst>
              <a:ext uri="{FF2B5EF4-FFF2-40B4-BE49-F238E27FC236}">
                <a16:creationId xmlns:a16="http://schemas.microsoft.com/office/drawing/2014/main" id="{CE577F3E-8111-E04D-17DC-A5905753B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-479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9" descr="Copy">
            <a:extLst>
              <a:ext uri="{FF2B5EF4-FFF2-40B4-BE49-F238E27FC236}">
                <a16:creationId xmlns:a16="http://schemas.microsoft.com/office/drawing/2014/main" id="{2D19D75D-9E34-BA99-8827-E6357C1EA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400" y="-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10" descr="Copy">
            <a:extLst>
              <a:ext uri="{FF2B5EF4-FFF2-40B4-BE49-F238E27FC236}">
                <a16:creationId xmlns:a16="http://schemas.microsoft.com/office/drawing/2014/main" id="{A71A7107-D2C0-BD41-3986-38DB7BB83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739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toShape 11" descr="Copy">
            <a:extLst>
              <a:ext uri="{FF2B5EF4-FFF2-40B4-BE49-F238E27FC236}">
                <a16:creationId xmlns:a16="http://schemas.microsoft.com/office/drawing/2014/main" id="{E508EC83-2FC9-550A-BBC3-644113C9C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39000" y="12112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AutoShape 12" descr="Copy">
            <a:extLst>
              <a:ext uri="{FF2B5EF4-FFF2-40B4-BE49-F238E27FC236}">
                <a16:creationId xmlns:a16="http://schemas.microsoft.com/office/drawing/2014/main" id="{2CDF0E1C-947C-A06A-DF04-2F0688BBC6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1958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13" descr="Copy">
            <a:extLst>
              <a:ext uri="{FF2B5EF4-FFF2-40B4-BE49-F238E27FC236}">
                <a16:creationId xmlns:a16="http://schemas.microsoft.com/office/drawing/2014/main" id="{02CD5D5B-1537-C6B2-B904-EA115B3480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24304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14" descr="Copy">
            <a:extLst>
              <a:ext uri="{FF2B5EF4-FFF2-40B4-BE49-F238E27FC236}">
                <a16:creationId xmlns:a16="http://schemas.microsoft.com/office/drawing/2014/main" id="{1D1A2363-B89D-A6A1-0E3B-EA2C82B38F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" y="3178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5" descr="Copy">
            <a:extLst>
              <a:ext uri="{FF2B5EF4-FFF2-40B4-BE49-F238E27FC236}">
                <a16:creationId xmlns:a16="http://schemas.microsoft.com/office/drawing/2014/main" id="{71F45E7C-F0E0-4AF0-3988-0132AEBA4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2600" y="3649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72021-15E1-71BA-5C20-102D6AF7EA80}"/>
              </a:ext>
            </a:extLst>
          </p:cNvPr>
          <p:cNvSpPr txBox="1"/>
          <p:nvPr/>
        </p:nvSpPr>
        <p:spPr>
          <a:xfrm>
            <a:off x="821554" y="938282"/>
            <a:ext cx="7805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 Cei doi parametri principali după care se evaluează importanța unui </a:t>
            </a:r>
            <a:r>
              <a:rPr lang="it-IT" b="1" dirty="0">
                <a:latin typeface="Calibri" panose="020F0502020204030204" pitchFamily="34" charset="0"/>
                <a:cs typeface="Calibri" panose="020F0502020204030204" pitchFamily="34" charset="0"/>
              </a:rPr>
              <a:t>bug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sunt: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E5EBD6-A677-7341-E8E3-37B0A629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54" y="1376639"/>
            <a:ext cx="81053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Severitatea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gravitatea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punct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vedere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tehnic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reflectă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urgenta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importanța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rezolvării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defectului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perspectiva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utilizatorului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business-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33524-9860-390C-5AEC-1DDD08F3DA8D}"/>
              </a:ext>
            </a:extLst>
          </p:cNvPr>
          <p:cNvSpPr txBox="1"/>
          <p:nvPr/>
        </p:nvSpPr>
        <p:spPr>
          <a:xfrm>
            <a:off x="519343" y="2578785"/>
            <a:ext cx="8105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  -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Status Report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Test Summary Report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sunt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folosite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pentru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urmări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progresul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testării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servesc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scopuri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și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conțin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informații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diferite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5F287A-96C8-C6DE-9FEB-171E7C99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43" y="3247232"/>
            <a:ext cx="810531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Status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intermediar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curentă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testării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până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Summary Report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oferă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rezumat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întregului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concluzii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descoperite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recomandări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următoarele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564</TotalTime>
  <Words>1495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Caslon Pro Bold</vt:lpstr>
      <vt:lpstr>Arial</vt:lpstr>
      <vt:lpstr>Calibri</vt:lpstr>
      <vt:lpstr>Tw Cen MT</vt:lpstr>
      <vt:lpstr>Circuit</vt:lpstr>
      <vt:lpstr>Proiect Final         Timofte Alexandru Bogdan        Data examen 10.04.2025</vt:lpstr>
      <vt:lpstr>Introducere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Timofte Alexandru bogdan</dc:creator>
  <cp:keywords/>
  <dc:description>generated using python-pptx</dc:description>
  <cp:lastModifiedBy>Timofte Alexandru bogdan</cp:lastModifiedBy>
  <cp:revision>17</cp:revision>
  <dcterms:created xsi:type="dcterms:W3CDTF">2013-01-27T09:14:16Z</dcterms:created>
  <dcterms:modified xsi:type="dcterms:W3CDTF">2025-03-22T17:50:23Z</dcterms:modified>
  <cp:category/>
</cp:coreProperties>
</file>